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 id="2147483747" r:id="rId2"/>
    <p:sldMasterId id="2147483718" r:id="rId3"/>
    <p:sldMasterId id="2147483760" r:id="rId4"/>
  </p:sldMasterIdLst>
  <p:notesMasterIdLst>
    <p:notesMasterId r:id="rId145"/>
  </p:notesMasterIdLst>
  <p:sldIdLst>
    <p:sldId id="526" r:id="rId5"/>
    <p:sldId id="388" r:id="rId6"/>
    <p:sldId id="303" r:id="rId7"/>
    <p:sldId id="304" r:id="rId8"/>
    <p:sldId id="305" r:id="rId9"/>
    <p:sldId id="500" r:id="rId10"/>
    <p:sldId id="309" r:id="rId11"/>
    <p:sldId id="310" r:id="rId12"/>
    <p:sldId id="311" r:id="rId13"/>
    <p:sldId id="312" r:id="rId14"/>
    <p:sldId id="313" r:id="rId15"/>
    <p:sldId id="314" r:id="rId16"/>
    <p:sldId id="389" r:id="rId17"/>
    <p:sldId id="415" r:id="rId18"/>
    <p:sldId id="416" r:id="rId19"/>
    <p:sldId id="315" r:id="rId20"/>
    <p:sldId id="316" r:id="rId21"/>
    <p:sldId id="414" r:id="rId22"/>
    <p:sldId id="318" r:id="rId23"/>
    <p:sldId id="421" r:id="rId24"/>
    <p:sldId id="320" r:id="rId25"/>
    <p:sldId id="524" r:id="rId26"/>
    <p:sldId id="525" r:id="rId27"/>
    <p:sldId id="319" r:id="rId28"/>
    <p:sldId id="418" r:id="rId29"/>
    <p:sldId id="427" r:id="rId30"/>
    <p:sldId id="428" r:id="rId31"/>
    <p:sldId id="321" r:id="rId32"/>
    <p:sldId id="322" r:id="rId33"/>
    <p:sldId id="323" r:id="rId34"/>
    <p:sldId id="324" r:id="rId35"/>
    <p:sldId id="527" r:id="rId36"/>
    <p:sldId id="420" r:id="rId37"/>
    <p:sldId id="419" r:id="rId38"/>
    <p:sldId id="328" r:id="rId39"/>
    <p:sldId id="429" r:id="rId40"/>
    <p:sldId id="430" r:id="rId41"/>
    <p:sldId id="467" r:id="rId42"/>
    <p:sldId id="468" r:id="rId43"/>
    <p:sldId id="329" r:id="rId44"/>
    <p:sldId id="390" r:id="rId45"/>
    <p:sldId id="330" r:id="rId46"/>
    <p:sldId id="331" r:id="rId47"/>
    <p:sldId id="342" r:id="rId48"/>
    <p:sldId id="343" r:id="rId49"/>
    <p:sldId id="334" r:id="rId50"/>
    <p:sldId id="335" r:id="rId51"/>
    <p:sldId id="336" r:id="rId52"/>
    <p:sldId id="337" r:id="rId53"/>
    <p:sldId id="338" r:id="rId54"/>
    <p:sldId id="339" r:id="rId55"/>
    <p:sldId id="340" r:id="rId56"/>
    <p:sldId id="341" r:id="rId57"/>
    <p:sldId id="431" r:id="rId58"/>
    <p:sldId id="432" r:id="rId59"/>
    <p:sldId id="348" r:id="rId60"/>
    <p:sldId id="350" r:id="rId61"/>
    <p:sldId id="349" r:id="rId62"/>
    <p:sldId id="422" r:id="rId63"/>
    <p:sldId id="351" r:id="rId64"/>
    <p:sldId id="352" r:id="rId65"/>
    <p:sldId id="353" r:id="rId66"/>
    <p:sldId id="354" r:id="rId67"/>
    <p:sldId id="433" r:id="rId68"/>
    <p:sldId id="434" r:id="rId69"/>
    <p:sldId id="507" r:id="rId70"/>
    <p:sldId id="508" r:id="rId71"/>
    <p:sldId id="509" r:id="rId72"/>
    <p:sldId id="510" r:id="rId73"/>
    <p:sldId id="511" r:id="rId74"/>
    <p:sldId id="513" r:id="rId75"/>
    <p:sldId id="512" r:id="rId76"/>
    <p:sldId id="514" r:id="rId77"/>
    <p:sldId id="515" r:id="rId78"/>
    <p:sldId id="519" r:id="rId79"/>
    <p:sldId id="518" r:id="rId80"/>
    <p:sldId id="516" r:id="rId81"/>
    <p:sldId id="522" r:id="rId82"/>
    <p:sldId id="521" r:id="rId83"/>
    <p:sldId id="355" r:id="rId84"/>
    <p:sldId id="357" r:id="rId85"/>
    <p:sldId id="358" r:id="rId86"/>
    <p:sldId id="359" r:id="rId87"/>
    <p:sldId id="356" r:id="rId88"/>
    <p:sldId id="423" r:id="rId89"/>
    <p:sldId id="449" r:id="rId90"/>
    <p:sldId id="450" r:id="rId91"/>
    <p:sldId id="360" r:id="rId92"/>
    <p:sldId id="472" r:id="rId93"/>
    <p:sldId id="471" r:id="rId94"/>
    <p:sldId id="361" r:id="rId95"/>
    <p:sldId id="435" r:id="rId96"/>
    <p:sldId id="436" r:id="rId97"/>
    <p:sldId id="362" r:id="rId98"/>
    <p:sldId id="394" r:id="rId99"/>
    <p:sldId id="460" r:id="rId100"/>
    <p:sldId id="523" r:id="rId101"/>
    <p:sldId id="504" r:id="rId102"/>
    <p:sldId id="461" r:id="rId103"/>
    <p:sldId id="503" r:id="rId104"/>
    <p:sldId id="437" r:id="rId105"/>
    <p:sldId id="438" r:id="rId106"/>
    <p:sldId id="364" r:id="rId107"/>
    <p:sldId id="392" r:id="rId108"/>
    <p:sldId id="365" r:id="rId109"/>
    <p:sldId id="391" r:id="rId110"/>
    <p:sldId id="367" r:id="rId111"/>
    <p:sldId id="396" r:id="rId112"/>
    <p:sldId id="371" r:id="rId113"/>
    <p:sldId id="372" r:id="rId114"/>
    <p:sldId id="401" r:id="rId115"/>
    <p:sldId id="368" r:id="rId116"/>
    <p:sldId id="397" r:id="rId117"/>
    <p:sldId id="369" r:id="rId118"/>
    <p:sldId id="398" r:id="rId119"/>
    <p:sldId id="370" r:id="rId120"/>
    <p:sldId id="399" r:id="rId121"/>
    <p:sldId id="400" r:id="rId122"/>
    <p:sldId id="373" r:id="rId123"/>
    <p:sldId id="402" r:id="rId124"/>
    <p:sldId id="374" r:id="rId125"/>
    <p:sldId id="403" r:id="rId126"/>
    <p:sldId id="375" r:id="rId127"/>
    <p:sldId id="404" r:id="rId128"/>
    <p:sldId id="376" r:id="rId129"/>
    <p:sldId id="405" r:id="rId130"/>
    <p:sldId id="443" r:id="rId131"/>
    <p:sldId id="474" r:id="rId132"/>
    <p:sldId id="473" r:id="rId133"/>
    <p:sldId id="444" r:id="rId134"/>
    <p:sldId id="475" r:id="rId135"/>
    <p:sldId id="476" r:id="rId136"/>
    <p:sldId id="477" r:id="rId137"/>
    <p:sldId id="478" r:id="rId138"/>
    <p:sldId id="479" r:id="rId139"/>
    <p:sldId id="480" r:id="rId140"/>
    <p:sldId id="384" r:id="rId141"/>
    <p:sldId id="385" r:id="rId142"/>
    <p:sldId id="386" r:id="rId143"/>
    <p:sldId id="387"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FF"/>
    <a:srgbClr val="A09FA0"/>
    <a:srgbClr val="1400FF"/>
    <a:srgbClr val="0850E7"/>
    <a:srgbClr val="B2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autoAdjust="0"/>
    <p:restoredTop sz="94660"/>
  </p:normalViewPr>
  <p:slideViewPr>
    <p:cSldViewPr snapToGrid="0">
      <p:cViewPr varScale="1">
        <p:scale>
          <a:sx n="128" d="100"/>
          <a:sy n="128" d="100"/>
        </p:scale>
        <p:origin x="480" y="176"/>
      </p:cViewPr>
      <p:guideLst/>
    </p:cSldViewPr>
  </p:slideViewPr>
  <p:notesTextViewPr>
    <p:cViewPr>
      <p:scale>
        <a:sx n="1" d="1"/>
        <a:sy n="1" d="1"/>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tableStyles" Target="tableStyle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52C15-1AC5-4271-A786-E578900E3265}" type="datetimeFigureOut">
              <a:rPr lang="en-US" smtClean="0"/>
              <a:t>10/9/23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861DB-D2C0-40EC-8EDB-BF4FA4F86EF7}" type="slidenum">
              <a:rPr lang="en-US" smtClean="0"/>
              <a:t>‹#›</a:t>
            </a:fld>
            <a:endParaRPr lang="en-US"/>
          </a:p>
        </p:txBody>
      </p:sp>
    </p:spTree>
    <p:extLst>
      <p:ext uri="{BB962C8B-B14F-4D97-AF65-F5344CB8AC3E}">
        <p14:creationId xmlns:p14="http://schemas.microsoft.com/office/powerpoint/2010/main" val="871735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C02F73C-5129-416E-BDDF-A21872AA819F}" type="slidenum">
              <a:rPr lang="en-US" altLang="en-US"/>
              <a:pPr>
                <a:spcBef>
                  <a:spcPct val="0"/>
                </a:spcBef>
              </a:pPr>
              <a:t>5</a:t>
            </a:fld>
            <a:endParaRPr lang="en-US" altLang="en-US"/>
          </a:p>
        </p:txBody>
      </p:sp>
      <p:sp>
        <p:nvSpPr>
          <p:cNvPr id="10243" name="Rectangle 2"/>
          <p:cNvSpPr>
            <a:spLocks noGrp="1" noRot="1" noChangeAspect="1" noChangeArrowheads="1" noTextEdit="1"/>
          </p:cNvSpPr>
          <p:nvPr>
            <p:ph type="sldImg"/>
          </p:nvPr>
        </p:nvSpPr>
        <p:spPr>
          <a:xfrm>
            <a:off x="603250" y="473075"/>
            <a:ext cx="5954713" cy="3351213"/>
          </a:xfrm>
          <a:ln/>
        </p:spPr>
      </p:sp>
      <p:sp>
        <p:nvSpPr>
          <p:cNvPr id="10244" name="Rectangle 3"/>
          <p:cNvSpPr>
            <a:spLocks noGrp="1" noChangeArrowheads="1"/>
          </p:cNvSpPr>
          <p:nvPr>
            <p:ph type="body" idx="1"/>
          </p:nvPr>
        </p:nvSpPr>
        <p:spPr>
          <a:xfrm>
            <a:off x="431800" y="3892550"/>
            <a:ext cx="6605588" cy="5167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79670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531AE1B-F8CA-4CB8-80FF-43E8E5525184}" type="slidenum">
              <a:rPr lang="en-US" altLang="en-US"/>
              <a:pPr>
                <a:spcBef>
                  <a:spcPct val="0"/>
                </a:spcBef>
              </a:pPr>
              <a:t>52</a:t>
            </a:fld>
            <a:endParaRPr lang="en-US" altLang="en-US"/>
          </a:p>
        </p:txBody>
      </p:sp>
      <p:sp>
        <p:nvSpPr>
          <p:cNvPr id="61443" name="Rectangle 2"/>
          <p:cNvSpPr>
            <a:spLocks noGrp="1" noRot="1" noChangeAspect="1" noChangeArrowheads="1" noTextEdit="1"/>
          </p:cNvSpPr>
          <p:nvPr>
            <p:ph type="sldImg"/>
          </p:nvPr>
        </p:nvSpPr>
        <p:spPr>
          <a:xfrm>
            <a:off x="603250" y="473075"/>
            <a:ext cx="5954713" cy="3351213"/>
          </a:xfrm>
          <a:ln/>
        </p:spPr>
      </p:sp>
      <p:sp>
        <p:nvSpPr>
          <p:cNvPr id="61444" name="Rectangle 3"/>
          <p:cNvSpPr>
            <a:spLocks noGrp="1" noChangeArrowheads="1"/>
          </p:cNvSpPr>
          <p:nvPr>
            <p:ph type="body" idx="1"/>
          </p:nvPr>
        </p:nvSpPr>
        <p:spPr>
          <a:xfrm>
            <a:off x="431800" y="3892550"/>
            <a:ext cx="6605588" cy="5167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13257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4638EA5-4F66-4EC3-B3E4-B08E5B0476DF}" type="slidenum">
              <a:rPr lang="en-US" altLang="en-US"/>
              <a:pPr>
                <a:spcBef>
                  <a:spcPct val="0"/>
                </a:spcBef>
              </a:pPr>
              <a:t>121</a:t>
            </a:fld>
            <a:endParaRPr lang="en-US" altLang="en-US"/>
          </a:p>
        </p:txBody>
      </p:sp>
      <p:sp>
        <p:nvSpPr>
          <p:cNvPr id="139267" name="Rectangle 2"/>
          <p:cNvSpPr>
            <a:spLocks noGrp="1" noRot="1" noChangeAspect="1" noChangeArrowheads="1" noTextEdit="1"/>
          </p:cNvSpPr>
          <p:nvPr>
            <p:ph type="sldImg"/>
          </p:nvPr>
        </p:nvSpPr>
        <p:spPr>
          <a:xfrm>
            <a:off x="603250" y="473075"/>
            <a:ext cx="5954713" cy="3351213"/>
          </a:xfrm>
          <a:ln/>
        </p:spPr>
      </p:sp>
      <p:sp>
        <p:nvSpPr>
          <p:cNvPr id="139268" name="Rectangle 3"/>
          <p:cNvSpPr>
            <a:spLocks noGrp="1" noChangeArrowheads="1"/>
          </p:cNvSpPr>
          <p:nvPr>
            <p:ph type="body" idx="1"/>
          </p:nvPr>
        </p:nvSpPr>
        <p:spPr>
          <a:xfrm>
            <a:off x="431800" y="3892550"/>
            <a:ext cx="6605588" cy="5167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79350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0BD7577-1BEC-4A86-926D-22B0E8D04DFF}" type="slidenum">
              <a:rPr lang="en-US" altLang="en-US"/>
              <a:pPr>
                <a:spcBef>
                  <a:spcPct val="0"/>
                </a:spcBef>
              </a:pPr>
              <a:t>123</a:t>
            </a:fld>
            <a:endParaRPr lang="en-US" altLang="en-US"/>
          </a:p>
        </p:txBody>
      </p:sp>
      <p:sp>
        <p:nvSpPr>
          <p:cNvPr id="142339" name="Rectangle 2"/>
          <p:cNvSpPr>
            <a:spLocks noGrp="1" noRot="1" noChangeAspect="1" noChangeArrowheads="1" noTextEdit="1"/>
          </p:cNvSpPr>
          <p:nvPr>
            <p:ph type="sldImg"/>
          </p:nvPr>
        </p:nvSpPr>
        <p:spPr>
          <a:xfrm>
            <a:off x="603250" y="473075"/>
            <a:ext cx="5954713" cy="3351213"/>
          </a:xfrm>
          <a:ln/>
        </p:spPr>
      </p:sp>
      <p:sp>
        <p:nvSpPr>
          <p:cNvPr id="142340" name="Rectangle 3"/>
          <p:cNvSpPr>
            <a:spLocks noGrp="1" noChangeArrowheads="1"/>
          </p:cNvSpPr>
          <p:nvPr>
            <p:ph type="body" idx="1"/>
          </p:nvPr>
        </p:nvSpPr>
        <p:spPr>
          <a:xfrm>
            <a:off x="431800" y="3892550"/>
            <a:ext cx="6605588" cy="5167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49316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43A7EE-9D02-4908-BAE2-1072DB514B97}" type="slidenum">
              <a:rPr lang="en-US" altLang="en-US"/>
              <a:pPr>
                <a:spcBef>
                  <a:spcPct val="0"/>
                </a:spcBef>
              </a:pPr>
              <a:t>125</a:t>
            </a:fld>
            <a:endParaRPr lang="en-US" altLang="en-US"/>
          </a:p>
        </p:txBody>
      </p:sp>
      <p:sp>
        <p:nvSpPr>
          <p:cNvPr id="145411" name="Rectangle 2"/>
          <p:cNvSpPr>
            <a:spLocks noGrp="1" noRot="1" noChangeAspect="1" noChangeArrowheads="1" noTextEdit="1"/>
          </p:cNvSpPr>
          <p:nvPr>
            <p:ph type="sldImg"/>
          </p:nvPr>
        </p:nvSpPr>
        <p:spPr>
          <a:xfrm>
            <a:off x="603250" y="473075"/>
            <a:ext cx="5954713" cy="3351213"/>
          </a:xfrm>
          <a:ln/>
        </p:spPr>
      </p:sp>
      <p:sp>
        <p:nvSpPr>
          <p:cNvPr id="145412" name="Rectangle 3"/>
          <p:cNvSpPr>
            <a:spLocks noGrp="1" noChangeArrowheads="1"/>
          </p:cNvSpPr>
          <p:nvPr>
            <p:ph type="body" idx="1"/>
          </p:nvPr>
        </p:nvSpPr>
        <p:spPr>
          <a:xfrm>
            <a:off x="431800" y="3892550"/>
            <a:ext cx="6605588" cy="5167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01364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16129CD-156E-4C01-A754-71B95153528F}" type="slidenum">
              <a:rPr lang="en-US" altLang="en-US"/>
              <a:pPr>
                <a:spcBef>
                  <a:spcPct val="0"/>
                </a:spcBef>
              </a:pPr>
              <a:t>137</a:t>
            </a:fld>
            <a:endParaRPr lang="en-US" altLang="en-US"/>
          </a:p>
        </p:txBody>
      </p:sp>
      <p:sp>
        <p:nvSpPr>
          <p:cNvPr id="186371" name="Rectangle 2"/>
          <p:cNvSpPr>
            <a:spLocks noGrp="1" noRot="1" noChangeAspect="1" noChangeArrowheads="1" noTextEdit="1"/>
          </p:cNvSpPr>
          <p:nvPr>
            <p:ph type="sldImg"/>
          </p:nvPr>
        </p:nvSpPr>
        <p:spPr>
          <a:xfrm>
            <a:off x="603250" y="473075"/>
            <a:ext cx="5954713" cy="3351213"/>
          </a:xfrm>
          <a:ln/>
        </p:spPr>
      </p:sp>
      <p:sp>
        <p:nvSpPr>
          <p:cNvPr id="186372" name="Rectangle 3"/>
          <p:cNvSpPr>
            <a:spLocks noGrp="1" noChangeArrowheads="1"/>
          </p:cNvSpPr>
          <p:nvPr>
            <p:ph type="body" idx="1"/>
          </p:nvPr>
        </p:nvSpPr>
        <p:spPr>
          <a:xfrm>
            <a:off x="431800" y="3892550"/>
            <a:ext cx="6605588" cy="5167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endParaRPr lang="en-US" altLang="en-US">
              <a:latin typeface="Arial" panose="020B0604020202020204" pitchFamily="34" charset="0"/>
            </a:endParaRPr>
          </a:p>
        </p:txBody>
      </p:sp>
    </p:spTree>
    <p:extLst>
      <p:ext uri="{BB962C8B-B14F-4D97-AF65-F5344CB8AC3E}">
        <p14:creationId xmlns:p14="http://schemas.microsoft.com/office/powerpoint/2010/main" val="1942575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B1D86-4F58-4EC4-91D0-A67D4954FEF9}"/>
              </a:ext>
            </a:extLst>
          </p:cNvPr>
          <p:cNvSpPr>
            <a:spLocks noGrp="1"/>
          </p:cNvSpPr>
          <p:nvPr>
            <p:ph type="ctrTitle"/>
          </p:nvPr>
        </p:nvSpPr>
        <p:spPr>
          <a:xfrm>
            <a:off x="1524000" y="1777999"/>
            <a:ext cx="9144000" cy="1731963"/>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3DDE7D-CC51-489C-82C0-74A4E16C60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FDD9713A-0F08-4297-9FE4-7EA8D9AAD38B}"/>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599509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78933-8B05-483D-8F9C-C91C5DCD32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D92F23-10FD-45CB-A191-E9141E0DAD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7D3CE34-F881-47D0-8425-C95DD43F6EEC}"/>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61578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A3B374-0810-4E6A-85A0-111E9A9E04A7}"/>
              </a:ext>
            </a:extLst>
          </p:cNvPr>
          <p:cNvSpPr>
            <a:spLocks noGrp="1"/>
          </p:cNvSpPr>
          <p:nvPr>
            <p:ph type="title" orient="vert"/>
          </p:nvPr>
        </p:nvSpPr>
        <p:spPr>
          <a:xfrm>
            <a:off x="8724900" y="365125"/>
            <a:ext cx="2628900" cy="5257753"/>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56BD1B-C442-43DB-B35E-4E17067CFFE5}"/>
              </a:ext>
            </a:extLst>
          </p:cNvPr>
          <p:cNvSpPr>
            <a:spLocks noGrp="1"/>
          </p:cNvSpPr>
          <p:nvPr>
            <p:ph type="body" orient="vert" idx="1"/>
          </p:nvPr>
        </p:nvSpPr>
        <p:spPr>
          <a:xfrm>
            <a:off x="838200" y="365125"/>
            <a:ext cx="7734300" cy="525775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76624C-1292-4BA8-94D8-42066FC7306E}"/>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733754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05318" y="552451"/>
            <a:ext cx="10993967" cy="498475"/>
          </a:xfrm>
        </p:spPr>
        <p:txBody>
          <a:bodyPr/>
          <a:lstStyle/>
          <a:p>
            <a:r>
              <a:rPr lang="en-US"/>
              <a:t>Click to edit Master title style</a:t>
            </a:r>
          </a:p>
        </p:txBody>
      </p:sp>
      <p:sp>
        <p:nvSpPr>
          <p:cNvPr id="3" name="Content Placeholder 2"/>
          <p:cNvSpPr>
            <a:spLocks noGrp="1"/>
          </p:cNvSpPr>
          <p:nvPr>
            <p:ph sz="quarter" idx="1"/>
          </p:nvPr>
        </p:nvSpPr>
        <p:spPr>
          <a:xfrm>
            <a:off x="914400" y="1371600"/>
            <a:ext cx="5082117"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9718" y="1371600"/>
            <a:ext cx="5082116"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914400" y="3886200"/>
            <a:ext cx="5082117"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9718" y="3886200"/>
            <a:ext cx="5082116"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B2E06EB0-A84C-E34F-A2BF-05E676AD0233}"/>
              </a:ext>
            </a:extLst>
          </p:cNvPr>
          <p:cNvSpPr>
            <a:spLocks noGrp="1" noChangeArrowheads="1"/>
          </p:cNvSpPr>
          <p:nvPr>
            <p:ph type="sldNum" sz="quarter" idx="10"/>
          </p:nvPr>
        </p:nvSpPr>
        <p:spPr/>
        <p:txBody>
          <a:bodyPr/>
          <a:lstStyle>
            <a:lvl1pPr>
              <a:defRPr/>
            </a:lvl1pPr>
          </a:lstStyle>
          <a:p>
            <a:fld id="{09E09221-2D0F-E142-8941-51929906DCCA}" type="slidenum">
              <a:rPr lang="en-US" altLang="en-US"/>
              <a:pPr/>
              <a:t>‹#›</a:t>
            </a:fld>
            <a:endParaRPr lang="en-US" altLang="en-US"/>
          </a:p>
        </p:txBody>
      </p:sp>
      <p:sp>
        <p:nvSpPr>
          <p:cNvPr id="8" name="Rectangle 11">
            <a:extLst>
              <a:ext uri="{FF2B5EF4-FFF2-40B4-BE49-F238E27FC236}">
                <a16:creationId xmlns:a16="http://schemas.microsoft.com/office/drawing/2014/main" id="{77B90348-7B1B-FB4A-893D-59CDB9A0DD35}"/>
              </a:ext>
            </a:extLst>
          </p:cNvPr>
          <p:cNvSpPr>
            <a:spLocks noGrp="1" noChangeArrowheads="1"/>
          </p:cNvSpPr>
          <p:nvPr>
            <p:ph type="ftr" sz="quarter" idx="11"/>
          </p:nvPr>
        </p:nvSpPr>
        <p:spPr>
          <a:xfrm>
            <a:off x="1320800" y="6500813"/>
            <a:ext cx="5082117" cy="246062"/>
          </a:xfrm>
          <a:prstGeom prst="rect">
            <a:avLst/>
          </a:prstGeom>
        </p:spPr>
        <p:txBody>
          <a:bodyPr/>
          <a:lstStyle>
            <a:lvl1pPr eaLnBrk="1" hangingPunct="1">
              <a:defRPr>
                <a:latin typeface="Arial" charset="0"/>
                <a:cs typeface="Arial" charset="0"/>
              </a:defRPr>
            </a:lvl1pPr>
          </a:lstStyle>
          <a:p>
            <a:pPr>
              <a:defRPr/>
            </a:pPr>
            <a:endParaRPr lang="en-US"/>
          </a:p>
        </p:txBody>
      </p:sp>
      <p:sp>
        <p:nvSpPr>
          <p:cNvPr id="9" name="Rectangle 12">
            <a:extLst>
              <a:ext uri="{FF2B5EF4-FFF2-40B4-BE49-F238E27FC236}">
                <a16:creationId xmlns:a16="http://schemas.microsoft.com/office/drawing/2014/main" id="{3F2AF8DB-50FC-D64D-8558-5AF21F1AE283}"/>
              </a:ext>
            </a:extLst>
          </p:cNvPr>
          <p:cNvSpPr>
            <a:spLocks noGrp="1" noChangeArrowheads="1"/>
          </p:cNvSpPr>
          <p:nvPr>
            <p:ph type="dt" sz="half" idx="12"/>
          </p:nvPr>
        </p:nvSpPr>
        <p:spPr/>
        <p:txBody>
          <a:bodyPr/>
          <a:lstStyle>
            <a:lvl1pPr>
              <a:defRPr/>
            </a:lvl1pPr>
          </a:lstStyle>
          <a:p>
            <a:pPr>
              <a:defRPr/>
            </a:pPr>
            <a:endParaRPr lang="en-US"/>
          </a:p>
        </p:txBody>
      </p:sp>
    </p:spTree>
    <p:extLst>
      <p:ext uri="{BB962C8B-B14F-4D97-AF65-F5344CB8AC3E}">
        <p14:creationId xmlns:p14="http://schemas.microsoft.com/office/powerpoint/2010/main" val="3618910269"/>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5319" y="552453"/>
            <a:ext cx="10993967" cy="498475"/>
          </a:xfrm>
        </p:spPr>
        <p:txBody>
          <a:bodyPr/>
          <a:lstStyle/>
          <a:p>
            <a:r>
              <a:rPr lang="en-US"/>
              <a:t>Click to edit Master title style</a:t>
            </a:r>
          </a:p>
        </p:txBody>
      </p:sp>
      <p:sp>
        <p:nvSpPr>
          <p:cNvPr id="3" name="Content Placeholder 2"/>
          <p:cNvSpPr>
            <a:spLocks noGrp="1"/>
          </p:cNvSpPr>
          <p:nvPr>
            <p:ph sz="half" idx="1"/>
          </p:nvPr>
        </p:nvSpPr>
        <p:spPr>
          <a:xfrm>
            <a:off x="914400" y="1371600"/>
            <a:ext cx="5082117"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9718" y="1371600"/>
            <a:ext cx="5082116"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9718" y="3886200"/>
            <a:ext cx="5082116"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0"/>
          </p:nvPr>
        </p:nvSpPr>
        <p:spPr>
          <a:xfrm>
            <a:off x="205317" y="6500816"/>
            <a:ext cx="1013883" cy="320675"/>
          </a:xfrm>
          <a:prstGeom prst="rect">
            <a:avLst/>
          </a:prstGeom>
        </p:spPr>
        <p:txBody>
          <a:bodyPr/>
          <a:lstStyle>
            <a:lvl1pPr>
              <a:defRPr/>
            </a:lvl1pPr>
          </a:lstStyle>
          <a:p>
            <a:fld id="{3593CF70-2B14-47BD-B81C-F6632C314B92}" type="slidenum">
              <a:rPr lang="en-US" altLang="en-US"/>
              <a:pPr/>
              <a:t>‹#›</a:t>
            </a:fld>
            <a:endParaRPr lang="en-US" altLang="en-US"/>
          </a:p>
        </p:txBody>
      </p:sp>
      <p:sp>
        <p:nvSpPr>
          <p:cNvPr id="7" name="Footer Placeholder 6"/>
          <p:cNvSpPr>
            <a:spLocks noGrp="1"/>
          </p:cNvSpPr>
          <p:nvPr>
            <p:ph type="ftr" sz="quarter" idx="11"/>
          </p:nvPr>
        </p:nvSpPr>
        <p:spPr>
          <a:xfrm>
            <a:off x="1320800" y="6500813"/>
            <a:ext cx="5082117" cy="246062"/>
          </a:xfrm>
          <a:prstGeom prst="rect">
            <a:avLst/>
          </a:prstGeom>
        </p:spPr>
        <p:txBody>
          <a:bodyPr/>
          <a:lstStyle>
            <a:lvl1pPr>
              <a:defRPr/>
            </a:lvl1pPr>
          </a:lstStyle>
          <a:p>
            <a:r>
              <a:rPr lang="en-US" altLang="en-US"/>
              <a:t>© Copyright IBM Corporation, 2013</a:t>
            </a:r>
          </a:p>
        </p:txBody>
      </p:sp>
      <p:sp>
        <p:nvSpPr>
          <p:cNvPr id="8" name="Date Placeholder 7"/>
          <p:cNvSpPr>
            <a:spLocks noGrp="1"/>
          </p:cNvSpPr>
          <p:nvPr>
            <p:ph type="dt" sz="half" idx="12"/>
          </p:nvPr>
        </p:nvSpPr>
        <p:spPr>
          <a:xfrm>
            <a:off x="7274986" y="6500813"/>
            <a:ext cx="2595033" cy="246062"/>
          </a:xfrm>
          <a:prstGeom prst="rect">
            <a:avLst/>
          </a:prstGeom>
        </p:spPr>
        <p:txBody>
          <a:bodyPr/>
          <a:lstStyle>
            <a:lvl1pPr>
              <a:defRPr/>
            </a:lvl1pPr>
          </a:lstStyle>
          <a:p>
            <a:fld id="{D87DDF9D-AC4F-4B7E-8180-1913840DDDFF}" type="datetime1">
              <a:rPr lang="en-US" altLang="en-US"/>
              <a:pPr/>
              <a:t>10/9/23</a:t>
            </a:fld>
            <a:endParaRPr lang="en-US" altLang="en-US"/>
          </a:p>
        </p:txBody>
      </p:sp>
    </p:spTree>
    <p:extLst>
      <p:ext uri="{BB962C8B-B14F-4D97-AF65-F5344CB8AC3E}">
        <p14:creationId xmlns:p14="http://schemas.microsoft.com/office/powerpoint/2010/main" val="2281849644"/>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5318" y="552451"/>
            <a:ext cx="10993967" cy="498475"/>
          </a:xfrm>
        </p:spPr>
        <p:txBody>
          <a:bodyPr/>
          <a:lstStyle/>
          <a:p>
            <a:r>
              <a:rPr lang="en-US"/>
              <a:t>Click to edit Master title style</a:t>
            </a:r>
          </a:p>
        </p:txBody>
      </p:sp>
      <p:sp>
        <p:nvSpPr>
          <p:cNvPr id="3" name="Text Placeholder 2"/>
          <p:cNvSpPr>
            <a:spLocks noGrp="1"/>
          </p:cNvSpPr>
          <p:nvPr>
            <p:ph type="body" sz="half" idx="1"/>
          </p:nvPr>
        </p:nvSpPr>
        <p:spPr>
          <a:xfrm>
            <a:off x="914400" y="1371600"/>
            <a:ext cx="5082117"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9718" y="1371600"/>
            <a:ext cx="5082116"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9718" y="3886200"/>
            <a:ext cx="5082116"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0"/>
          <p:cNvSpPr>
            <a:spLocks noGrp="1" noChangeArrowheads="1"/>
          </p:cNvSpPr>
          <p:nvPr>
            <p:ph type="sldNum" sz="quarter" idx="10"/>
          </p:nvPr>
        </p:nvSpPr>
        <p:spPr>
          <a:ln/>
        </p:spPr>
        <p:txBody>
          <a:bodyPr/>
          <a:lstStyle>
            <a:lvl1pPr>
              <a:defRPr/>
            </a:lvl1pPr>
          </a:lstStyle>
          <a:p>
            <a:pPr>
              <a:defRPr/>
            </a:pPr>
            <a:fld id="{4A55E1DF-7D9C-49D5-BFE1-BEF7B90B390E}" type="slidenum">
              <a:rPr lang="en-US" altLang="en-US"/>
              <a:pPr>
                <a:defRPr/>
              </a:pPr>
              <a:t>‹#›</a:t>
            </a:fld>
            <a:endParaRPr lang="en-US" altLang="en-US"/>
          </a:p>
        </p:txBody>
      </p:sp>
      <p:sp>
        <p:nvSpPr>
          <p:cNvPr id="7" name="Rectangle 11"/>
          <p:cNvSpPr>
            <a:spLocks noGrp="1" noChangeArrowheads="1"/>
          </p:cNvSpPr>
          <p:nvPr>
            <p:ph type="ftr" sz="quarter" idx="11"/>
          </p:nvPr>
        </p:nvSpPr>
        <p:spPr>
          <a:ln/>
        </p:spPr>
        <p:txBody>
          <a:bodyPr/>
          <a:lstStyle>
            <a:lvl1pPr>
              <a:defRPr/>
            </a:lvl1pPr>
          </a:lstStyle>
          <a:p>
            <a:pPr>
              <a:defRPr/>
            </a:pPr>
            <a:endParaRPr lang="en-US"/>
          </a:p>
        </p:txBody>
      </p:sp>
      <p:sp>
        <p:nvSpPr>
          <p:cNvPr id="8" name="Rectangle 12"/>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088537247"/>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B1D86-4F58-4EC4-91D0-A67D4954FEF9}"/>
              </a:ext>
            </a:extLst>
          </p:cNvPr>
          <p:cNvSpPr>
            <a:spLocks noGrp="1"/>
          </p:cNvSpPr>
          <p:nvPr>
            <p:ph type="ctrTitle"/>
          </p:nvPr>
        </p:nvSpPr>
        <p:spPr>
          <a:xfrm>
            <a:off x="1524000" y="1777999"/>
            <a:ext cx="9144000" cy="1731963"/>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3DDE7D-CC51-489C-82C0-74A4E16C60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FDD9713A-0F08-4297-9FE4-7EA8D9AAD38B}"/>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3302994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0CF9C-AC4B-4AAE-9D20-F2D39D6D4161}"/>
              </a:ext>
            </a:extLst>
          </p:cNvPr>
          <p:cNvSpPr>
            <a:spLocks noGrp="1"/>
          </p:cNvSpPr>
          <p:nvPr>
            <p:ph type="title"/>
          </p:nvPr>
        </p:nvSpPr>
        <p:spPr>
          <a:xfrm>
            <a:off x="828533" y="1389253"/>
            <a:ext cx="10534934" cy="132556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E559CA2-9330-44A9-9E0C-D790CCA500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17F1573B-CA05-4D61-9937-884BB94BFAC4}"/>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6832541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04" userDrawn="1">
          <p15:clr>
            <a:srgbClr val="FBAE40"/>
          </p15:clr>
        </p15:guide>
        <p15:guide id="3" pos="39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C73CD-B691-4C8F-B61B-88F874B1FCD6}"/>
              </a:ext>
            </a:extLst>
          </p:cNvPr>
          <p:cNvSpPr>
            <a:spLocks noGrp="1"/>
          </p:cNvSpPr>
          <p:nvPr>
            <p:ph type="title"/>
          </p:nvPr>
        </p:nvSpPr>
        <p:spPr>
          <a:xfrm>
            <a:off x="831850" y="1232063"/>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3C39CC-3122-4BA3-BC11-84CDA03C6261}"/>
              </a:ext>
            </a:extLst>
          </p:cNvPr>
          <p:cNvSpPr>
            <a:spLocks noGrp="1"/>
          </p:cNvSpPr>
          <p:nvPr>
            <p:ph type="body" idx="1"/>
          </p:nvPr>
        </p:nvSpPr>
        <p:spPr>
          <a:xfrm>
            <a:off x="831850" y="4111788"/>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B0FFBC2D-8ED4-463A-A956-DA539AD5FC8C}"/>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12241779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7179F-4CE3-4FCD-82F8-5BCA5D81D641}"/>
              </a:ext>
            </a:extLst>
          </p:cNvPr>
          <p:cNvSpPr>
            <a:spLocks noGrp="1"/>
          </p:cNvSpPr>
          <p:nvPr>
            <p:ph type="title"/>
          </p:nvPr>
        </p:nvSpPr>
        <p:spPr>
          <a:xfrm>
            <a:off x="838200" y="1480693"/>
            <a:ext cx="10515600" cy="1325563"/>
          </a:xfrm>
          <a:prstGeom prst="rect">
            <a:avLst/>
          </a:prstGeo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3841915-D864-4CEA-BE87-F5AACB1957CB}"/>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32618444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C30ED7-8E8D-496D-84A3-E603E91E6B55}"/>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3698213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0CF9C-AC4B-4AAE-9D20-F2D39D6D4161}"/>
              </a:ext>
            </a:extLst>
          </p:cNvPr>
          <p:cNvSpPr>
            <a:spLocks noGrp="1"/>
          </p:cNvSpPr>
          <p:nvPr>
            <p:ph type="title"/>
          </p:nvPr>
        </p:nvSpPr>
        <p:spPr>
          <a:xfrm>
            <a:off x="818866" y="365125"/>
            <a:ext cx="10534934"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E559CA2-9330-44A9-9E0C-D790CCA500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17F1573B-CA05-4D61-9937-884BB94BFAC4}"/>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1952481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04" userDrawn="1">
          <p15:clr>
            <a:srgbClr val="FBAE40"/>
          </p15:clr>
        </p15:guide>
        <p15:guide id="3" pos="39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78933-8B05-483D-8F9C-C91C5DCD3274}"/>
              </a:ext>
            </a:extLst>
          </p:cNvPr>
          <p:cNvSpPr>
            <a:spLocks noGrp="1"/>
          </p:cNvSpPr>
          <p:nvPr>
            <p:ph type="title"/>
          </p:nvPr>
        </p:nvSpPr>
        <p:spPr>
          <a:xfrm>
            <a:off x="958596" y="1473770"/>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D92F23-10FD-45CB-A191-E9141E0DAD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7D3CE34-F881-47D0-8425-C95DD43F6EEC}"/>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993955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A3B374-0810-4E6A-85A0-111E9A9E04A7}"/>
              </a:ext>
            </a:extLst>
          </p:cNvPr>
          <p:cNvSpPr>
            <a:spLocks noGrp="1"/>
          </p:cNvSpPr>
          <p:nvPr>
            <p:ph type="title" orient="vert"/>
          </p:nvPr>
        </p:nvSpPr>
        <p:spPr>
          <a:xfrm>
            <a:off x="8724900" y="1389888"/>
            <a:ext cx="2628900" cy="498279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56BD1B-C442-43DB-B35E-4E17067CFFE5}"/>
              </a:ext>
            </a:extLst>
          </p:cNvPr>
          <p:cNvSpPr>
            <a:spLocks noGrp="1"/>
          </p:cNvSpPr>
          <p:nvPr>
            <p:ph type="body" orient="vert" idx="1"/>
          </p:nvPr>
        </p:nvSpPr>
        <p:spPr>
          <a:xfrm>
            <a:off x="838200" y="1389888"/>
            <a:ext cx="7734300" cy="49827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76624C-1292-4BA8-94D8-42066FC7306E}"/>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2714574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B1D86-4F58-4EC4-91D0-A67D4954FEF9}"/>
              </a:ext>
            </a:extLst>
          </p:cNvPr>
          <p:cNvSpPr>
            <a:spLocks noGrp="1"/>
          </p:cNvSpPr>
          <p:nvPr>
            <p:ph type="ctrTitle"/>
          </p:nvPr>
        </p:nvSpPr>
        <p:spPr>
          <a:xfrm>
            <a:off x="2247900" y="1596997"/>
            <a:ext cx="9601200" cy="1912965"/>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3DDE7D-CC51-489C-82C0-74A4E16C60B7}"/>
              </a:ext>
            </a:extLst>
          </p:cNvPr>
          <p:cNvSpPr>
            <a:spLocks noGrp="1"/>
          </p:cNvSpPr>
          <p:nvPr>
            <p:ph type="subTitle" idx="1"/>
          </p:nvPr>
        </p:nvSpPr>
        <p:spPr>
          <a:xfrm>
            <a:off x="2247900" y="3429000"/>
            <a:ext cx="9601200" cy="18288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FDD9713A-0F08-4297-9FE4-7EA8D9AAD38B}"/>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19587231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0CF9C-AC4B-4AAE-9D20-F2D39D6D4161}"/>
              </a:ext>
            </a:extLst>
          </p:cNvPr>
          <p:cNvSpPr>
            <a:spLocks noGrp="1"/>
          </p:cNvSpPr>
          <p:nvPr>
            <p:ph type="title"/>
          </p:nvPr>
        </p:nvSpPr>
        <p:spPr>
          <a:xfrm>
            <a:off x="2247899" y="365125"/>
            <a:ext cx="9583571"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E559CA2-9330-44A9-9E0C-D790CCA5002F}"/>
              </a:ext>
            </a:extLst>
          </p:cNvPr>
          <p:cNvSpPr>
            <a:spLocks noGrp="1"/>
          </p:cNvSpPr>
          <p:nvPr>
            <p:ph idx="1"/>
          </p:nvPr>
        </p:nvSpPr>
        <p:spPr>
          <a:xfrm>
            <a:off x="2265528" y="1825624"/>
            <a:ext cx="9583572" cy="42066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17F1573B-CA05-4D61-9937-884BB94BFAC4}"/>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13957850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04" userDrawn="1">
          <p15:clr>
            <a:srgbClr val="FBAE40"/>
          </p15:clr>
        </p15:guide>
        <p15:guide id="3" pos="39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C73CD-B691-4C8F-B61B-88F874B1FCD6}"/>
              </a:ext>
            </a:extLst>
          </p:cNvPr>
          <p:cNvSpPr>
            <a:spLocks noGrp="1"/>
          </p:cNvSpPr>
          <p:nvPr>
            <p:ph type="title"/>
          </p:nvPr>
        </p:nvSpPr>
        <p:spPr>
          <a:xfrm>
            <a:off x="2247900" y="1172909"/>
            <a:ext cx="9601200" cy="2894125"/>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3C39CC-3122-4BA3-BC11-84CDA03C6261}"/>
              </a:ext>
            </a:extLst>
          </p:cNvPr>
          <p:cNvSpPr>
            <a:spLocks noGrp="1"/>
          </p:cNvSpPr>
          <p:nvPr>
            <p:ph type="body" idx="1"/>
          </p:nvPr>
        </p:nvSpPr>
        <p:spPr>
          <a:xfrm>
            <a:off x="2247900" y="4080681"/>
            <a:ext cx="9601200" cy="152195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B0FFBC2D-8ED4-463A-A956-DA539AD5FC8C}"/>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971198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3F6EC-548B-4179-B4EA-F3B600D63443}"/>
              </a:ext>
            </a:extLst>
          </p:cNvPr>
          <p:cNvSpPr>
            <a:spLocks noGrp="1"/>
          </p:cNvSpPr>
          <p:nvPr>
            <p:ph type="title"/>
          </p:nvPr>
        </p:nvSpPr>
        <p:spPr>
          <a:xfrm>
            <a:off x="2247900" y="365125"/>
            <a:ext cx="9601200" cy="132556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1FE672D-2B8E-4B57-B4F9-F0ADB36C4773}"/>
              </a:ext>
            </a:extLst>
          </p:cNvPr>
          <p:cNvSpPr>
            <a:spLocks noGrp="1"/>
          </p:cNvSpPr>
          <p:nvPr>
            <p:ph sz="half" idx="1"/>
          </p:nvPr>
        </p:nvSpPr>
        <p:spPr>
          <a:xfrm>
            <a:off x="2247900" y="1824831"/>
            <a:ext cx="4663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804C1D-54C0-46A2-AEF9-2A55714EFA86}"/>
              </a:ext>
            </a:extLst>
          </p:cNvPr>
          <p:cNvSpPr>
            <a:spLocks noGrp="1"/>
          </p:cNvSpPr>
          <p:nvPr>
            <p:ph sz="half" idx="2"/>
          </p:nvPr>
        </p:nvSpPr>
        <p:spPr>
          <a:xfrm>
            <a:off x="7185660" y="1824831"/>
            <a:ext cx="46634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37F0960-DDA1-4B19-BAE3-B30CDE4C5D39}"/>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2373399441"/>
      </p:ext>
    </p:extLst>
  </p:cSld>
  <p:clrMapOvr>
    <a:masterClrMapping/>
  </p:clrMapOvr>
  <p:extLst>
    <p:ext uri="{DCECCB84-F9BA-43D5-87BE-67443E8EF086}">
      <p15:sldGuideLst xmlns:p15="http://schemas.microsoft.com/office/powerpoint/2012/main">
        <p15:guide id="1" orient="horz" pos="112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37E43-6756-40D9-B4A7-95B41151F73D}"/>
              </a:ext>
            </a:extLst>
          </p:cNvPr>
          <p:cNvSpPr>
            <a:spLocks noGrp="1"/>
          </p:cNvSpPr>
          <p:nvPr>
            <p:ph type="title"/>
          </p:nvPr>
        </p:nvSpPr>
        <p:spPr>
          <a:xfrm>
            <a:off x="2247900" y="365125"/>
            <a:ext cx="96012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98717B0-982D-4DB3-8949-7D329D9A0073}"/>
              </a:ext>
            </a:extLst>
          </p:cNvPr>
          <p:cNvSpPr>
            <a:spLocks noGrp="1"/>
          </p:cNvSpPr>
          <p:nvPr>
            <p:ph type="body" idx="1"/>
          </p:nvPr>
        </p:nvSpPr>
        <p:spPr>
          <a:xfrm>
            <a:off x="2247900" y="1729998"/>
            <a:ext cx="45862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E9B1FB-6845-4FF1-8B98-3FA27F6C33B4}"/>
              </a:ext>
            </a:extLst>
          </p:cNvPr>
          <p:cNvSpPr>
            <a:spLocks noGrp="1"/>
          </p:cNvSpPr>
          <p:nvPr>
            <p:ph sz="half" idx="2"/>
          </p:nvPr>
        </p:nvSpPr>
        <p:spPr>
          <a:xfrm>
            <a:off x="2247900" y="2553910"/>
            <a:ext cx="45862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823A43-13D8-46F4-8DF8-2779B350A447}"/>
              </a:ext>
            </a:extLst>
          </p:cNvPr>
          <p:cNvSpPr>
            <a:spLocks noGrp="1"/>
          </p:cNvSpPr>
          <p:nvPr>
            <p:ph type="body" sz="quarter" idx="3"/>
          </p:nvPr>
        </p:nvSpPr>
        <p:spPr>
          <a:xfrm>
            <a:off x="7008812" y="1729998"/>
            <a:ext cx="48402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5965A61-BCC1-4AC2-8E8C-ACD954017EED}"/>
              </a:ext>
            </a:extLst>
          </p:cNvPr>
          <p:cNvSpPr>
            <a:spLocks noGrp="1"/>
          </p:cNvSpPr>
          <p:nvPr>
            <p:ph sz="quarter" idx="4"/>
          </p:nvPr>
        </p:nvSpPr>
        <p:spPr>
          <a:xfrm>
            <a:off x="7008812" y="2553910"/>
            <a:ext cx="48402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CBE94918-4284-45CC-B651-DE42C7961C55}"/>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36675985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7179F-4CE3-4FCD-82F8-5BCA5D81D641}"/>
              </a:ext>
            </a:extLst>
          </p:cNvPr>
          <p:cNvSpPr>
            <a:spLocks noGrp="1"/>
          </p:cNvSpPr>
          <p:nvPr>
            <p:ph type="title"/>
          </p:nvPr>
        </p:nvSpPr>
        <p:spPr>
          <a:xfrm>
            <a:off x="2247900" y="365125"/>
            <a:ext cx="9601200" cy="1325563"/>
          </a:xfrm>
          <a:prstGeom prst="rect">
            <a:avLst/>
          </a:prstGeom>
        </p:spPr>
        <p:txBody>
          <a:bodyPr/>
          <a:lstStyle/>
          <a:p>
            <a:r>
              <a:rPr lang="en-US" dirty="0"/>
              <a:t>Click to edit Master title style</a:t>
            </a:r>
          </a:p>
        </p:txBody>
      </p:sp>
      <p:sp>
        <p:nvSpPr>
          <p:cNvPr id="5" name="Slide Number Placeholder 4">
            <a:extLst>
              <a:ext uri="{FF2B5EF4-FFF2-40B4-BE49-F238E27FC236}">
                <a16:creationId xmlns:a16="http://schemas.microsoft.com/office/drawing/2014/main" id="{B3841915-D864-4CEA-BE87-F5AACB1957CB}"/>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10772176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C30ED7-8E8D-496D-84A3-E603E91E6B55}"/>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18422988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E699-60D1-4C0A-A713-992ECA1229F0}"/>
              </a:ext>
            </a:extLst>
          </p:cNvPr>
          <p:cNvSpPr>
            <a:spLocks noGrp="1"/>
          </p:cNvSpPr>
          <p:nvPr>
            <p:ph type="title"/>
          </p:nvPr>
        </p:nvSpPr>
        <p:spPr>
          <a:xfrm>
            <a:off x="2247900" y="798394"/>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69A09C-6B8E-4229-BE1E-E74E98C93AD4}"/>
              </a:ext>
            </a:extLst>
          </p:cNvPr>
          <p:cNvSpPr>
            <a:spLocks noGrp="1"/>
          </p:cNvSpPr>
          <p:nvPr>
            <p:ph idx="1"/>
          </p:nvPr>
        </p:nvSpPr>
        <p:spPr>
          <a:xfrm>
            <a:off x="6564573" y="1049503"/>
            <a:ext cx="528452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69DEE0-4F32-4DD7-AACE-F3FCC7774A74}"/>
              </a:ext>
            </a:extLst>
          </p:cNvPr>
          <p:cNvSpPr>
            <a:spLocks noGrp="1"/>
          </p:cNvSpPr>
          <p:nvPr>
            <p:ph type="body" sz="half" idx="2"/>
          </p:nvPr>
        </p:nvSpPr>
        <p:spPr>
          <a:xfrm>
            <a:off x="2247900" y="2398594"/>
            <a:ext cx="3932237" cy="35245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BB06FDAA-D1A7-49A4-AEA1-87A865984BD6}"/>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2536719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C73CD-B691-4C8F-B61B-88F874B1FCD6}"/>
              </a:ext>
            </a:extLst>
          </p:cNvPr>
          <p:cNvSpPr>
            <a:spLocks noGrp="1"/>
          </p:cNvSpPr>
          <p:nvPr>
            <p:ph type="title"/>
          </p:nvPr>
        </p:nvSpPr>
        <p:spPr>
          <a:xfrm>
            <a:off x="831850" y="1232063"/>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3C39CC-3122-4BA3-BC11-84CDA03C6261}"/>
              </a:ext>
            </a:extLst>
          </p:cNvPr>
          <p:cNvSpPr>
            <a:spLocks noGrp="1"/>
          </p:cNvSpPr>
          <p:nvPr>
            <p:ph type="body" idx="1"/>
          </p:nvPr>
        </p:nvSpPr>
        <p:spPr>
          <a:xfrm>
            <a:off x="831850" y="4111788"/>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B0FFBC2D-8ED4-463A-A956-DA539AD5FC8C}"/>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38654714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78933-8B05-483D-8F9C-C91C5DCD3274}"/>
              </a:ext>
            </a:extLst>
          </p:cNvPr>
          <p:cNvSpPr>
            <a:spLocks noGrp="1"/>
          </p:cNvSpPr>
          <p:nvPr>
            <p:ph type="title"/>
          </p:nvPr>
        </p:nvSpPr>
        <p:spPr>
          <a:xfrm>
            <a:off x="2247899" y="365125"/>
            <a:ext cx="9583571"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D92F23-10FD-45CB-A191-E9141E0DAD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7D3CE34-F881-47D0-8425-C95DD43F6EEC}"/>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13517997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A3B374-0810-4E6A-85A0-111E9A9E04A7}"/>
              </a:ext>
            </a:extLst>
          </p:cNvPr>
          <p:cNvSpPr>
            <a:spLocks noGrp="1"/>
          </p:cNvSpPr>
          <p:nvPr>
            <p:ph type="title" orient="vert"/>
          </p:nvPr>
        </p:nvSpPr>
        <p:spPr>
          <a:xfrm>
            <a:off x="9216224" y="365125"/>
            <a:ext cx="2628900" cy="5257753"/>
          </a:xfrm>
          <a:prstGeom prst="rect">
            <a:avLst/>
          </a:prstGeo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56BD1B-C442-43DB-B35E-4E17067CFFE5}"/>
              </a:ext>
            </a:extLst>
          </p:cNvPr>
          <p:cNvSpPr>
            <a:spLocks noGrp="1"/>
          </p:cNvSpPr>
          <p:nvPr>
            <p:ph type="body" orient="vert" idx="1"/>
          </p:nvPr>
        </p:nvSpPr>
        <p:spPr>
          <a:xfrm>
            <a:off x="2247900" y="365125"/>
            <a:ext cx="6815924" cy="525775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76624C-1292-4BA8-94D8-42066FC7306E}"/>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36057187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50" y="6257437"/>
            <a:ext cx="695452" cy="275721"/>
          </a:xfrm>
          <a:prstGeom prst="rect">
            <a:avLst/>
          </a:prstGeom>
        </p:spPr>
      </p:pic>
    </p:spTree>
    <p:extLst>
      <p:ext uri="{BB962C8B-B14F-4D97-AF65-F5344CB8AC3E}">
        <p14:creationId xmlns:p14="http://schemas.microsoft.com/office/powerpoint/2010/main" val="1633529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87113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15970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25426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539215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039591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377257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53502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3F6EC-548B-4179-B4EA-F3B600D63443}"/>
              </a:ext>
            </a:extLst>
          </p:cNvPr>
          <p:cNvSpPr>
            <a:spLocks noGrp="1"/>
          </p:cNvSpPr>
          <p:nvPr>
            <p:ph type="title"/>
          </p:nvPr>
        </p:nvSpPr>
        <p:spPr>
          <a:xfrm>
            <a:off x="838200" y="365125"/>
            <a:ext cx="10515600" cy="132556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1FE672D-2B8E-4B57-B4F9-F0ADB36C4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804C1D-54C0-46A2-AEF9-2A55714EFA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37F0960-DDA1-4B19-BAE3-B30CDE4C5D39}"/>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39816192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705815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24280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589827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632611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028998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585155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78678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041065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4030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37780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37E43-6756-40D9-B4A7-95B41151F73D}"/>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98717B0-982D-4DB3-8949-7D329D9A00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E9B1FB-6845-4FF1-8B98-3FA27F6C33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823A43-13D8-46F4-8DF8-2779B350A4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965A61-BCC1-4AC2-8E8C-ACD954017E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CBE94918-4284-45CC-B651-DE42C7961C55}"/>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17959898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71056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359775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453636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38032418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804178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29148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0151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8380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1812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9118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7179F-4CE3-4FCD-82F8-5BCA5D81D64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3841915-D864-4CEA-BE87-F5AACB1957CB}"/>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14412734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122028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5777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28032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4606" y="3087490"/>
            <a:ext cx="1722793" cy="683025"/>
          </a:xfrm>
          <a:prstGeom prst="rect">
            <a:avLst/>
          </a:prstGeom>
        </p:spPr>
      </p:pic>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56109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C30ED7-8E8D-496D-84A3-E603E91E6B55}"/>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1041626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E699-60D1-4C0A-A713-992ECA1229F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69A09C-6B8E-4229-BE1E-E74E98C93AD4}"/>
              </a:ext>
            </a:extLst>
          </p:cNvPr>
          <p:cNvSpPr>
            <a:spLocks noGrp="1"/>
          </p:cNvSpPr>
          <p:nvPr>
            <p:ph idx="1"/>
          </p:nvPr>
        </p:nvSpPr>
        <p:spPr>
          <a:xfrm>
            <a:off x="5180012" y="70830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69DEE0-4F32-4DD7-AACE-F3FCC7774A74}"/>
              </a:ext>
            </a:extLst>
          </p:cNvPr>
          <p:cNvSpPr>
            <a:spLocks noGrp="1"/>
          </p:cNvSpPr>
          <p:nvPr>
            <p:ph type="body" sz="half" idx="2"/>
          </p:nvPr>
        </p:nvSpPr>
        <p:spPr>
          <a:xfrm>
            <a:off x="839788" y="2057400"/>
            <a:ext cx="3932237" cy="35245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BB06FDAA-D1A7-49A4-AEA1-87A865984BD6}"/>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344373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F88F1-3E5B-44E0-837E-0CA19824FB5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5710EB-5CC5-4280-9F78-96F07900C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6DA911-E6B7-4E62-81BB-DAA5C86450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D5A1AFFA-5066-440B-A653-28ABCE6FB3EC}"/>
              </a:ext>
            </a:extLst>
          </p:cNvPr>
          <p:cNvSpPr>
            <a:spLocks noGrp="1"/>
          </p:cNvSpPr>
          <p:nvPr>
            <p:ph type="sldNum" sz="quarter" idx="12"/>
          </p:nvPr>
        </p:nvSpPr>
        <p:spPr/>
        <p:txBody>
          <a:bodyPr/>
          <a:lstStyle/>
          <a:p>
            <a:fld id="{3614E888-8827-49DD-B665-32811D5A2D81}" type="slidenum">
              <a:rPr lang="en-US" smtClean="0"/>
              <a:t>‹#›</a:t>
            </a:fld>
            <a:endParaRPr lang="en-US"/>
          </a:p>
        </p:txBody>
      </p:sp>
    </p:spTree>
    <p:extLst>
      <p:ext uri="{BB962C8B-B14F-4D97-AF65-F5344CB8AC3E}">
        <p14:creationId xmlns:p14="http://schemas.microsoft.com/office/powerpoint/2010/main" val="1589556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image" Target="../media/image3.tif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4.tiff"/><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4.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9DD4B4F-BC33-7C40-89F1-3CD170754D40}"/>
              </a:ext>
            </a:extLst>
          </p:cNvPr>
          <p:cNvGrpSpPr/>
          <p:nvPr userDrawn="1"/>
        </p:nvGrpSpPr>
        <p:grpSpPr>
          <a:xfrm>
            <a:off x="0" y="5702295"/>
            <a:ext cx="12192000" cy="1155700"/>
            <a:chOff x="2856364" y="4724395"/>
            <a:chExt cx="9335636" cy="1155700"/>
          </a:xfrm>
        </p:grpSpPr>
        <p:sp>
          <p:nvSpPr>
            <p:cNvPr id="14" name="Rectangle 13">
              <a:extLst>
                <a:ext uri="{FF2B5EF4-FFF2-40B4-BE49-F238E27FC236}">
                  <a16:creationId xmlns:a16="http://schemas.microsoft.com/office/drawing/2014/main" id="{E041558F-0828-0840-96C0-4D7C350D2EC4}"/>
                </a:ext>
              </a:extLst>
            </p:cNvPr>
            <p:cNvSpPr/>
            <p:nvPr/>
          </p:nvSpPr>
          <p:spPr>
            <a:xfrm rot="16200000">
              <a:off x="6224309" y="1356450"/>
              <a:ext cx="1155700" cy="7891590"/>
            </a:xfrm>
            <a:prstGeom prst="rect">
              <a:avLst/>
            </a:prstGeom>
            <a:gradFill flip="none" rotWithShape="1">
              <a:gsLst>
                <a:gs pos="49000">
                  <a:srgbClr val="001D6B"/>
                </a:gs>
                <a:gs pos="94000">
                  <a:srgbClr val="0C61FE"/>
                </a:gs>
                <a:gs pos="67000">
                  <a:srgbClr val="054EE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picture containing computer, circuit&#10;&#10;Description automatically generated">
              <a:extLst>
                <a:ext uri="{FF2B5EF4-FFF2-40B4-BE49-F238E27FC236}">
                  <a16:creationId xmlns:a16="http://schemas.microsoft.com/office/drawing/2014/main" id="{773E0110-7ECB-B04B-8860-373BBF1E1D3D}"/>
                </a:ext>
              </a:extLst>
            </p:cNvPr>
            <p:cNvPicPr>
              <a:picLocks noChangeAspect="1"/>
            </p:cNvPicPr>
            <p:nvPr/>
          </p:nvPicPr>
          <p:blipFill rotWithShape="1">
            <a:blip r:embed="rId16">
              <a:extLst>
                <a:ext uri="{28A0092B-C50C-407E-A947-70E740481C1C}">
                  <a14:useLocalDpi xmlns:a14="http://schemas.microsoft.com/office/drawing/2010/main" val="0"/>
                </a:ext>
              </a:extLst>
            </a:blip>
            <a:srcRect l="50020"/>
            <a:stretch/>
          </p:blipFill>
          <p:spPr>
            <a:xfrm>
              <a:off x="10747954" y="4724398"/>
              <a:ext cx="1444046" cy="1155697"/>
            </a:xfrm>
            <a:prstGeom prst="rect">
              <a:avLst/>
            </a:prstGeom>
          </p:spPr>
        </p:pic>
      </p:grpSp>
      <p:sp>
        <p:nvSpPr>
          <p:cNvPr id="3" name="Text Placeholder 2">
            <a:extLst>
              <a:ext uri="{FF2B5EF4-FFF2-40B4-BE49-F238E27FC236}">
                <a16:creationId xmlns:a16="http://schemas.microsoft.com/office/drawing/2014/main" id="{4A772993-AED1-4496-AAA8-F00FBA3CC674}"/>
              </a:ext>
            </a:extLst>
          </p:cNvPr>
          <p:cNvSpPr>
            <a:spLocks noGrp="1"/>
          </p:cNvSpPr>
          <p:nvPr>
            <p:ph type="body" idx="1"/>
          </p:nvPr>
        </p:nvSpPr>
        <p:spPr>
          <a:xfrm>
            <a:off x="838200" y="1825625"/>
            <a:ext cx="10515600" cy="37290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EC58B81-302C-4133-B7F7-40DCBD4FB77D}"/>
              </a:ext>
            </a:extLst>
          </p:cNvPr>
          <p:cNvSpPr>
            <a:spLocks noGrp="1"/>
          </p:cNvSpPr>
          <p:nvPr>
            <p:ph type="sldNum" sz="quarter" idx="4"/>
          </p:nvPr>
        </p:nvSpPr>
        <p:spPr>
          <a:xfrm>
            <a:off x="4724400" y="6310312"/>
            <a:ext cx="2743200" cy="365125"/>
          </a:xfrm>
          <a:prstGeom prst="rect">
            <a:avLst/>
          </a:prstGeom>
        </p:spPr>
        <p:txBody>
          <a:bodyPr vert="horz" lIns="91440" tIns="45720" rIns="91440" bIns="45720" rtlCol="0" anchor="ctr"/>
          <a:lstStyle>
            <a:lvl1pPr algn="ctr">
              <a:defRPr sz="1200">
                <a:solidFill>
                  <a:schemeClr val="bg1"/>
                </a:solidFill>
              </a:defRPr>
            </a:lvl1pPr>
          </a:lstStyle>
          <a:p>
            <a:pPr algn="ctr"/>
            <a:fld id="{3614E888-8827-49DD-B665-32811D5A2D81}" type="slidenum">
              <a:rPr lang="en-US" smtClean="0"/>
              <a:pPr/>
              <a:t>‹#›</a:t>
            </a:fld>
            <a:endParaRPr lang="en-US"/>
          </a:p>
        </p:txBody>
      </p:sp>
      <p:sp>
        <p:nvSpPr>
          <p:cNvPr id="7" name="Title Placeholder 1">
            <a:extLst>
              <a:ext uri="{FF2B5EF4-FFF2-40B4-BE49-F238E27FC236}">
                <a16:creationId xmlns:a16="http://schemas.microsoft.com/office/drawing/2014/main" id="{E26282C5-8EA3-5546-AB05-F2E59FD6D1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pic>
        <p:nvPicPr>
          <p:cNvPr id="17" name="Picture 16">
            <a:extLst>
              <a:ext uri="{FF2B5EF4-FFF2-40B4-BE49-F238E27FC236}">
                <a16:creationId xmlns:a16="http://schemas.microsoft.com/office/drawing/2014/main" id="{9F19A544-642D-8A42-9686-14A5AFAF8839}"/>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10033890" y="6558199"/>
            <a:ext cx="580145" cy="234476"/>
          </a:xfrm>
          <a:prstGeom prst="rect">
            <a:avLst/>
          </a:prstGeom>
        </p:spPr>
      </p:pic>
    </p:spTree>
    <p:extLst>
      <p:ext uri="{BB962C8B-B14F-4D97-AF65-F5344CB8AC3E}">
        <p14:creationId xmlns:p14="http://schemas.microsoft.com/office/powerpoint/2010/main" val="109452003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94" r:id="rId12"/>
    <p:sldLayoutId id="2147483795" r:id="rId13"/>
    <p:sldLayoutId id="2147483797" r:id="rId14"/>
  </p:sldLayoutIdLst>
  <p:txStyles>
    <p:titleStyle>
      <a:lvl1pPr algn="l" defTabSz="914400" rtl="0" eaLnBrk="1" latinLnBrk="0" hangingPunct="1">
        <a:lnSpc>
          <a:spcPct val="90000"/>
        </a:lnSpc>
        <a:spcBef>
          <a:spcPct val="0"/>
        </a:spcBef>
        <a:buNone/>
        <a:defRPr sz="4400" kern="1200">
          <a:solidFill>
            <a:srgbClr val="0850E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2">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2">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2">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2">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772993-AED1-4496-AAA8-F00FBA3CC674}"/>
              </a:ext>
            </a:extLst>
          </p:cNvPr>
          <p:cNvSpPr>
            <a:spLocks noGrp="1"/>
          </p:cNvSpPr>
          <p:nvPr>
            <p:ph type="body" idx="1"/>
          </p:nvPr>
        </p:nvSpPr>
        <p:spPr>
          <a:xfrm>
            <a:off x="1078992" y="2907791"/>
            <a:ext cx="10274808" cy="346980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EC58B81-302C-4133-B7F7-40DCBD4FB77D}"/>
              </a:ext>
            </a:extLst>
          </p:cNvPr>
          <p:cNvSpPr>
            <a:spLocks noGrp="1"/>
          </p:cNvSpPr>
          <p:nvPr>
            <p:ph type="sldNum" sz="quarter" idx="4"/>
          </p:nvPr>
        </p:nvSpPr>
        <p:spPr>
          <a:xfrm>
            <a:off x="9141363" y="6402808"/>
            <a:ext cx="2743200" cy="365125"/>
          </a:xfrm>
          <a:prstGeom prst="rect">
            <a:avLst/>
          </a:prstGeom>
        </p:spPr>
        <p:txBody>
          <a:bodyPr vert="horz" lIns="91440" tIns="45720" rIns="91440" bIns="45720" rtlCol="0" anchor="ctr"/>
          <a:lstStyle>
            <a:lvl1pPr algn="r">
              <a:defRPr sz="1200">
                <a:solidFill>
                  <a:schemeClr val="tx1"/>
                </a:solidFill>
              </a:defRPr>
            </a:lvl1pPr>
          </a:lstStyle>
          <a:p>
            <a:pPr algn="r"/>
            <a:fld id="{3614E888-8827-49DD-B665-32811D5A2D81}" type="slidenum">
              <a:rPr lang="en-US" smtClean="0"/>
              <a:pPr/>
              <a:t>‹#›</a:t>
            </a:fld>
            <a:endParaRPr lang="en-US"/>
          </a:p>
        </p:txBody>
      </p:sp>
      <p:sp>
        <p:nvSpPr>
          <p:cNvPr id="7" name="Title Placeholder 1">
            <a:extLst>
              <a:ext uri="{FF2B5EF4-FFF2-40B4-BE49-F238E27FC236}">
                <a16:creationId xmlns:a16="http://schemas.microsoft.com/office/drawing/2014/main" id="{E26282C5-8EA3-5546-AB05-F2E59FD6D115}"/>
              </a:ext>
            </a:extLst>
          </p:cNvPr>
          <p:cNvSpPr>
            <a:spLocks noGrp="1"/>
          </p:cNvSpPr>
          <p:nvPr>
            <p:ph type="title"/>
          </p:nvPr>
        </p:nvSpPr>
        <p:spPr>
          <a:xfrm>
            <a:off x="838200" y="1389253"/>
            <a:ext cx="10515600" cy="1325563"/>
          </a:xfrm>
          <a:prstGeom prst="rect">
            <a:avLst/>
          </a:prstGeom>
        </p:spPr>
        <p:txBody>
          <a:bodyPr vert="horz" lIns="91440" tIns="45720" rIns="91440" bIns="45720" rtlCol="0" anchor="ctr">
            <a:normAutofit/>
          </a:bodyPr>
          <a:lstStyle/>
          <a:p>
            <a:r>
              <a:rPr lang="en-US" dirty="0"/>
              <a:t>Click to edit Master title style</a:t>
            </a:r>
          </a:p>
        </p:txBody>
      </p:sp>
      <p:pic>
        <p:nvPicPr>
          <p:cNvPr id="4" name="Picture 3">
            <a:extLst>
              <a:ext uri="{FF2B5EF4-FFF2-40B4-BE49-F238E27FC236}">
                <a16:creationId xmlns:a16="http://schemas.microsoft.com/office/drawing/2014/main" id="{BCC0C2D8-D9FD-5C4F-8299-0AF9B7E0676D}"/>
              </a:ext>
            </a:extLst>
          </p:cNvPr>
          <p:cNvPicPr>
            <a:picLocks noChangeAspect="1"/>
          </p:cNvPicPr>
          <p:nvPr userDrawn="1"/>
        </p:nvPicPr>
        <p:blipFill>
          <a:blip r:embed="rId9"/>
          <a:stretch>
            <a:fillRect/>
          </a:stretch>
        </p:blipFill>
        <p:spPr>
          <a:xfrm>
            <a:off x="0" y="-6021"/>
            <a:ext cx="12192000" cy="1282700"/>
          </a:xfrm>
          <a:prstGeom prst="rect">
            <a:avLst/>
          </a:prstGeom>
        </p:spPr>
      </p:pic>
    </p:spTree>
    <p:extLst>
      <p:ext uri="{BB962C8B-B14F-4D97-AF65-F5344CB8AC3E}">
        <p14:creationId xmlns:p14="http://schemas.microsoft.com/office/powerpoint/2010/main" val="2420099591"/>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4" r:id="rId4"/>
    <p:sldLayoutId id="2147483755" r:id="rId5"/>
    <p:sldLayoutId id="2147483758" r:id="rId6"/>
    <p:sldLayoutId id="2147483759" r:id="rId7"/>
  </p:sldLayoutIdLst>
  <p:txStyles>
    <p:titleStyle>
      <a:lvl1pPr algn="l" defTabSz="914400" rtl="0" eaLnBrk="1" latinLnBrk="0" hangingPunct="1">
        <a:lnSpc>
          <a:spcPct val="90000"/>
        </a:lnSpc>
        <a:spcBef>
          <a:spcPct val="0"/>
        </a:spcBef>
        <a:buNone/>
        <a:defRPr sz="4400" kern="1200">
          <a:solidFill>
            <a:srgbClr val="0850E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2">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2">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2">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2">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772993-AED1-4496-AAA8-F00FBA3CC674}"/>
              </a:ext>
            </a:extLst>
          </p:cNvPr>
          <p:cNvSpPr>
            <a:spLocks noGrp="1"/>
          </p:cNvSpPr>
          <p:nvPr>
            <p:ph type="body" idx="1"/>
          </p:nvPr>
        </p:nvSpPr>
        <p:spPr>
          <a:xfrm>
            <a:off x="2265528" y="1825624"/>
            <a:ext cx="9583572" cy="384879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EC58B81-302C-4133-B7F7-40DCBD4FB77D}"/>
              </a:ext>
            </a:extLst>
          </p:cNvPr>
          <p:cNvSpPr>
            <a:spLocks noGrp="1"/>
          </p:cNvSpPr>
          <p:nvPr>
            <p:ph type="sldNum" sz="quarter" idx="4"/>
          </p:nvPr>
        </p:nvSpPr>
        <p:spPr>
          <a:xfrm>
            <a:off x="9105900" y="6310312"/>
            <a:ext cx="2743200" cy="365125"/>
          </a:xfrm>
          <a:prstGeom prst="rect">
            <a:avLst/>
          </a:prstGeom>
        </p:spPr>
        <p:txBody>
          <a:bodyPr vert="horz" lIns="91440" tIns="45720" rIns="91440" bIns="45720" rtlCol="0" anchor="ctr"/>
          <a:lstStyle>
            <a:lvl1pPr algn="r">
              <a:defRPr sz="1200">
                <a:solidFill>
                  <a:schemeClr val="tx1"/>
                </a:solidFill>
              </a:defRPr>
            </a:lvl1pPr>
          </a:lstStyle>
          <a:p>
            <a:fld id="{3614E888-8827-49DD-B665-32811D5A2D81}" type="slidenum">
              <a:rPr lang="en-US" smtClean="0"/>
              <a:pPr/>
              <a:t>‹#›</a:t>
            </a:fld>
            <a:endParaRPr lang="en-US"/>
          </a:p>
        </p:txBody>
      </p:sp>
      <p:sp>
        <p:nvSpPr>
          <p:cNvPr id="7" name="Title Placeholder 1">
            <a:extLst>
              <a:ext uri="{FF2B5EF4-FFF2-40B4-BE49-F238E27FC236}">
                <a16:creationId xmlns:a16="http://schemas.microsoft.com/office/drawing/2014/main" id="{E26282C5-8EA3-5546-AB05-F2E59FD6D115}"/>
              </a:ext>
            </a:extLst>
          </p:cNvPr>
          <p:cNvSpPr>
            <a:spLocks noGrp="1"/>
          </p:cNvSpPr>
          <p:nvPr>
            <p:ph type="title"/>
          </p:nvPr>
        </p:nvSpPr>
        <p:spPr>
          <a:xfrm>
            <a:off x="2265528" y="365125"/>
            <a:ext cx="9583572" cy="1368141"/>
          </a:xfrm>
          <a:prstGeom prst="rect">
            <a:avLst/>
          </a:prstGeom>
        </p:spPr>
        <p:txBody>
          <a:bodyPr vert="horz" lIns="91440" tIns="45720" rIns="91440" bIns="45720" rtlCol="0" anchor="ctr">
            <a:normAutofit/>
          </a:bodyPr>
          <a:lstStyle/>
          <a:p>
            <a:r>
              <a:rPr lang="en-US" dirty="0"/>
              <a:t>Click to edit Master title style</a:t>
            </a:r>
          </a:p>
        </p:txBody>
      </p:sp>
      <p:pic>
        <p:nvPicPr>
          <p:cNvPr id="2" name="Picture 1">
            <a:extLst>
              <a:ext uri="{FF2B5EF4-FFF2-40B4-BE49-F238E27FC236}">
                <a16:creationId xmlns:a16="http://schemas.microsoft.com/office/drawing/2014/main" id="{43515B07-57C6-4445-B247-62EDA2A27F17}"/>
              </a:ext>
            </a:extLst>
          </p:cNvPr>
          <p:cNvPicPr>
            <a:picLocks noChangeAspect="1"/>
          </p:cNvPicPr>
          <p:nvPr userDrawn="1"/>
        </p:nvPicPr>
        <p:blipFill>
          <a:blip r:embed="rId12"/>
          <a:stretch>
            <a:fillRect/>
          </a:stretch>
        </p:blipFill>
        <p:spPr>
          <a:xfrm>
            <a:off x="0" y="-1103243"/>
            <a:ext cx="2028244" cy="8557590"/>
          </a:xfrm>
          <a:prstGeom prst="rect">
            <a:avLst/>
          </a:prstGeom>
        </p:spPr>
      </p:pic>
    </p:spTree>
    <p:extLst>
      <p:ext uri="{BB962C8B-B14F-4D97-AF65-F5344CB8AC3E}">
        <p14:creationId xmlns:p14="http://schemas.microsoft.com/office/powerpoint/2010/main" val="355719204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8" r:id="rId9"/>
    <p:sldLayoutId id="2147483729" r:id="rId10"/>
  </p:sldLayoutIdLst>
  <p:txStyles>
    <p:titleStyle>
      <a:lvl1pPr algn="l" defTabSz="914400" rtl="0" eaLnBrk="1" latinLnBrk="0" hangingPunct="1">
        <a:lnSpc>
          <a:spcPct val="90000"/>
        </a:lnSpc>
        <a:spcBef>
          <a:spcPct val="0"/>
        </a:spcBef>
        <a:buNone/>
        <a:defRPr sz="44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416" userDrawn="1">
          <p15:clr>
            <a:srgbClr val="F26B43"/>
          </p15:clr>
        </p15:guide>
        <p15:guide id="2" pos="746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Group Name / DOC ID / Month XX, 2020 / © 2020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98375622"/>
      </p:ext>
    </p:extLst>
  </p:cSld>
  <p:clrMap bg1="dk1" tx1="lt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 id="2147483791" r:id="rId31"/>
    <p:sldLayoutId id="2147483792" r:id="rId32"/>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IBM Plex Sans"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image" Target="../media/image27.wmf"/><Relationship Id="rId4" Type="http://schemas.openxmlformats.org/officeDocument/2006/relationships/image" Target="../media/image2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7.xml"/><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3.wmf"/><Relationship Id="rId7" Type="http://schemas.openxmlformats.org/officeDocument/2006/relationships/image" Target="../media/image15.wmf"/><Relationship Id="rId2" Type="http://schemas.openxmlformats.org/officeDocument/2006/relationships/oleObject" Target="../embeddings/oleObject1.bin"/><Relationship Id="rId1" Type="http://schemas.openxmlformats.org/officeDocument/2006/relationships/slideLayout" Target="../slideLayouts/slideLayout27.xml"/><Relationship Id="rId6" Type="http://schemas.openxmlformats.org/officeDocument/2006/relationships/oleObject" Target="../embeddings/oleObject3.bin"/><Relationship Id="rId5" Type="http://schemas.openxmlformats.org/officeDocument/2006/relationships/image" Target="../media/image14.wmf"/><Relationship Id="rId4" Type="http://schemas.openxmlformats.org/officeDocument/2006/relationships/oleObject" Target="../embeddings/oleObject2.bin"/><Relationship Id="rId9" Type="http://schemas.openxmlformats.org/officeDocument/2006/relationships/image" Target="../media/image16.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CB82-B323-3C49-AA1B-4710C3870D14}"/>
              </a:ext>
            </a:extLst>
          </p:cNvPr>
          <p:cNvSpPr>
            <a:spLocks noGrp="1"/>
          </p:cNvSpPr>
          <p:nvPr>
            <p:ph type="ctrTitle"/>
          </p:nvPr>
        </p:nvSpPr>
        <p:spPr/>
        <p:txBody>
          <a:bodyPr>
            <a:normAutofit/>
          </a:bodyPr>
          <a:lstStyle/>
          <a:p>
            <a:r>
              <a:rPr lang="en-US" dirty="0"/>
              <a:t>Overview of CICS Integration Options</a:t>
            </a:r>
          </a:p>
        </p:txBody>
      </p:sp>
      <p:sp>
        <p:nvSpPr>
          <p:cNvPr id="3" name="Subtitle 2">
            <a:extLst>
              <a:ext uri="{FF2B5EF4-FFF2-40B4-BE49-F238E27FC236}">
                <a16:creationId xmlns:a16="http://schemas.microsoft.com/office/drawing/2014/main" id="{E965376F-D0B7-CA4C-99B3-DDC9D7D4D589}"/>
              </a:ext>
            </a:extLst>
          </p:cNvPr>
          <p:cNvSpPr>
            <a:spLocks noGrp="1"/>
          </p:cNvSpPr>
          <p:nvPr>
            <p:ph type="subTitle" idx="1"/>
          </p:nvPr>
        </p:nvSpPr>
        <p:spPr>
          <a:xfrm>
            <a:off x="2247900" y="3573842"/>
            <a:ext cx="9601200" cy="1828800"/>
          </a:xfrm>
        </p:spPr>
        <p:txBody>
          <a:bodyPr/>
          <a:lstStyle/>
          <a:p>
            <a:r>
              <a:rPr lang="en-US" dirty="0"/>
              <a:t>CICS Integration Wildfire Workshop</a:t>
            </a:r>
          </a:p>
          <a:p>
            <a:r>
              <a:rPr lang="en-US" dirty="0"/>
              <a:t>IBM Washington Systems Center</a:t>
            </a:r>
          </a:p>
        </p:txBody>
      </p:sp>
      <p:sp>
        <p:nvSpPr>
          <p:cNvPr id="4" name="TextBox 3">
            <a:extLst>
              <a:ext uri="{FF2B5EF4-FFF2-40B4-BE49-F238E27FC236}">
                <a16:creationId xmlns:a16="http://schemas.microsoft.com/office/drawing/2014/main" id="{4A6E9827-880B-2B4C-95FB-90795B817884}"/>
              </a:ext>
            </a:extLst>
          </p:cNvPr>
          <p:cNvSpPr txBox="1"/>
          <p:nvPr/>
        </p:nvSpPr>
        <p:spPr>
          <a:xfrm>
            <a:off x="5097069" y="5486400"/>
            <a:ext cx="3902863" cy="646331"/>
          </a:xfrm>
          <a:prstGeom prst="rect">
            <a:avLst/>
          </a:prstGeom>
          <a:noFill/>
        </p:spPr>
        <p:txBody>
          <a:bodyPr wrap="none" rtlCol="0">
            <a:spAutoFit/>
          </a:bodyPr>
          <a:lstStyle/>
          <a:p>
            <a:pPr algn="ctr"/>
            <a:r>
              <a:rPr lang="en-US" dirty="0"/>
              <a:t>Leigh Compton, lcompton@us.ibm.com</a:t>
            </a:r>
          </a:p>
          <a:p>
            <a:pPr algn="ctr"/>
            <a:r>
              <a:rPr lang="en-US" dirty="0"/>
              <a:t>Steve Fowlkes, </a:t>
            </a:r>
            <a:r>
              <a:rPr lang="en-US" dirty="0" err="1"/>
              <a:t>fowlkes@us.ibm.com</a:t>
            </a:r>
            <a:endParaRPr lang="en-US" dirty="0"/>
          </a:p>
        </p:txBody>
      </p:sp>
    </p:spTree>
    <p:extLst>
      <p:ext uri="{BB962C8B-B14F-4D97-AF65-F5344CB8AC3E}">
        <p14:creationId xmlns:p14="http://schemas.microsoft.com/office/powerpoint/2010/main" val="262844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ltLang="en-US" sz="2800" b="1"/>
              <a:t>CICS TCPIP Connectivity Options</a:t>
            </a:r>
          </a:p>
        </p:txBody>
      </p:sp>
      <p:sp>
        <p:nvSpPr>
          <p:cNvPr id="15364" name="Rectangle 3"/>
          <p:cNvSpPr>
            <a:spLocks noGrp="1" noChangeArrowheads="1"/>
          </p:cNvSpPr>
          <p:nvPr>
            <p:ph idx="1"/>
          </p:nvPr>
        </p:nvSpPr>
        <p:spPr/>
        <p:txBody>
          <a:bodyPr>
            <a:normAutofit fontScale="92500" lnSpcReduction="10000"/>
          </a:bodyPr>
          <a:lstStyle/>
          <a:p>
            <a:pPr eaLnBrk="1" hangingPunct="1">
              <a:lnSpc>
                <a:spcPct val="90000"/>
              </a:lnSpc>
            </a:pPr>
            <a:r>
              <a:rPr lang="en-US" altLang="en-US" sz="2000" dirty="0"/>
              <a:t>HTTP</a:t>
            </a:r>
          </a:p>
          <a:p>
            <a:pPr marL="465138" lvl="1" indent="-234950"/>
            <a:r>
              <a:rPr lang="en-US" altLang="en-US" sz="2000" dirty="0"/>
              <a:t>Web browser interfaces</a:t>
            </a:r>
          </a:p>
          <a:p>
            <a:pPr marL="465138" lvl="1" indent="-234950"/>
            <a:r>
              <a:rPr lang="en-US" altLang="en-US" sz="2000" dirty="0"/>
              <a:t>Web services</a:t>
            </a:r>
          </a:p>
          <a:p>
            <a:pPr marL="465138" lvl="1" indent="-234950"/>
            <a:r>
              <a:rPr lang="en-US" altLang="en-US" sz="2000" dirty="0"/>
              <a:t>REST services</a:t>
            </a:r>
          </a:p>
          <a:p>
            <a:pPr marL="465138" lvl="1" indent="-234950"/>
            <a:r>
              <a:rPr lang="en-US" altLang="en-US" sz="2000" dirty="0"/>
              <a:t>ATOM feeds</a:t>
            </a:r>
          </a:p>
          <a:p>
            <a:pPr marL="465138" lvl="1" indent="-234950"/>
            <a:r>
              <a:rPr lang="en-US" altLang="en-US" sz="2000" dirty="0"/>
              <a:t>Servlets and JSPs</a:t>
            </a:r>
          </a:p>
          <a:p>
            <a:pPr eaLnBrk="1" hangingPunct="1">
              <a:lnSpc>
                <a:spcPct val="90000"/>
              </a:lnSpc>
            </a:pPr>
            <a:r>
              <a:rPr lang="en-US" altLang="en-US" sz="2000" dirty="0"/>
              <a:t>Sockets</a:t>
            </a:r>
          </a:p>
          <a:p>
            <a:pPr marL="465138" lvl="1" indent="-234950"/>
            <a:r>
              <a:rPr lang="en-US" altLang="en-US" sz="2000" dirty="0"/>
              <a:t>Provided by Communications Server</a:t>
            </a:r>
          </a:p>
          <a:p>
            <a:pPr eaLnBrk="1" hangingPunct="1">
              <a:lnSpc>
                <a:spcPct val="90000"/>
              </a:lnSpc>
            </a:pPr>
            <a:r>
              <a:rPr lang="en-US" altLang="en-US" sz="2000" dirty="0"/>
              <a:t>IPIC</a:t>
            </a:r>
          </a:p>
          <a:p>
            <a:pPr marL="465138" lvl="1" indent="-234950"/>
            <a:r>
              <a:rPr lang="en-US" altLang="en-US" sz="2000" dirty="0"/>
              <a:t>Region-to-Region Communications</a:t>
            </a:r>
          </a:p>
          <a:p>
            <a:pPr marL="465138" lvl="1" indent="-234950"/>
            <a:r>
              <a:rPr lang="en-US" altLang="en-US" sz="2000" dirty="0"/>
              <a:t>Protocol option with CICS TG</a:t>
            </a:r>
          </a:p>
          <a:p>
            <a:pPr eaLnBrk="1" hangingPunct="1">
              <a:lnSpc>
                <a:spcPct val="90000"/>
              </a:lnSpc>
            </a:pPr>
            <a:r>
              <a:rPr lang="en-US" altLang="en-US" sz="2000" dirty="0"/>
              <a:t>ECI</a:t>
            </a:r>
          </a:p>
          <a:p>
            <a:pPr marL="465138" lvl="1" indent="-234950"/>
            <a:r>
              <a:rPr lang="en-US" altLang="en-US" sz="2000" dirty="0"/>
              <a:t>Protocol option with CICS TG</a:t>
            </a:r>
          </a:p>
          <a:p>
            <a:pPr eaLnBrk="1" hangingPunct="1">
              <a:lnSpc>
                <a:spcPct val="90000"/>
              </a:lnSpc>
            </a:pPr>
            <a:endParaRPr lang="en-US" altLang="en-US" sz="2000" dirty="0"/>
          </a:p>
        </p:txBody>
      </p:sp>
      <p:sp>
        <p:nvSpPr>
          <p:cNvPr id="1536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556A0623-9713-489F-BE83-264518C0A173}" type="slidenum">
              <a:rPr lang="en-US" altLang="en-US" sz="1000">
                <a:solidFill>
                  <a:srgbClr val="FFFFFF"/>
                </a:solidFill>
              </a:rPr>
              <a:pPr>
                <a:spcBef>
                  <a:spcPct val="50000"/>
                </a:spcBef>
                <a:spcAft>
                  <a:spcPct val="0"/>
                </a:spcAft>
                <a:buClrTx/>
                <a:buFontTx/>
                <a:buNone/>
              </a:pPr>
              <a:t>10</a:t>
            </a:fld>
            <a:endParaRPr lang="en-US" altLang="en-US" sz="1000">
              <a:solidFill>
                <a:srgbClr val="FFFFFF"/>
              </a:solidFill>
            </a:endParaRPr>
          </a:p>
        </p:txBody>
      </p:sp>
    </p:spTree>
    <p:extLst>
      <p:ext uri="{BB962C8B-B14F-4D97-AF65-F5344CB8AC3E}">
        <p14:creationId xmlns:p14="http://schemas.microsoft.com/office/powerpoint/2010/main" val="23064250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Rectangle 3"/>
          <p:cNvSpPr>
            <a:spLocks noGrp="1" noChangeArrowheads="1"/>
          </p:cNvSpPr>
          <p:nvPr>
            <p:ph type="title"/>
          </p:nvPr>
        </p:nvSpPr>
        <p:spPr/>
        <p:txBody>
          <a:bodyPr>
            <a:normAutofit/>
          </a:bodyPr>
          <a:lstStyle/>
          <a:p>
            <a:pPr eaLnBrk="1" hangingPunct="1"/>
            <a:r>
              <a:rPr lang="en-US" altLang="en-US" sz="3600" b="1" dirty="0"/>
              <a:t>CICS Servlets and JSP support</a:t>
            </a:r>
          </a:p>
        </p:txBody>
      </p:sp>
      <p:sp>
        <p:nvSpPr>
          <p:cNvPr id="114691" name="Rectangle 2"/>
          <p:cNvSpPr>
            <a:spLocks noGrp="1" noChangeArrowheads="1"/>
          </p:cNvSpPr>
          <p:nvPr>
            <p:ph idx="1"/>
          </p:nvPr>
        </p:nvSpPr>
        <p:spPr/>
        <p:txBody>
          <a:bodyPr/>
          <a:lstStyle/>
          <a:p>
            <a:pPr eaLnBrk="1" hangingPunct="1"/>
            <a:r>
              <a:rPr lang="en-GB" altLang="en-US" sz="2000" dirty="0"/>
              <a:t>Uses Java 8+ (64-bit)</a:t>
            </a:r>
          </a:p>
          <a:p>
            <a:pPr eaLnBrk="1" hangingPunct="1"/>
            <a:r>
              <a:rPr lang="en-GB" altLang="en-US" sz="2000" dirty="0"/>
              <a:t>Can use CICS basic authentication</a:t>
            </a:r>
          </a:p>
          <a:p>
            <a:pPr eaLnBrk="1" hangingPunct="1"/>
            <a:r>
              <a:rPr lang="en-GB" altLang="en-US" sz="2000" dirty="0"/>
              <a:t>Can run under Liberty security</a:t>
            </a:r>
          </a:p>
          <a:p>
            <a:pPr eaLnBrk="1" hangingPunct="1"/>
            <a:r>
              <a:rPr lang="en-GB" altLang="en-US" sz="2000" dirty="0"/>
              <a:t>By default, task runs under the CJSA transaction</a:t>
            </a:r>
          </a:p>
          <a:p>
            <a:pPr eaLnBrk="1" hangingPunct="1"/>
            <a:r>
              <a:rPr lang="en-GB" altLang="en-US" sz="2000" dirty="0"/>
              <a:t>Can add a URIMAP and TRANSACTION resource to a CICS bundle if you want to run under a specific transaction</a:t>
            </a:r>
          </a:p>
        </p:txBody>
      </p:sp>
      <p:sp>
        <p:nvSpPr>
          <p:cNvPr id="11469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84270CB6-2859-4496-AFA0-BAED7C698682}" type="slidenum">
              <a:rPr lang="en-US" altLang="en-US" sz="1000">
                <a:solidFill>
                  <a:srgbClr val="FFFFFF"/>
                </a:solidFill>
              </a:rPr>
              <a:pPr>
                <a:spcBef>
                  <a:spcPct val="50000"/>
                </a:spcBef>
                <a:spcAft>
                  <a:spcPct val="0"/>
                </a:spcAft>
                <a:buClrTx/>
                <a:buFontTx/>
                <a:buNone/>
              </a:pPr>
              <a:t>100</a:t>
            </a:fld>
            <a:endParaRPr lang="en-US" altLang="en-US" sz="1000">
              <a:solidFill>
                <a:srgbClr val="FFFFFF"/>
              </a:solidFill>
            </a:endParaRPr>
          </a:p>
        </p:txBody>
      </p:sp>
    </p:spTree>
    <p:extLst>
      <p:ext uri="{BB962C8B-B14F-4D97-AF65-F5344CB8AC3E}">
        <p14:creationId xmlns:p14="http://schemas.microsoft.com/office/powerpoint/2010/main" val="4427726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5" name="Rectangle 2"/>
          <p:cNvSpPr>
            <a:spLocks noGrp="1" noChangeArrowheads="1"/>
          </p:cNvSpPr>
          <p:nvPr>
            <p:ph type="title"/>
          </p:nvPr>
        </p:nvSpPr>
        <p:spPr/>
        <p:txBody>
          <a:bodyPr/>
          <a:lstStyle/>
          <a:p>
            <a:pPr eaLnBrk="1" hangingPunct="1"/>
            <a:r>
              <a:rPr lang="en-US" altLang="en-US" sz="2800" b="1"/>
              <a:t>More Information</a:t>
            </a:r>
          </a:p>
        </p:txBody>
      </p:sp>
      <p:sp>
        <p:nvSpPr>
          <p:cNvPr id="115716" name="Rectangle 3"/>
          <p:cNvSpPr>
            <a:spLocks noGrp="1" noChangeArrowheads="1"/>
          </p:cNvSpPr>
          <p:nvPr>
            <p:ph idx="1"/>
          </p:nvPr>
        </p:nvSpPr>
        <p:spPr/>
        <p:txBody>
          <a:bodyPr/>
          <a:lstStyle/>
          <a:p>
            <a:pPr marL="282575" indent="-282575"/>
            <a:r>
              <a:rPr lang="en-US" altLang="en-US" dirty="0"/>
              <a:t>Corresponding Lab Exercises</a:t>
            </a:r>
          </a:p>
          <a:p>
            <a:pPr marL="622300" lvl="1" indent="-225425"/>
            <a:r>
              <a:rPr lang="en-US" altLang="en-US" dirty="0">
                <a:solidFill>
                  <a:srgbClr val="24346A"/>
                </a:solidFill>
              </a:rPr>
              <a:t>L70 – Using Servlets and JSPs with CICS</a:t>
            </a:r>
          </a:p>
          <a:p>
            <a:pPr marL="622300" lvl="1" indent="-225425"/>
            <a:r>
              <a:rPr lang="en-US" altLang="en-US" dirty="0">
                <a:solidFill>
                  <a:srgbClr val="24346A"/>
                </a:solidFill>
              </a:rPr>
              <a:t>L72 – Servlets and JSPs with LINK to COBOL</a:t>
            </a:r>
            <a:endParaRPr lang="en-US" altLang="en-US" dirty="0"/>
          </a:p>
          <a:p>
            <a:pPr marL="622300" lvl="1" indent="-225425"/>
            <a:endParaRPr lang="en-US" altLang="en-US" dirty="0"/>
          </a:p>
        </p:txBody>
      </p:sp>
      <p:sp>
        <p:nvSpPr>
          <p:cNvPr id="115714"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101</a:t>
            </a:fld>
            <a:endParaRPr lang="en-US" altLang="en-US" sz="1000">
              <a:solidFill>
                <a:srgbClr val="FFFFFF"/>
              </a:solidFill>
            </a:endParaRPr>
          </a:p>
        </p:txBody>
      </p:sp>
    </p:spTree>
    <p:extLst>
      <p:ext uri="{BB962C8B-B14F-4D97-AF65-F5344CB8AC3E}">
        <p14:creationId xmlns:p14="http://schemas.microsoft.com/office/powerpoint/2010/main" val="1732785478"/>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8"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102</a:t>
            </a:fld>
            <a:endParaRPr lang="en-US" altLang="en-US" sz="1000">
              <a:solidFill>
                <a:srgbClr val="FFFFFF"/>
              </a:solidFill>
            </a:endParaRPr>
          </a:p>
        </p:txBody>
      </p:sp>
      <p:sp>
        <p:nvSpPr>
          <p:cNvPr id="116739" name="Rectangle 2"/>
          <p:cNvSpPr>
            <a:spLocks noGrp="1" noChangeArrowheads="1"/>
          </p:cNvSpPr>
          <p:nvPr>
            <p:ph type="title"/>
          </p:nvPr>
        </p:nvSpPr>
        <p:spPr/>
        <p:txBody>
          <a:bodyPr/>
          <a:lstStyle/>
          <a:p>
            <a:pPr eaLnBrk="1" hangingPunct="1"/>
            <a:r>
              <a:rPr lang="en-US" altLang="en-US" sz="2800"/>
              <a:t>Notes:</a:t>
            </a:r>
          </a:p>
        </p:txBody>
      </p:sp>
      <p:sp>
        <p:nvSpPr>
          <p:cNvPr id="116740" name="Rectangle 3"/>
          <p:cNvSpPr>
            <a:spLocks noGrp="1" noChangeArrowheads="1"/>
          </p:cNvSpPr>
          <p:nvPr>
            <p:ph type="body" idx="1"/>
          </p:nvPr>
        </p:nvSpPr>
        <p:spPr/>
        <p:txBody>
          <a:bodyPr/>
          <a:lstStyle/>
          <a:p>
            <a:pPr eaLnBrk="1" hangingPunct="1"/>
            <a:r>
              <a:rPr lang="en-US" altLang="en-US" sz="1400"/>
              <a:t>Later in the workshop there will be a separate presentation on CICS Servlets and JSPs</a:t>
            </a:r>
          </a:p>
          <a:p>
            <a:pPr eaLnBrk="1" hangingPunct="1"/>
            <a:r>
              <a:rPr lang="en-US" altLang="en-US" sz="1400"/>
              <a:t>This slide lists the lab exercises that are currently available in this workshop on CICS Servlets and JSPs</a:t>
            </a:r>
          </a:p>
        </p:txBody>
      </p:sp>
    </p:spTree>
    <p:extLst>
      <p:ext uri="{BB962C8B-B14F-4D97-AF65-F5344CB8AC3E}">
        <p14:creationId xmlns:p14="http://schemas.microsoft.com/office/powerpoint/2010/main" val="1646334370"/>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2"/>
          <p:cNvSpPr>
            <a:spLocks noGrp="1" noChangeArrowheads="1"/>
          </p:cNvSpPr>
          <p:nvPr>
            <p:ph type="title"/>
          </p:nvPr>
        </p:nvSpPr>
        <p:spPr/>
        <p:txBody>
          <a:bodyPr/>
          <a:lstStyle/>
          <a:p>
            <a:pPr eaLnBrk="1" hangingPunct="1"/>
            <a:r>
              <a:rPr lang="en-US" altLang="en-US" sz="2800" b="1"/>
              <a:t>CICS TCP/IP Connectivity Options</a:t>
            </a:r>
          </a:p>
        </p:txBody>
      </p:sp>
      <p:sp>
        <p:nvSpPr>
          <p:cNvPr id="117764"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en-US" sz="3600" dirty="0"/>
              <a:t>CICS Transaction Gateway,</a:t>
            </a:r>
            <a:br>
              <a:rPr lang="en-US" altLang="en-US" sz="3600" dirty="0"/>
            </a:br>
            <a:r>
              <a:rPr lang="en-US" altLang="en-US" sz="3600" dirty="0"/>
              <a:t>Sockets, and IPIC</a:t>
            </a:r>
          </a:p>
        </p:txBody>
      </p:sp>
      <p:sp>
        <p:nvSpPr>
          <p:cNvPr id="117762"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103</a:t>
            </a:fld>
            <a:endParaRPr lang="en-US" altLang="en-US" sz="1000">
              <a:solidFill>
                <a:srgbClr val="FFFFFF"/>
              </a:solidFill>
            </a:endParaRPr>
          </a:p>
        </p:txBody>
      </p:sp>
    </p:spTree>
    <p:extLst>
      <p:ext uri="{BB962C8B-B14F-4D97-AF65-F5344CB8AC3E}">
        <p14:creationId xmlns:p14="http://schemas.microsoft.com/office/powerpoint/2010/main" val="3372388053"/>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104</a:t>
            </a:fld>
            <a:endParaRPr lang="en-US" altLang="en-US" sz="1000">
              <a:solidFill>
                <a:srgbClr val="FFFFFF"/>
              </a:solidFill>
            </a:endParaRPr>
          </a:p>
        </p:txBody>
      </p:sp>
      <p:sp>
        <p:nvSpPr>
          <p:cNvPr id="118787" name="Rectangle 2"/>
          <p:cNvSpPr>
            <a:spLocks noGrp="1" noChangeArrowheads="1"/>
          </p:cNvSpPr>
          <p:nvPr>
            <p:ph type="title"/>
          </p:nvPr>
        </p:nvSpPr>
        <p:spPr/>
        <p:txBody>
          <a:bodyPr/>
          <a:lstStyle/>
          <a:p>
            <a:pPr eaLnBrk="1" hangingPunct="1"/>
            <a:r>
              <a:rPr lang="en-US" altLang="en-US" sz="2800"/>
              <a:t>Notes:</a:t>
            </a:r>
          </a:p>
        </p:txBody>
      </p:sp>
      <p:sp>
        <p:nvSpPr>
          <p:cNvPr id="118788" name="Rectangle 3"/>
          <p:cNvSpPr>
            <a:spLocks noGrp="1" noChangeArrowheads="1"/>
          </p:cNvSpPr>
          <p:nvPr>
            <p:ph type="body" idx="1"/>
          </p:nvPr>
        </p:nvSpPr>
        <p:spPr/>
        <p:txBody>
          <a:bodyPr/>
          <a:lstStyle/>
          <a:p>
            <a:pPr eaLnBrk="1" hangingPunct="1"/>
            <a:r>
              <a:rPr lang="en-US" altLang="en-US" sz="1400"/>
              <a:t>This section talks about </a:t>
            </a:r>
          </a:p>
          <a:p>
            <a:pPr lvl="1" eaLnBrk="1" hangingPunct="1"/>
            <a:r>
              <a:rPr lang="en-US" altLang="en-US" sz="1400"/>
              <a:t>CICS Transaction Gateway</a:t>
            </a:r>
          </a:p>
          <a:p>
            <a:pPr lvl="1" eaLnBrk="1" hangingPunct="1"/>
            <a:r>
              <a:rPr lang="en-US" altLang="en-US" sz="1400"/>
              <a:t>Enterprise JavaBeans</a:t>
            </a:r>
          </a:p>
          <a:p>
            <a:pPr lvl="1" eaLnBrk="1" hangingPunct="1"/>
            <a:r>
              <a:rPr lang="en-US" altLang="en-US" sz="1400"/>
              <a:t>Sockets</a:t>
            </a:r>
          </a:p>
          <a:p>
            <a:pPr lvl="1" eaLnBrk="1" hangingPunct="1"/>
            <a:r>
              <a:rPr lang="en-US" altLang="en-US" sz="1400"/>
              <a:t>IPIC</a:t>
            </a:r>
          </a:p>
          <a:p>
            <a:pPr lvl="1" eaLnBrk="1" hangingPunct="1"/>
            <a:endParaRPr lang="en-US" altLang="en-US" sz="1400"/>
          </a:p>
        </p:txBody>
      </p:sp>
    </p:spTree>
    <p:extLst>
      <p:ext uri="{BB962C8B-B14F-4D97-AF65-F5344CB8AC3E}">
        <p14:creationId xmlns:p14="http://schemas.microsoft.com/office/powerpoint/2010/main" val="85404191"/>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2"/>
          <p:cNvSpPr>
            <a:spLocks noGrp="1" noChangeArrowheads="1"/>
          </p:cNvSpPr>
          <p:nvPr>
            <p:ph type="title"/>
          </p:nvPr>
        </p:nvSpPr>
        <p:spPr/>
        <p:txBody>
          <a:bodyPr/>
          <a:lstStyle/>
          <a:p>
            <a:pPr eaLnBrk="1" hangingPunct="1"/>
            <a:r>
              <a:rPr lang="en-US" altLang="en-US" sz="2800" b="1"/>
              <a:t>CICS Transaction Gateway</a:t>
            </a:r>
          </a:p>
        </p:txBody>
      </p:sp>
      <p:sp>
        <p:nvSpPr>
          <p:cNvPr id="119812" name="Rectangle 3"/>
          <p:cNvSpPr>
            <a:spLocks noGrp="1" noChangeArrowheads="1"/>
          </p:cNvSpPr>
          <p:nvPr>
            <p:ph idx="1"/>
          </p:nvPr>
        </p:nvSpPr>
        <p:spPr/>
        <p:txBody>
          <a:bodyPr/>
          <a:lstStyle/>
          <a:p>
            <a:pPr eaLnBrk="1" hangingPunct="1">
              <a:lnSpc>
                <a:spcPct val="90000"/>
              </a:lnSpc>
            </a:pPr>
            <a:r>
              <a:rPr lang="en-US" altLang="en-US" sz="1800"/>
              <a:t>Enabler for the Java Connector Architecture (J2C)</a:t>
            </a:r>
          </a:p>
          <a:p>
            <a:pPr eaLnBrk="1" hangingPunct="1">
              <a:lnSpc>
                <a:spcPct val="90000"/>
              </a:lnSpc>
            </a:pPr>
            <a:r>
              <a:rPr lang="en-US" altLang="en-US" sz="1800"/>
              <a:t>Using C, C++, C#, VB, COBOL on workstation</a:t>
            </a:r>
          </a:p>
          <a:p>
            <a:pPr eaLnBrk="1" hangingPunct="1">
              <a:lnSpc>
                <a:spcPct val="90000"/>
              </a:lnSpc>
            </a:pPr>
            <a:r>
              <a:rPr lang="en-US" altLang="en-US" sz="1800"/>
              <a:t>COMMAREA or channel and containers</a:t>
            </a:r>
          </a:p>
          <a:p>
            <a:pPr eaLnBrk="1" hangingPunct="1">
              <a:lnSpc>
                <a:spcPct val="90000"/>
              </a:lnSpc>
            </a:pPr>
            <a:r>
              <a:rPr lang="en-US" altLang="en-US" sz="1800"/>
              <a:t>Supported with any JEE 1.4 or higher compliant application server</a:t>
            </a:r>
          </a:p>
          <a:p>
            <a:pPr eaLnBrk="1" hangingPunct="1">
              <a:lnSpc>
                <a:spcPct val="90000"/>
              </a:lnSpc>
            </a:pPr>
            <a:r>
              <a:rPr lang="en-US" altLang="en-US" sz="1800"/>
              <a:t>SNA or TCP/IP (ECI, IPIC) to CICS</a:t>
            </a:r>
          </a:p>
        </p:txBody>
      </p:sp>
      <p:sp>
        <p:nvSpPr>
          <p:cNvPr id="119810"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105</a:t>
            </a:fld>
            <a:endParaRPr lang="en-US" altLang="en-US" sz="1000">
              <a:solidFill>
                <a:srgbClr val="FFFFFF"/>
              </a:solidFill>
            </a:endParaRPr>
          </a:p>
        </p:txBody>
      </p:sp>
      <p:sp>
        <p:nvSpPr>
          <p:cNvPr id="119813" name="Rectangle 4"/>
          <p:cNvSpPr>
            <a:spLocks noChangeArrowheads="1"/>
          </p:cNvSpPr>
          <p:nvPr/>
        </p:nvSpPr>
        <p:spPr bwMode="auto">
          <a:xfrm>
            <a:off x="3565526" y="4037013"/>
            <a:ext cx="1757363" cy="908050"/>
          </a:xfrm>
          <a:prstGeom prst="rect">
            <a:avLst/>
          </a:prstGeom>
          <a:solidFill>
            <a:schemeClr val="bg1"/>
          </a:solidFill>
          <a:ln w="12700">
            <a:solidFill>
              <a:schemeClr val="tx1"/>
            </a:solidFill>
            <a:miter lim="800000"/>
            <a:headEnd/>
            <a:tailEnd/>
          </a:ln>
          <a:effectLst>
            <a:outerShdw dist="107763" dir="2700000" algn="ctr" rotWithShape="0">
              <a:srgbClr val="B2B2B2">
                <a:alpha val="50000"/>
              </a:srgbClr>
            </a:outerShdw>
          </a:effectLst>
        </p:spPr>
        <p:txBody>
          <a:bodyPr wrap="none" anchor="ct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9814" name="Rectangle 5"/>
          <p:cNvSpPr>
            <a:spLocks noChangeArrowheads="1"/>
          </p:cNvSpPr>
          <p:nvPr/>
        </p:nvSpPr>
        <p:spPr bwMode="auto">
          <a:xfrm>
            <a:off x="7258051" y="4256089"/>
            <a:ext cx="1597025" cy="1938337"/>
          </a:xfrm>
          <a:prstGeom prst="rect">
            <a:avLst/>
          </a:prstGeom>
          <a:solidFill>
            <a:schemeClr val="bg1"/>
          </a:solidFill>
          <a:ln w="12700">
            <a:solidFill>
              <a:schemeClr val="tx1"/>
            </a:solidFill>
            <a:miter lim="800000"/>
            <a:headEnd/>
            <a:tailEnd/>
          </a:ln>
          <a:effectLst>
            <a:outerShdw dist="107763" dir="2700000" algn="ctr" rotWithShape="0">
              <a:srgbClr val="B2B2B2">
                <a:alpha val="50000"/>
              </a:srgbClr>
            </a:outerShdw>
          </a:effectLst>
        </p:spPr>
        <p:txBody>
          <a:bodyPr wrap="none" anchor="ct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9815" name="Rectangle 6"/>
          <p:cNvSpPr>
            <a:spLocks noChangeArrowheads="1"/>
          </p:cNvSpPr>
          <p:nvPr/>
        </p:nvSpPr>
        <p:spPr bwMode="auto">
          <a:xfrm>
            <a:off x="7258050" y="3960814"/>
            <a:ext cx="8651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CICS TS</a:t>
            </a:r>
            <a:endParaRPr lang="en-GB" altLang="en-US" sz="1800"/>
          </a:p>
        </p:txBody>
      </p:sp>
      <p:sp>
        <p:nvSpPr>
          <p:cNvPr id="119816" name="AutoShape 7"/>
          <p:cNvSpPr>
            <a:spLocks noChangeArrowheads="1"/>
          </p:cNvSpPr>
          <p:nvPr/>
        </p:nvSpPr>
        <p:spPr bwMode="auto">
          <a:xfrm>
            <a:off x="9059864" y="4943476"/>
            <a:ext cx="600075" cy="733425"/>
          </a:xfrm>
          <a:prstGeom prst="flowChartMagneticDisk">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9817" name="Line 8"/>
          <p:cNvSpPr>
            <a:spLocks noChangeShapeType="1"/>
          </p:cNvSpPr>
          <p:nvPr/>
        </p:nvSpPr>
        <p:spPr bwMode="auto">
          <a:xfrm>
            <a:off x="8778875" y="5313363"/>
            <a:ext cx="458788" cy="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19818" name="Rectangle 9"/>
          <p:cNvSpPr>
            <a:spLocks noChangeArrowheads="1"/>
          </p:cNvSpPr>
          <p:nvPr/>
        </p:nvSpPr>
        <p:spPr bwMode="auto">
          <a:xfrm>
            <a:off x="7407275" y="4714875"/>
            <a:ext cx="1295400" cy="1335088"/>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9819" name="Rectangle 10"/>
          <p:cNvSpPr>
            <a:spLocks noChangeArrowheads="1"/>
          </p:cNvSpPr>
          <p:nvPr/>
        </p:nvSpPr>
        <p:spPr bwMode="auto">
          <a:xfrm>
            <a:off x="7331076" y="4322764"/>
            <a:ext cx="13747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CICS Program</a:t>
            </a:r>
            <a:endParaRPr lang="en-GB" altLang="en-US" sz="1800" b="0"/>
          </a:p>
        </p:txBody>
      </p:sp>
      <p:sp>
        <p:nvSpPr>
          <p:cNvPr id="119820" name="Rectangle 11"/>
          <p:cNvSpPr>
            <a:spLocks noChangeArrowheads="1"/>
          </p:cNvSpPr>
          <p:nvPr/>
        </p:nvSpPr>
        <p:spPr bwMode="auto">
          <a:xfrm>
            <a:off x="7559676" y="5008564"/>
            <a:ext cx="1008063" cy="49847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GB" altLang="en-US" sz="1600" b="0">
                <a:solidFill>
                  <a:srgbClr val="000000"/>
                </a:solidFill>
              </a:rPr>
              <a:t>Business logic</a:t>
            </a:r>
            <a:endParaRPr lang="en-GB" altLang="en-US" sz="1800" b="0"/>
          </a:p>
        </p:txBody>
      </p:sp>
      <p:sp>
        <p:nvSpPr>
          <p:cNvPr id="119821" name="Rectangle 12"/>
          <p:cNvSpPr>
            <a:spLocks noChangeArrowheads="1"/>
          </p:cNvSpPr>
          <p:nvPr/>
        </p:nvSpPr>
        <p:spPr bwMode="auto">
          <a:xfrm>
            <a:off x="7869239" y="5584825"/>
            <a:ext cx="390525" cy="325438"/>
          </a:xfrm>
          <a:prstGeom prst="rect">
            <a:avLst/>
          </a:prstGeom>
          <a:solidFill>
            <a:srgbClr val="A3FFA3"/>
          </a:solidFill>
          <a:ln w="9525">
            <a:solidFill>
              <a:schemeClr val="bg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9822" name="Rectangle 13"/>
          <p:cNvSpPr>
            <a:spLocks noChangeArrowheads="1"/>
          </p:cNvSpPr>
          <p:nvPr/>
        </p:nvSpPr>
        <p:spPr bwMode="auto">
          <a:xfrm>
            <a:off x="7991475" y="5624514"/>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B</a:t>
            </a:r>
            <a:endParaRPr lang="en-GB" altLang="en-US" sz="1800"/>
          </a:p>
        </p:txBody>
      </p:sp>
      <p:sp>
        <p:nvSpPr>
          <p:cNvPr id="119823" name="Line 14"/>
          <p:cNvSpPr>
            <a:spLocks noChangeShapeType="1"/>
          </p:cNvSpPr>
          <p:nvPr/>
        </p:nvSpPr>
        <p:spPr bwMode="auto">
          <a:xfrm flipV="1">
            <a:off x="4892675" y="4441825"/>
            <a:ext cx="228600" cy="1588"/>
          </a:xfrm>
          <a:prstGeom prst="line">
            <a:avLst/>
          </a:prstGeom>
          <a:noFill/>
          <a:ln w="41275">
            <a:solidFill>
              <a:schemeClr val="bg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19824" name="Rectangle 15"/>
          <p:cNvSpPr>
            <a:spLocks noChangeArrowheads="1"/>
          </p:cNvSpPr>
          <p:nvPr/>
        </p:nvSpPr>
        <p:spPr bwMode="auto">
          <a:xfrm>
            <a:off x="5654676" y="4246564"/>
            <a:ext cx="1376363" cy="1938337"/>
          </a:xfrm>
          <a:prstGeom prst="rect">
            <a:avLst/>
          </a:prstGeom>
          <a:solidFill>
            <a:schemeClr val="bg1"/>
          </a:solidFill>
          <a:ln w="12700">
            <a:solidFill>
              <a:schemeClr val="tx1"/>
            </a:solidFill>
            <a:miter lim="800000"/>
            <a:headEnd/>
            <a:tailEnd/>
          </a:ln>
          <a:effectLst>
            <a:outerShdw dist="107763" dir="2700000" algn="ctr" rotWithShape="0">
              <a:srgbClr val="B2B2B2">
                <a:alpha val="50000"/>
              </a:srgbClr>
            </a:outerShdw>
          </a:effectLst>
        </p:spPr>
        <p:txBody>
          <a:bodyPr wrap="none" anchor="ct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9825" name="Rectangle 16"/>
          <p:cNvSpPr>
            <a:spLocks noChangeArrowheads="1"/>
          </p:cNvSpPr>
          <p:nvPr/>
        </p:nvSpPr>
        <p:spPr bwMode="auto">
          <a:xfrm>
            <a:off x="5807075" y="4932364"/>
            <a:ext cx="10668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GB" altLang="en-US" sz="1600" b="0">
                <a:solidFill>
                  <a:srgbClr val="000000"/>
                </a:solidFill>
              </a:rPr>
              <a:t>CICS Transaction Gateway</a:t>
            </a:r>
            <a:endParaRPr lang="en-GB" altLang="en-US" sz="1800" b="0"/>
          </a:p>
        </p:txBody>
      </p:sp>
      <p:sp>
        <p:nvSpPr>
          <p:cNvPr id="119826" name="Rectangle 17"/>
          <p:cNvSpPr>
            <a:spLocks noChangeArrowheads="1"/>
          </p:cNvSpPr>
          <p:nvPr/>
        </p:nvSpPr>
        <p:spPr bwMode="auto">
          <a:xfrm>
            <a:off x="5807075" y="4703764"/>
            <a:ext cx="1066800" cy="1335087"/>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9827" name="Rectangle 18"/>
          <p:cNvSpPr>
            <a:spLocks noChangeArrowheads="1"/>
          </p:cNvSpPr>
          <p:nvPr/>
        </p:nvSpPr>
        <p:spPr bwMode="auto">
          <a:xfrm>
            <a:off x="5654675" y="3941764"/>
            <a:ext cx="8651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CICS TG</a:t>
            </a:r>
            <a:endParaRPr lang="en-GB" altLang="en-US" sz="1800"/>
          </a:p>
        </p:txBody>
      </p:sp>
      <p:sp>
        <p:nvSpPr>
          <p:cNvPr id="119828" name="Rectangle 19"/>
          <p:cNvSpPr>
            <a:spLocks noChangeArrowheads="1"/>
          </p:cNvSpPr>
          <p:nvPr/>
        </p:nvSpPr>
        <p:spPr bwMode="auto">
          <a:xfrm>
            <a:off x="3727450" y="4171950"/>
            <a:ext cx="12192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GB" altLang="en-US" sz="1600" b="0">
                <a:solidFill>
                  <a:srgbClr val="000000"/>
                </a:solidFill>
              </a:rPr>
              <a:t>Servlet, JSP, EJB</a:t>
            </a:r>
            <a:endParaRPr lang="en-GB" altLang="en-US" sz="1800" b="0"/>
          </a:p>
        </p:txBody>
      </p:sp>
      <p:sp>
        <p:nvSpPr>
          <p:cNvPr id="119829" name="Rectangle 20"/>
          <p:cNvSpPr>
            <a:spLocks noChangeArrowheads="1"/>
          </p:cNvSpPr>
          <p:nvPr/>
        </p:nvSpPr>
        <p:spPr bwMode="auto">
          <a:xfrm>
            <a:off x="3729038" y="4127501"/>
            <a:ext cx="1219200" cy="600075"/>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9830" name="Rectangle 21"/>
          <p:cNvSpPr>
            <a:spLocks noChangeArrowheads="1"/>
          </p:cNvSpPr>
          <p:nvPr/>
        </p:nvSpPr>
        <p:spPr bwMode="auto">
          <a:xfrm>
            <a:off x="3870325" y="3732214"/>
            <a:ext cx="8651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800"/>
              <a:t>WAS</a:t>
            </a:r>
          </a:p>
        </p:txBody>
      </p:sp>
      <p:sp>
        <p:nvSpPr>
          <p:cNvPr id="119831" name="Rectangle 22"/>
          <p:cNvSpPr>
            <a:spLocks noChangeArrowheads="1"/>
          </p:cNvSpPr>
          <p:nvPr/>
        </p:nvSpPr>
        <p:spPr bwMode="auto">
          <a:xfrm>
            <a:off x="5045075" y="4137026"/>
            <a:ext cx="2286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GB" altLang="en-US" sz="1600" b="0">
                <a:solidFill>
                  <a:srgbClr val="000000"/>
                </a:solidFill>
              </a:rPr>
              <a:t>J</a:t>
            </a:r>
          </a:p>
          <a:p>
            <a:pPr algn="ctr" eaLnBrk="1" hangingPunct="1">
              <a:spcBef>
                <a:spcPct val="0"/>
              </a:spcBef>
              <a:spcAft>
                <a:spcPct val="0"/>
              </a:spcAft>
              <a:buClrTx/>
              <a:buFontTx/>
              <a:buNone/>
            </a:pPr>
            <a:r>
              <a:rPr lang="en-GB" altLang="en-US" sz="1600" b="0">
                <a:solidFill>
                  <a:srgbClr val="000000"/>
                </a:solidFill>
              </a:rPr>
              <a:t>2</a:t>
            </a:r>
          </a:p>
          <a:p>
            <a:pPr algn="ctr" eaLnBrk="1" hangingPunct="1">
              <a:spcBef>
                <a:spcPct val="0"/>
              </a:spcBef>
              <a:spcAft>
                <a:spcPct val="0"/>
              </a:spcAft>
              <a:buClrTx/>
              <a:buFontTx/>
              <a:buNone/>
            </a:pPr>
            <a:r>
              <a:rPr lang="en-GB" altLang="en-US" sz="1600" b="0">
                <a:solidFill>
                  <a:srgbClr val="000000"/>
                </a:solidFill>
              </a:rPr>
              <a:t>C</a:t>
            </a:r>
            <a:endParaRPr lang="en-GB" altLang="en-US" sz="1800" b="0"/>
          </a:p>
        </p:txBody>
      </p:sp>
      <p:sp>
        <p:nvSpPr>
          <p:cNvPr id="119832" name="Rectangle 23"/>
          <p:cNvSpPr>
            <a:spLocks noChangeArrowheads="1"/>
          </p:cNvSpPr>
          <p:nvPr/>
        </p:nvSpPr>
        <p:spPr bwMode="auto">
          <a:xfrm>
            <a:off x="5038725" y="4098925"/>
            <a:ext cx="228600" cy="838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9833" name="Line 24"/>
          <p:cNvSpPr>
            <a:spLocks noChangeShapeType="1"/>
          </p:cNvSpPr>
          <p:nvPr/>
        </p:nvSpPr>
        <p:spPr bwMode="auto">
          <a:xfrm flipV="1">
            <a:off x="6950075" y="5313364"/>
            <a:ext cx="609600" cy="1587"/>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19834" name="Line 25"/>
          <p:cNvSpPr>
            <a:spLocks noChangeShapeType="1"/>
          </p:cNvSpPr>
          <p:nvPr/>
        </p:nvSpPr>
        <p:spPr bwMode="auto">
          <a:xfrm>
            <a:off x="5273676" y="4441825"/>
            <a:ext cx="633413" cy="43180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19835" name="Rectangle 26"/>
          <p:cNvSpPr>
            <a:spLocks noChangeArrowheads="1"/>
          </p:cNvSpPr>
          <p:nvPr/>
        </p:nvSpPr>
        <p:spPr bwMode="auto">
          <a:xfrm>
            <a:off x="3590926" y="4989514"/>
            <a:ext cx="1757363" cy="896937"/>
          </a:xfrm>
          <a:prstGeom prst="rect">
            <a:avLst/>
          </a:prstGeom>
          <a:solidFill>
            <a:schemeClr val="bg1"/>
          </a:solidFill>
          <a:ln w="12700">
            <a:solidFill>
              <a:schemeClr val="tx1"/>
            </a:solidFill>
            <a:miter lim="800000"/>
            <a:headEnd/>
            <a:tailEnd/>
          </a:ln>
          <a:effectLst>
            <a:outerShdw dist="107763" dir="2700000" algn="ctr" rotWithShape="0">
              <a:srgbClr val="B2B2B2">
                <a:alpha val="50000"/>
              </a:srgbClr>
            </a:outerShdw>
          </a:effectLst>
        </p:spPr>
        <p:txBody>
          <a:bodyPr wrap="none" anchor="ct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9836" name="Line 27"/>
          <p:cNvSpPr>
            <a:spLocks noChangeShapeType="1"/>
          </p:cNvSpPr>
          <p:nvPr/>
        </p:nvSpPr>
        <p:spPr bwMode="auto">
          <a:xfrm flipV="1">
            <a:off x="4918075" y="5394325"/>
            <a:ext cx="228600" cy="1588"/>
          </a:xfrm>
          <a:prstGeom prst="line">
            <a:avLst/>
          </a:prstGeom>
          <a:noFill/>
          <a:ln w="41275">
            <a:solidFill>
              <a:schemeClr val="bg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19837" name="Rectangle 28"/>
          <p:cNvSpPr>
            <a:spLocks noChangeArrowheads="1"/>
          </p:cNvSpPr>
          <p:nvPr/>
        </p:nvSpPr>
        <p:spPr bwMode="auto">
          <a:xfrm>
            <a:off x="3752850" y="5124450"/>
            <a:ext cx="12192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GB" altLang="en-US" sz="1600" b="0">
                <a:solidFill>
                  <a:srgbClr val="000000"/>
                </a:solidFill>
              </a:rPr>
              <a:t>Applet, Any Java Pgm</a:t>
            </a:r>
            <a:endParaRPr lang="en-GB" altLang="en-US" sz="1800" b="0"/>
          </a:p>
        </p:txBody>
      </p:sp>
      <p:sp>
        <p:nvSpPr>
          <p:cNvPr id="119838" name="Rectangle 29"/>
          <p:cNvSpPr>
            <a:spLocks noChangeArrowheads="1"/>
          </p:cNvSpPr>
          <p:nvPr/>
        </p:nvSpPr>
        <p:spPr bwMode="auto">
          <a:xfrm>
            <a:off x="3754438" y="5080001"/>
            <a:ext cx="1219200" cy="600075"/>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9839" name="Rectangle 30"/>
          <p:cNvSpPr>
            <a:spLocks noChangeArrowheads="1"/>
          </p:cNvSpPr>
          <p:nvPr/>
        </p:nvSpPr>
        <p:spPr bwMode="auto">
          <a:xfrm>
            <a:off x="5070475" y="5089526"/>
            <a:ext cx="2286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GB" altLang="en-US" sz="1600" b="0">
                <a:solidFill>
                  <a:srgbClr val="000000"/>
                </a:solidFill>
              </a:rPr>
              <a:t>J</a:t>
            </a:r>
          </a:p>
          <a:p>
            <a:pPr algn="ctr" eaLnBrk="1" hangingPunct="1">
              <a:spcBef>
                <a:spcPct val="0"/>
              </a:spcBef>
              <a:spcAft>
                <a:spcPct val="0"/>
              </a:spcAft>
              <a:buClrTx/>
              <a:buFontTx/>
              <a:buNone/>
            </a:pPr>
            <a:r>
              <a:rPr lang="en-GB" altLang="en-US" sz="1600" b="0">
                <a:solidFill>
                  <a:srgbClr val="000000"/>
                </a:solidFill>
              </a:rPr>
              <a:t>2</a:t>
            </a:r>
          </a:p>
          <a:p>
            <a:pPr algn="ctr" eaLnBrk="1" hangingPunct="1">
              <a:spcBef>
                <a:spcPct val="0"/>
              </a:spcBef>
              <a:spcAft>
                <a:spcPct val="0"/>
              </a:spcAft>
              <a:buClrTx/>
              <a:buFontTx/>
              <a:buNone/>
            </a:pPr>
            <a:r>
              <a:rPr lang="en-GB" altLang="en-US" sz="1600" b="0">
                <a:solidFill>
                  <a:srgbClr val="000000"/>
                </a:solidFill>
              </a:rPr>
              <a:t>C</a:t>
            </a:r>
            <a:endParaRPr lang="en-GB" altLang="en-US" sz="1800" b="0"/>
          </a:p>
        </p:txBody>
      </p:sp>
      <p:sp>
        <p:nvSpPr>
          <p:cNvPr id="119840" name="Rectangle 31"/>
          <p:cNvSpPr>
            <a:spLocks noChangeArrowheads="1"/>
          </p:cNvSpPr>
          <p:nvPr/>
        </p:nvSpPr>
        <p:spPr bwMode="auto">
          <a:xfrm>
            <a:off x="5070475" y="5013325"/>
            <a:ext cx="228600" cy="838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9841" name="Line 32"/>
          <p:cNvSpPr>
            <a:spLocks noChangeShapeType="1"/>
          </p:cNvSpPr>
          <p:nvPr/>
        </p:nvSpPr>
        <p:spPr bwMode="auto">
          <a:xfrm flipV="1">
            <a:off x="5299076" y="5373689"/>
            <a:ext cx="549275" cy="20637"/>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19842" name="Rectangle 33"/>
          <p:cNvSpPr>
            <a:spLocks noChangeArrowheads="1"/>
          </p:cNvSpPr>
          <p:nvPr/>
        </p:nvSpPr>
        <p:spPr bwMode="auto">
          <a:xfrm>
            <a:off x="3597276" y="5980113"/>
            <a:ext cx="1757363" cy="508000"/>
          </a:xfrm>
          <a:prstGeom prst="rect">
            <a:avLst/>
          </a:prstGeom>
          <a:solidFill>
            <a:schemeClr val="bg1"/>
          </a:solidFill>
          <a:ln w="12700">
            <a:solidFill>
              <a:schemeClr val="tx1"/>
            </a:solidFill>
            <a:miter lim="800000"/>
            <a:headEnd/>
            <a:tailEnd/>
          </a:ln>
          <a:effectLst>
            <a:outerShdw dist="107763" dir="2700000" algn="ctr" rotWithShape="0">
              <a:srgbClr val="B2B2B2">
                <a:alpha val="50000"/>
              </a:srgbClr>
            </a:outerShdw>
          </a:effectLst>
        </p:spPr>
        <p:txBody>
          <a:bodyPr wrap="none" anchor="ct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9843" name="Rectangle 34"/>
          <p:cNvSpPr>
            <a:spLocks noChangeArrowheads="1"/>
          </p:cNvSpPr>
          <p:nvPr/>
        </p:nvSpPr>
        <p:spPr bwMode="auto">
          <a:xfrm>
            <a:off x="3644900" y="5969000"/>
            <a:ext cx="17018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GB" altLang="en-US" sz="1600" b="0">
                <a:solidFill>
                  <a:srgbClr val="000000"/>
                </a:solidFill>
              </a:rPr>
              <a:t>Many Languages, Many Platforms</a:t>
            </a:r>
            <a:endParaRPr lang="en-GB" altLang="en-US" sz="1800" b="0"/>
          </a:p>
        </p:txBody>
      </p:sp>
      <p:sp>
        <p:nvSpPr>
          <p:cNvPr id="119844" name="Line 35"/>
          <p:cNvSpPr>
            <a:spLocks noChangeShapeType="1"/>
          </p:cNvSpPr>
          <p:nvPr/>
        </p:nvSpPr>
        <p:spPr bwMode="auto">
          <a:xfrm flipV="1">
            <a:off x="5305426" y="5892801"/>
            <a:ext cx="601663" cy="346075"/>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19845" name="Rectangle 36"/>
          <p:cNvSpPr>
            <a:spLocks noChangeArrowheads="1"/>
          </p:cNvSpPr>
          <p:nvPr/>
        </p:nvSpPr>
        <p:spPr bwMode="auto">
          <a:xfrm>
            <a:off x="7435850" y="6513514"/>
            <a:ext cx="3810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t>WAS=WebSphere Application Server</a:t>
            </a:r>
          </a:p>
        </p:txBody>
      </p:sp>
    </p:spTree>
    <p:extLst>
      <p:ext uri="{BB962C8B-B14F-4D97-AF65-F5344CB8AC3E}">
        <p14:creationId xmlns:p14="http://schemas.microsoft.com/office/powerpoint/2010/main" val="1685194838"/>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4"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106</a:t>
            </a:fld>
            <a:endParaRPr lang="en-US" altLang="en-US" sz="1000">
              <a:solidFill>
                <a:srgbClr val="FFFFFF"/>
              </a:solidFill>
            </a:endParaRPr>
          </a:p>
        </p:txBody>
      </p:sp>
      <p:sp>
        <p:nvSpPr>
          <p:cNvPr id="120835" name="Rectangle 2"/>
          <p:cNvSpPr>
            <a:spLocks noGrp="1" noChangeArrowheads="1"/>
          </p:cNvSpPr>
          <p:nvPr>
            <p:ph type="title"/>
          </p:nvPr>
        </p:nvSpPr>
        <p:spPr/>
        <p:txBody>
          <a:bodyPr/>
          <a:lstStyle/>
          <a:p>
            <a:pPr eaLnBrk="1" hangingPunct="1"/>
            <a:r>
              <a:rPr lang="en-US" altLang="en-US" sz="2800"/>
              <a:t>Notes:</a:t>
            </a:r>
          </a:p>
        </p:txBody>
      </p:sp>
      <p:sp>
        <p:nvSpPr>
          <p:cNvPr id="120836" name="Rectangle 3"/>
          <p:cNvSpPr>
            <a:spLocks noGrp="1" noChangeArrowheads="1"/>
          </p:cNvSpPr>
          <p:nvPr>
            <p:ph type="body" idx="1"/>
          </p:nvPr>
        </p:nvSpPr>
        <p:spPr>
          <a:xfrm>
            <a:off x="2209801" y="1066800"/>
            <a:ext cx="7775575" cy="5410200"/>
          </a:xfrm>
        </p:spPr>
        <p:txBody>
          <a:bodyPr/>
          <a:lstStyle/>
          <a:p>
            <a:pPr eaLnBrk="1" hangingPunct="1"/>
            <a:r>
              <a:rPr lang="en-GB" altLang="en-US" sz="1000" dirty="0"/>
              <a:t>Capabilities</a:t>
            </a:r>
          </a:p>
          <a:p>
            <a:pPr lvl="1" eaLnBrk="1" hangingPunct="1">
              <a:lnSpc>
                <a:spcPct val="80000"/>
              </a:lnSpc>
            </a:pPr>
            <a:r>
              <a:rPr lang="en-GB" altLang="en-US" sz="1000" dirty="0"/>
              <a:t>Enabler for J2C (Java Connecter Architecture)</a:t>
            </a:r>
          </a:p>
          <a:p>
            <a:pPr lvl="1" eaLnBrk="1" hangingPunct="1">
              <a:lnSpc>
                <a:spcPct val="80000"/>
              </a:lnSpc>
            </a:pPr>
            <a:r>
              <a:rPr lang="en-GB" altLang="en-US" sz="1000" dirty="0"/>
              <a:t>Synchronous </a:t>
            </a:r>
          </a:p>
          <a:p>
            <a:pPr lvl="1" eaLnBrk="1" hangingPunct="1">
              <a:lnSpc>
                <a:spcPct val="80000"/>
              </a:lnSpc>
            </a:pPr>
            <a:r>
              <a:rPr lang="en-GB" altLang="en-US" sz="1000" dirty="0"/>
              <a:t>Inbound to CICS only</a:t>
            </a:r>
          </a:p>
          <a:p>
            <a:pPr lvl="1" eaLnBrk="1" hangingPunct="1">
              <a:lnSpc>
                <a:spcPct val="80000"/>
              </a:lnSpc>
            </a:pPr>
            <a:r>
              <a:rPr lang="en-GB" altLang="en-US" sz="1000" dirty="0"/>
              <a:t>COMMAREA or channels and containers</a:t>
            </a:r>
          </a:p>
          <a:p>
            <a:pPr lvl="1" eaLnBrk="1" hangingPunct="1">
              <a:lnSpc>
                <a:spcPct val="80000"/>
              </a:lnSpc>
            </a:pPr>
            <a:r>
              <a:rPr lang="en-GB" altLang="en-US" sz="1000" dirty="0"/>
              <a:t>CICS TG daemon runs on many platforms</a:t>
            </a:r>
          </a:p>
          <a:p>
            <a:pPr lvl="1" eaLnBrk="1" hangingPunct="1">
              <a:lnSpc>
                <a:spcPct val="80000"/>
              </a:lnSpc>
            </a:pPr>
            <a:r>
              <a:rPr lang="en-GB" altLang="en-US" sz="1000" dirty="0"/>
              <a:t>Highly optimized, very fast</a:t>
            </a:r>
          </a:p>
          <a:p>
            <a:pPr eaLnBrk="1" hangingPunct="1">
              <a:lnSpc>
                <a:spcPct val="80000"/>
              </a:lnSpc>
            </a:pPr>
            <a:r>
              <a:rPr lang="en-GB" altLang="en-US" sz="1000" dirty="0"/>
              <a:t>Security to </a:t>
            </a:r>
            <a:r>
              <a:rPr lang="en-GB" altLang="en-US" sz="1000" dirty="0" err="1"/>
              <a:t>zSeries</a:t>
            </a:r>
            <a:endParaRPr lang="en-GB" altLang="en-US" sz="1000" dirty="0"/>
          </a:p>
          <a:p>
            <a:pPr lvl="1">
              <a:lnSpc>
                <a:spcPct val="80000"/>
              </a:lnSpc>
              <a:spcBef>
                <a:spcPts val="438"/>
              </a:spcBef>
              <a:spcAft>
                <a:spcPts val="263"/>
              </a:spcAft>
            </a:pPr>
            <a:r>
              <a:rPr lang="en-GB" altLang="en-US" sz="1000" dirty="0"/>
              <a:t>SSL to CICS TG daemon</a:t>
            </a:r>
          </a:p>
          <a:p>
            <a:pPr lvl="1" eaLnBrk="1" hangingPunct="1">
              <a:lnSpc>
                <a:spcPct val="80000"/>
              </a:lnSpc>
            </a:pPr>
            <a:r>
              <a:rPr lang="en-GB" altLang="en-US" sz="1000" dirty="0" err="1"/>
              <a:t>Userid</a:t>
            </a:r>
            <a:r>
              <a:rPr lang="en-GB" altLang="en-US" sz="1000" dirty="0"/>
              <a:t> and trusted relationship from CICS TG daemon to CICS TS</a:t>
            </a:r>
          </a:p>
          <a:p>
            <a:pPr eaLnBrk="1" hangingPunct="1">
              <a:lnSpc>
                <a:spcPct val="80000"/>
              </a:lnSpc>
            </a:pPr>
            <a:r>
              <a:rPr lang="en-GB" altLang="en-US" sz="1000" dirty="0"/>
              <a:t>Transactional scope</a:t>
            </a:r>
          </a:p>
          <a:p>
            <a:pPr lvl="1">
              <a:lnSpc>
                <a:spcPct val="80000"/>
              </a:lnSpc>
              <a:spcBef>
                <a:spcPts val="438"/>
              </a:spcBef>
              <a:spcAft>
                <a:spcPts val="263"/>
              </a:spcAft>
            </a:pPr>
            <a:r>
              <a:rPr lang="en-GB" altLang="en-US" sz="1000" dirty="0"/>
              <a:t>2-PC (XA resource) when using IPIC to CICS TS V3.2 and above</a:t>
            </a:r>
          </a:p>
          <a:p>
            <a:pPr lvl="1">
              <a:lnSpc>
                <a:spcPct val="80000"/>
              </a:lnSpc>
              <a:spcBef>
                <a:spcPts val="438"/>
              </a:spcBef>
              <a:spcAft>
                <a:spcPts val="263"/>
              </a:spcAft>
            </a:pPr>
            <a:r>
              <a:rPr lang="en-GB" altLang="en-US" sz="1000" dirty="0"/>
              <a:t>2-PC (XA resource) when CICS TG daemon on z/OS</a:t>
            </a:r>
          </a:p>
          <a:p>
            <a:pPr lvl="1">
              <a:lnSpc>
                <a:spcPct val="80000"/>
              </a:lnSpc>
              <a:spcBef>
                <a:spcPts val="438"/>
              </a:spcBef>
              <a:spcAft>
                <a:spcPts val="263"/>
              </a:spcAft>
            </a:pPr>
            <a:r>
              <a:rPr lang="en-GB" altLang="en-US" sz="1000" dirty="0"/>
              <a:t>2-PC (last participant support with WAS V6 and above)</a:t>
            </a:r>
          </a:p>
          <a:p>
            <a:pPr lvl="1" eaLnBrk="1" hangingPunct="1">
              <a:lnSpc>
                <a:spcPct val="80000"/>
              </a:lnSpc>
            </a:pPr>
            <a:r>
              <a:rPr lang="en-GB" altLang="en-US" sz="1000" dirty="0"/>
              <a:t>1-PC when CICS TG daemon on a distributed platform not using IPIC</a:t>
            </a:r>
          </a:p>
          <a:p>
            <a:pPr eaLnBrk="1" hangingPunct="1">
              <a:lnSpc>
                <a:spcPct val="80000"/>
              </a:lnSpc>
            </a:pPr>
            <a:r>
              <a:rPr lang="en-GB" altLang="en-US" sz="1000" dirty="0"/>
              <a:t>Interface</a:t>
            </a:r>
          </a:p>
          <a:p>
            <a:pPr lvl="1" eaLnBrk="1" hangingPunct="1">
              <a:lnSpc>
                <a:spcPct val="80000"/>
              </a:lnSpc>
            </a:pPr>
            <a:r>
              <a:rPr lang="en-GB" altLang="en-US" sz="1000" dirty="0"/>
              <a:t>J2C = Java (CICS TG daemon)</a:t>
            </a:r>
          </a:p>
          <a:p>
            <a:pPr lvl="1" eaLnBrk="1" hangingPunct="1">
              <a:lnSpc>
                <a:spcPct val="80000"/>
              </a:lnSpc>
            </a:pPr>
            <a:r>
              <a:rPr lang="en-GB" altLang="en-US" sz="1000" dirty="0"/>
              <a:t>Other languages </a:t>
            </a:r>
          </a:p>
          <a:p>
            <a:pPr lvl="1" eaLnBrk="1" hangingPunct="1">
              <a:lnSpc>
                <a:spcPct val="80000"/>
              </a:lnSpc>
            </a:pPr>
            <a:r>
              <a:rPr lang="en-GB" altLang="en-US" sz="1000" dirty="0"/>
              <a:t>COMMAREA or channels and containers</a:t>
            </a:r>
          </a:p>
          <a:p>
            <a:pPr lvl="1" eaLnBrk="1" hangingPunct="1">
              <a:lnSpc>
                <a:spcPct val="80000"/>
              </a:lnSpc>
            </a:pPr>
            <a:r>
              <a:rPr lang="en-GB" altLang="en-US" sz="1000" dirty="0"/>
              <a:t>ASCII to EBCDIC performed on client or CICS (System z)</a:t>
            </a:r>
          </a:p>
          <a:p>
            <a:pPr lvl="1" eaLnBrk="1" hangingPunct="1">
              <a:lnSpc>
                <a:spcPct val="80000"/>
              </a:lnSpc>
            </a:pPr>
            <a:r>
              <a:rPr lang="en-GB" altLang="en-US" sz="1000" dirty="0"/>
              <a:t>With CICS TG V9.1, it will transform JSON inbound and invoke a COMMAREA or channel and container-based CICS program</a:t>
            </a:r>
          </a:p>
          <a:p>
            <a:pPr eaLnBrk="1" hangingPunct="1">
              <a:lnSpc>
                <a:spcPct val="80000"/>
              </a:lnSpc>
            </a:pPr>
            <a:r>
              <a:rPr lang="en-GB" altLang="en-US" sz="1000" dirty="0"/>
              <a:t>Communications</a:t>
            </a:r>
          </a:p>
          <a:p>
            <a:pPr lvl="1" eaLnBrk="1" hangingPunct="1">
              <a:lnSpc>
                <a:spcPct val="80000"/>
              </a:lnSpc>
            </a:pPr>
            <a:r>
              <a:rPr lang="en-GB" altLang="en-US" sz="1000" dirty="0"/>
              <a:t>SNA or TCP/IP (ECI, TCP/IP)</a:t>
            </a:r>
          </a:p>
          <a:p>
            <a:pPr lvl="1" eaLnBrk="1" hangingPunct="1">
              <a:lnSpc>
                <a:spcPct val="80000"/>
              </a:lnSpc>
              <a:buFont typeface="Arial" panose="020B0604020202020204" pitchFamily="34" charset="0"/>
              <a:buNone/>
            </a:pPr>
            <a:endParaRPr lang="en-GB" altLang="en-US" sz="1000" dirty="0"/>
          </a:p>
          <a:p>
            <a:pPr eaLnBrk="1" hangingPunct="1">
              <a:lnSpc>
                <a:spcPct val="80000"/>
              </a:lnSpc>
            </a:pPr>
            <a:r>
              <a:rPr lang="en-GB" altLang="en-US" sz="1000" dirty="0"/>
              <a:t>Tools</a:t>
            </a:r>
          </a:p>
          <a:p>
            <a:pPr lvl="1" eaLnBrk="1" hangingPunct="1">
              <a:lnSpc>
                <a:spcPct val="80000"/>
              </a:lnSpc>
            </a:pPr>
            <a:r>
              <a:rPr lang="en-GB" altLang="en-US" sz="1000" dirty="0"/>
              <a:t>Can generate J2C capable object to use the CICS TG from Rational Application Developer (RAD), IBM Integration Designer,  or Rational Developer for System z (</a:t>
            </a:r>
            <a:r>
              <a:rPr lang="en-GB" altLang="en-US" sz="1000" dirty="0" err="1"/>
              <a:t>RDz</a:t>
            </a:r>
            <a:r>
              <a:rPr lang="en-GB" altLang="en-US" sz="1000" dirty="0"/>
              <a:t>)</a:t>
            </a:r>
            <a:endParaRPr lang="en-US" altLang="en-US" sz="1000" dirty="0"/>
          </a:p>
        </p:txBody>
      </p:sp>
    </p:spTree>
    <p:extLst>
      <p:ext uri="{BB962C8B-B14F-4D97-AF65-F5344CB8AC3E}">
        <p14:creationId xmlns:p14="http://schemas.microsoft.com/office/powerpoint/2010/main" val="318894779"/>
      </p:ext>
    </p:extLst>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2"/>
          <p:cNvSpPr>
            <a:spLocks noGrp="1" noChangeArrowheads="1"/>
          </p:cNvSpPr>
          <p:nvPr>
            <p:ph type="title"/>
          </p:nvPr>
        </p:nvSpPr>
        <p:spPr/>
        <p:txBody>
          <a:bodyPr/>
          <a:lstStyle/>
          <a:p>
            <a:pPr eaLnBrk="1" hangingPunct="1"/>
            <a:r>
              <a:rPr lang="en-US" altLang="en-US" sz="2800" b="1"/>
              <a:t>TCP/IP Sockets</a:t>
            </a:r>
          </a:p>
        </p:txBody>
      </p:sp>
      <p:sp>
        <p:nvSpPr>
          <p:cNvPr id="121858"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107</a:t>
            </a:fld>
            <a:endParaRPr lang="en-US" altLang="en-US" sz="1000">
              <a:solidFill>
                <a:srgbClr val="FFFFFF"/>
              </a:solidFill>
            </a:endParaRPr>
          </a:p>
        </p:txBody>
      </p:sp>
      <p:sp>
        <p:nvSpPr>
          <p:cNvPr id="121860" name="Rectangle 3"/>
          <p:cNvSpPr>
            <a:spLocks noGrp="1" noChangeArrowheads="1"/>
          </p:cNvSpPr>
          <p:nvPr>
            <p:ph type="body" idx="4294967295"/>
          </p:nvPr>
        </p:nvSpPr>
        <p:spPr>
          <a:xfrm>
            <a:off x="3983038" y="5229225"/>
            <a:ext cx="8208962" cy="949325"/>
          </a:xfrm>
          <a:noFill/>
        </p:spPr>
        <p:txBody>
          <a:bodyPr vert="horz" lIns="91434" tIns="45718" rIns="91434" bIns="45718" rtlCol="0">
            <a:normAutofit/>
          </a:bodyPr>
          <a:lstStyle/>
          <a:p>
            <a:pPr marL="342900" indent="-342900">
              <a:lnSpc>
                <a:spcPct val="80000"/>
              </a:lnSpc>
            </a:pPr>
            <a:r>
              <a:rPr lang="en-US" altLang="en-US" sz="1800" i="1"/>
              <a:t>CICS Sockets provides a completely programmable solution where other access options are not suitable</a:t>
            </a:r>
          </a:p>
          <a:p>
            <a:pPr marL="342900" indent="-342900">
              <a:lnSpc>
                <a:spcPct val="80000"/>
              </a:lnSpc>
            </a:pPr>
            <a:r>
              <a:rPr lang="en-US" altLang="en-US" sz="1800" i="1"/>
              <a:t>Support for sockets is provided by Communications Server</a:t>
            </a:r>
            <a:endParaRPr lang="en-GB" altLang="en-US" sz="1800" i="1"/>
          </a:p>
        </p:txBody>
      </p:sp>
      <p:grpSp>
        <p:nvGrpSpPr>
          <p:cNvPr id="121861" name="Group 4"/>
          <p:cNvGrpSpPr>
            <a:grpSpLocks/>
          </p:cNvGrpSpPr>
          <p:nvPr/>
        </p:nvGrpSpPr>
        <p:grpSpPr bwMode="auto">
          <a:xfrm>
            <a:off x="2430463" y="1628776"/>
            <a:ext cx="8031162" cy="2879725"/>
            <a:chOff x="159" y="1253"/>
            <a:chExt cx="5059" cy="1814"/>
          </a:xfrm>
        </p:grpSpPr>
        <p:sp>
          <p:nvSpPr>
            <p:cNvPr id="121862" name="Rectangle 5"/>
            <p:cNvSpPr>
              <a:spLocks noChangeArrowheads="1"/>
            </p:cNvSpPr>
            <p:nvPr/>
          </p:nvSpPr>
          <p:spPr bwMode="auto">
            <a:xfrm>
              <a:off x="159" y="1253"/>
              <a:ext cx="95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e-business</a:t>
              </a:r>
              <a:r>
                <a:rPr lang="en-GB" altLang="en-US" sz="1600">
                  <a:solidFill>
                    <a:srgbClr val="000000"/>
                  </a:solidFill>
                </a:rPr>
                <a:t> </a:t>
              </a:r>
              <a:r>
                <a:rPr lang="en-GB" altLang="en-US" sz="1600" b="0">
                  <a:solidFill>
                    <a:srgbClr val="000000"/>
                  </a:solidFill>
                </a:rPr>
                <a:t>client</a:t>
              </a:r>
              <a:endParaRPr lang="en-GB" altLang="en-US" sz="1800" b="0">
                <a:solidFill>
                  <a:srgbClr val="FFFFFF"/>
                </a:solidFill>
              </a:endParaRPr>
            </a:p>
          </p:txBody>
        </p:sp>
        <p:sp>
          <p:nvSpPr>
            <p:cNvPr id="121863" name="Rectangle 6"/>
            <p:cNvSpPr>
              <a:spLocks noChangeArrowheads="1"/>
            </p:cNvSpPr>
            <p:nvPr/>
          </p:nvSpPr>
          <p:spPr bwMode="auto">
            <a:xfrm>
              <a:off x="1701" y="1434"/>
              <a:ext cx="3084" cy="1633"/>
            </a:xfrm>
            <a:prstGeom prst="rect">
              <a:avLst/>
            </a:prstGeom>
            <a:solidFill>
              <a:srgbClr val="FFFFFF"/>
            </a:solidFill>
            <a:ln w="12700">
              <a:solidFill>
                <a:srgbClr val="000000"/>
              </a:solidFill>
              <a:miter lim="800000"/>
              <a:headEnd/>
              <a:tailEnd/>
            </a:ln>
            <a:effectLst>
              <a:outerShdw dist="107763" dir="2700000" algn="ctr" rotWithShape="0">
                <a:srgbClr val="B2B2B2">
                  <a:alpha val="50000"/>
                </a:srgbClr>
              </a:outerShdw>
            </a:effectLst>
          </p:spPr>
          <p:txBody>
            <a:bodyPr wrap="none" anchor="ct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21864" name="Rectangle 7"/>
            <p:cNvSpPr>
              <a:spLocks noChangeArrowheads="1"/>
            </p:cNvSpPr>
            <p:nvPr/>
          </p:nvSpPr>
          <p:spPr bwMode="auto">
            <a:xfrm>
              <a:off x="159" y="1434"/>
              <a:ext cx="998" cy="63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1865" name="Rectangle 8"/>
            <p:cNvSpPr>
              <a:spLocks noChangeArrowheads="1"/>
            </p:cNvSpPr>
            <p:nvPr/>
          </p:nvSpPr>
          <p:spPr bwMode="auto">
            <a:xfrm>
              <a:off x="1746" y="1480"/>
              <a:ext cx="246" cy="205"/>
            </a:xfrm>
            <a:prstGeom prst="rect">
              <a:avLst/>
            </a:prstGeom>
            <a:solidFill>
              <a:srgbClr val="B3BCFD"/>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1866" name="Rectangle 9"/>
            <p:cNvSpPr>
              <a:spLocks noChangeArrowheads="1"/>
            </p:cNvSpPr>
            <p:nvPr/>
          </p:nvSpPr>
          <p:spPr bwMode="auto">
            <a:xfrm>
              <a:off x="1746" y="1661"/>
              <a:ext cx="1996" cy="1361"/>
            </a:xfrm>
            <a:prstGeom prst="rect">
              <a:avLst/>
            </a:prstGeom>
            <a:solidFill>
              <a:srgbClr val="B3BCFD"/>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1867" name="Rectangle 10"/>
            <p:cNvSpPr>
              <a:spLocks noChangeArrowheads="1"/>
            </p:cNvSpPr>
            <p:nvPr/>
          </p:nvSpPr>
          <p:spPr bwMode="auto">
            <a:xfrm>
              <a:off x="1817" y="1496"/>
              <a:ext cx="1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800">
                  <a:solidFill>
                    <a:srgbClr val="000000"/>
                  </a:solidFill>
                </a:rPr>
                <a:t>A</a:t>
              </a:r>
            </a:p>
          </p:txBody>
        </p:sp>
        <p:sp>
          <p:nvSpPr>
            <p:cNvPr id="121868" name="Rectangle 11"/>
            <p:cNvSpPr>
              <a:spLocks noChangeArrowheads="1"/>
            </p:cNvSpPr>
            <p:nvPr/>
          </p:nvSpPr>
          <p:spPr bwMode="auto">
            <a:xfrm>
              <a:off x="1701" y="1253"/>
              <a:ext cx="50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CICS TS</a:t>
              </a:r>
              <a:endParaRPr lang="en-GB" altLang="en-US" sz="1800">
                <a:solidFill>
                  <a:srgbClr val="FFFFFF"/>
                </a:solidFill>
              </a:endParaRPr>
            </a:p>
          </p:txBody>
        </p:sp>
        <p:sp>
          <p:nvSpPr>
            <p:cNvPr id="121869" name="Rectangle 12"/>
            <p:cNvSpPr>
              <a:spLocks noChangeArrowheads="1"/>
            </p:cNvSpPr>
            <p:nvPr/>
          </p:nvSpPr>
          <p:spPr bwMode="auto">
            <a:xfrm>
              <a:off x="4436" y="2770"/>
              <a:ext cx="246" cy="205"/>
            </a:xfrm>
            <a:prstGeom prst="rect">
              <a:avLst/>
            </a:prstGeom>
            <a:solidFill>
              <a:srgbClr val="A3FFA3"/>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1870" name="Rectangle 13"/>
            <p:cNvSpPr>
              <a:spLocks noChangeArrowheads="1"/>
            </p:cNvSpPr>
            <p:nvPr/>
          </p:nvSpPr>
          <p:spPr bwMode="auto">
            <a:xfrm>
              <a:off x="4513" y="2795"/>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D</a:t>
              </a:r>
              <a:endParaRPr lang="en-GB" altLang="en-US" sz="1800" b="0">
                <a:solidFill>
                  <a:srgbClr val="FFFFFF"/>
                </a:solidFill>
              </a:endParaRPr>
            </a:p>
          </p:txBody>
        </p:sp>
        <p:sp>
          <p:nvSpPr>
            <p:cNvPr id="121871" name="Rectangle 14"/>
            <p:cNvSpPr>
              <a:spLocks noChangeArrowheads="1"/>
            </p:cNvSpPr>
            <p:nvPr/>
          </p:nvSpPr>
          <p:spPr bwMode="auto">
            <a:xfrm>
              <a:off x="3937" y="2770"/>
              <a:ext cx="246" cy="205"/>
            </a:xfrm>
            <a:prstGeom prst="rect">
              <a:avLst/>
            </a:prstGeom>
            <a:solidFill>
              <a:srgbClr val="A3FFA3"/>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1872" name="Rectangle 15"/>
            <p:cNvSpPr>
              <a:spLocks noChangeArrowheads="1"/>
            </p:cNvSpPr>
            <p:nvPr/>
          </p:nvSpPr>
          <p:spPr bwMode="auto">
            <a:xfrm>
              <a:off x="4014" y="2795"/>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B</a:t>
              </a:r>
              <a:endParaRPr lang="en-GB" altLang="en-US" sz="1800">
                <a:solidFill>
                  <a:srgbClr val="FFFFFF"/>
                </a:solidFill>
              </a:endParaRPr>
            </a:p>
          </p:txBody>
        </p:sp>
        <p:sp>
          <p:nvSpPr>
            <p:cNvPr id="121873" name="Line 16"/>
            <p:cNvSpPr>
              <a:spLocks noChangeShapeType="1"/>
            </p:cNvSpPr>
            <p:nvPr/>
          </p:nvSpPr>
          <p:spPr bwMode="auto">
            <a:xfrm>
              <a:off x="4210" y="2861"/>
              <a:ext cx="227" cy="0"/>
            </a:xfrm>
            <a:prstGeom prst="line">
              <a:avLst/>
            </a:prstGeom>
            <a:noFill/>
            <a:ln w="41275">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1874" name="AutoShape 17"/>
            <p:cNvSpPr>
              <a:spLocks noChangeArrowheads="1"/>
            </p:cNvSpPr>
            <p:nvPr/>
          </p:nvSpPr>
          <p:spPr bwMode="auto">
            <a:xfrm>
              <a:off x="4921" y="2659"/>
              <a:ext cx="297" cy="363"/>
            </a:xfrm>
            <a:prstGeom prst="flowChartMagneticDisk">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1875" name="Line 18"/>
            <p:cNvSpPr>
              <a:spLocks noChangeShapeType="1"/>
            </p:cNvSpPr>
            <p:nvPr/>
          </p:nvSpPr>
          <p:spPr bwMode="auto">
            <a:xfrm>
              <a:off x="4708" y="2861"/>
              <a:ext cx="227" cy="0"/>
            </a:xfrm>
            <a:prstGeom prst="line">
              <a:avLst/>
            </a:prstGeom>
            <a:noFill/>
            <a:ln w="41275">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1876" name="Line 19"/>
            <p:cNvSpPr>
              <a:spLocks noChangeShapeType="1"/>
            </p:cNvSpPr>
            <p:nvPr/>
          </p:nvSpPr>
          <p:spPr bwMode="auto">
            <a:xfrm>
              <a:off x="3711" y="2861"/>
              <a:ext cx="227" cy="0"/>
            </a:xfrm>
            <a:prstGeom prst="line">
              <a:avLst/>
            </a:prstGeom>
            <a:noFill/>
            <a:ln w="41275">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1877" name="Rectangle 20"/>
            <p:cNvSpPr>
              <a:spLocks noChangeArrowheads="1"/>
            </p:cNvSpPr>
            <p:nvPr/>
          </p:nvSpPr>
          <p:spPr bwMode="auto">
            <a:xfrm>
              <a:off x="1792" y="1707"/>
              <a:ext cx="1905" cy="272"/>
            </a:xfrm>
            <a:prstGeom prst="rect">
              <a:avLst/>
            </a:prstGeom>
            <a:solidFill>
              <a:srgbClr val="FFFFFF"/>
            </a:solidFill>
            <a:ln w="12700">
              <a:solidFill>
                <a:srgbClr val="000000"/>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1878" name="Rectangle 21"/>
            <p:cNvSpPr>
              <a:spLocks noChangeArrowheads="1"/>
            </p:cNvSpPr>
            <p:nvPr/>
          </p:nvSpPr>
          <p:spPr bwMode="auto">
            <a:xfrm>
              <a:off x="1837" y="1752"/>
              <a:ext cx="18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GB" altLang="en-US" sz="1600" b="0">
                  <a:solidFill>
                    <a:srgbClr val="000000"/>
                  </a:solidFill>
                </a:rPr>
                <a:t>CICS Sockets listener</a:t>
              </a:r>
              <a:endParaRPr lang="en-GB" altLang="en-US" sz="1800" b="0">
                <a:solidFill>
                  <a:srgbClr val="FFFFFF"/>
                </a:solidFill>
              </a:endParaRPr>
            </a:p>
          </p:txBody>
        </p:sp>
        <p:sp>
          <p:nvSpPr>
            <p:cNvPr id="121879" name="Line 22"/>
            <p:cNvSpPr>
              <a:spLocks noChangeShapeType="1"/>
            </p:cNvSpPr>
            <p:nvPr/>
          </p:nvSpPr>
          <p:spPr bwMode="auto">
            <a:xfrm flipV="1">
              <a:off x="1156" y="1842"/>
              <a:ext cx="544" cy="0"/>
            </a:xfrm>
            <a:prstGeom prst="line">
              <a:avLst/>
            </a:prstGeom>
            <a:noFill/>
            <a:ln w="41275">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1880" name="Rectangle 23"/>
            <p:cNvSpPr>
              <a:spLocks noChangeArrowheads="1"/>
            </p:cNvSpPr>
            <p:nvPr/>
          </p:nvSpPr>
          <p:spPr bwMode="auto">
            <a:xfrm>
              <a:off x="1202" y="1661"/>
              <a:ext cx="45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GB" altLang="en-US" sz="1600" b="0">
                  <a:solidFill>
                    <a:srgbClr val="000000"/>
                  </a:solidFill>
                </a:rPr>
                <a:t>TCP/IP</a:t>
              </a:r>
              <a:endParaRPr lang="en-GB" altLang="en-US" sz="1800" b="0">
                <a:solidFill>
                  <a:srgbClr val="FFFFFF"/>
                </a:solidFill>
              </a:endParaRPr>
            </a:p>
          </p:txBody>
        </p:sp>
        <p:sp>
          <p:nvSpPr>
            <p:cNvPr id="121881" name="Rectangle 24"/>
            <p:cNvSpPr>
              <a:spLocks noChangeArrowheads="1"/>
            </p:cNvSpPr>
            <p:nvPr/>
          </p:nvSpPr>
          <p:spPr bwMode="auto">
            <a:xfrm>
              <a:off x="1792" y="2705"/>
              <a:ext cx="1905" cy="272"/>
            </a:xfrm>
            <a:prstGeom prst="rect">
              <a:avLst/>
            </a:prstGeom>
            <a:solidFill>
              <a:srgbClr val="FFFFFF"/>
            </a:solidFill>
            <a:ln w="12700">
              <a:solidFill>
                <a:srgbClr val="000000"/>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1882" name="Rectangle 25"/>
            <p:cNvSpPr>
              <a:spLocks noChangeArrowheads="1"/>
            </p:cNvSpPr>
            <p:nvPr/>
          </p:nvSpPr>
          <p:spPr bwMode="auto">
            <a:xfrm>
              <a:off x="1837" y="2750"/>
              <a:ext cx="18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GB" altLang="en-US" sz="1600" b="0">
                  <a:solidFill>
                    <a:srgbClr val="000000"/>
                  </a:solidFill>
                </a:rPr>
                <a:t>Message adapter</a:t>
              </a:r>
              <a:endParaRPr lang="en-GB" altLang="en-US" sz="1800" b="0">
                <a:solidFill>
                  <a:srgbClr val="FFFFFF"/>
                </a:solidFill>
              </a:endParaRPr>
            </a:p>
          </p:txBody>
        </p:sp>
        <p:sp>
          <p:nvSpPr>
            <p:cNvPr id="121883" name="Line 26"/>
            <p:cNvSpPr>
              <a:spLocks noChangeShapeType="1"/>
            </p:cNvSpPr>
            <p:nvPr/>
          </p:nvSpPr>
          <p:spPr bwMode="auto">
            <a:xfrm rot="5400000" flipV="1">
              <a:off x="2675" y="2092"/>
              <a:ext cx="227" cy="0"/>
            </a:xfrm>
            <a:prstGeom prst="line">
              <a:avLst/>
            </a:prstGeom>
            <a:noFill/>
            <a:ln w="41275">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1884" name="Rectangle 27"/>
            <p:cNvSpPr>
              <a:spLocks noChangeArrowheads="1"/>
            </p:cNvSpPr>
            <p:nvPr/>
          </p:nvSpPr>
          <p:spPr bwMode="auto">
            <a:xfrm>
              <a:off x="1792" y="2206"/>
              <a:ext cx="1904" cy="272"/>
            </a:xfrm>
            <a:prstGeom prst="rect">
              <a:avLst/>
            </a:prstGeom>
            <a:solidFill>
              <a:srgbClr val="FFFFFF"/>
            </a:solidFill>
            <a:ln w="12700">
              <a:solidFill>
                <a:srgbClr val="000000"/>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1885" name="Rectangle 28"/>
            <p:cNvSpPr>
              <a:spLocks noChangeArrowheads="1"/>
            </p:cNvSpPr>
            <p:nvPr/>
          </p:nvSpPr>
          <p:spPr bwMode="auto">
            <a:xfrm>
              <a:off x="1837" y="2251"/>
              <a:ext cx="185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GB" altLang="en-US" sz="1600" b="0">
                  <a:solidFill>
                    <a:srgbClr val="000000"/>
                  </a:solidFill>
                </a:rPr>
                <a:t>Child server</a:t>
              </a:r>
              <a:endParaRPr lang="en-GB" altLang="en-US" sz="1800" b="0">
                <a:solidFill>
                  <a:srgbClr val="FFFFFF"/>
                </a:solidFill>
              </a:endParaRPr>
            </a:p>
          </p:txBody>
        </p:sp>
        <p:sp>
          <p:nvSpPr>
            <p:cNvPr id="121886" name="Line 29"/>
            <p:cNvSpPr>
              <a:spLocks noChangeShapeType="1"/>
            </p:cNvSpPr>
            <p:nvPr/>
          </p:nvSpPr>
          <p:spPr bwMode="auto">
            <a:xfrm rot="5400000" flipV="1">
              <a:off x="2675" y="2592"/>
              <a:ext cx="227" cy="0"/>
            </a:xfrm>
            <a:prstGeom prst="line">
              <a:avLst/>
            </a:prstGeom>
            <a:noFill/>
            <a:ln w="41275">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095160972"/>
      </p:ext>
    </p:extLst>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108</a:t>
            </a:fld>
            <a:endParaRPr lang="en-US" altLang="en-US" sz="1000">
              <a:solidFill>
                <a:srgbClr val="FFFFFF"/>
              </a:solidFill>
            </a:endParaRPr>
          </a:p>
        </p:txBody>
      </p:sp>
      <p:sp>
        <p:nvSpPr>
          <p:cNvPr id="122883" name="Rectangle 2"/>
          <p:cNvSpPr>
            <a:spLocks noGrp="1" noChangeArrowheads="1"/>
          </p:cNvSpPr>
          <p:nvPr>
            <p:ph type="title"/>
          </p:nvPr>
        </p:nvSpPr>
        <p:spPr/>
        <p:txBody>
          <a:bodyPr/>
          <a:lstStyle/>
          <a:p>
            <a:pPr eaLnBrk="1" hangingPunct="1"/>
            <a:r>
              <a:rPr lang="en-US" altLang="en-US" sz="2800"/>
              <a:t>Notes:</a:t>
            </a:r>
          </a:p>
        </p:txBody>
      </p:sp>
      <p:sp>
        <p:nvSpPr>
          <p:cNvPr id="122884" name="Rectangle 3"/>
          <p:cNvSpPr>
            <a:spLocks noGrp="1" noChangeArrowheads="1"/>
          </p:cNvSpPr>
          <p:nvPr>
            <p:ph type="body" idx="1"/>
          </p:nvPr>
        </p:nvSpPr>
        <p:spPr/>
        <p:txBody>
          <a:bodyPr/>
          <a:lstStyle/>
          <a:p>
            <a:pPr eaLnBrk="1" hangingPunct="1"/>
            <a:r>
              <a:rPr lang="en-US" altLang="en-US" sz="1400"/>
              <a:t>Sockets support in CICS provides for low-level integration for situations where the target system does not support a higher-level TCP/IP-based communications standard or for situations where the only consideration is speed.</a:t>
            </a:r>
          </a:p>
          <a:p>
            <a:pPr eaLnBrk="1" hangingPunct="1"/>
            <a:r>
              <a:rPr lang="en-US" altLang="en-US" sz="1400"/>
              <a:t>Although sockets can provide great speed, sockets coding normally requires additional effort by the application programmer since the application program is responsible for every communications interaction.</a:t>
            </a:r>
          </a:p>
          <a:p>
            <a:pPr eaLnBrk="1" hangingPunct="1"/>
            <a:r>
              <a:rPr lang="en-US" altLang="en-US" sz="1400"/>
              <a:t>There is no built in way to propagate a security or transactionality context.</a:t>
            </a:r>
          </a:p>
          <a:p>
            <a:pPr eaLnBrk="1" hangingPunct="1"/>
            <a:r>
              <a:rPr lang="en-US" altLang="en-US" sz="1400"/>
              <a:t>Support for Sockets in CICS is provided IBM Communications Server.</a:t>
            </a:r>
          </a:p>
        </p:txBody>
      </p:sp>
    </p:spTree>
    <p:extLst>
      <p:ext uri="{BB962C8B-B14F-4D97-AF65-F5344CB8AC3E}">
        <p14:creationId xmlns:p14="http://schemas.microsoft.com/office/powerpoint/2010/main" val="4248768779"/>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2"/>
          <p:cNvSpPr>
            <a:spLocks noGrp="1" noChangeArrowheads="1"/>
          </p:cNvSpPr>
          <p:nvPr>
            <p:ph type="title"/>
          </p:nvPr>
        </p:nvSpPr>
        <p:spPr/>
        <p:txBody>
          <a:bodyPr>
            <a:normAutofit/>
          </a:bodyPr>
          <a:lstStyle/>
          <a:p>
            <a:pPr eaLnBrk="1" hangingPunct="1"/>
            <a:r>
              <a:rPr lang="en-US" altLang="en-US" sz="3600" b="1" dirty="0"/>
              <a:t>CICS &amp; MQ Connectivity Options</a:t>
            </a:r>
          </a:p>
        </p:txBody>
      </p:sp>
      <p:sp>
        <p:nvSpPr>
          <p:cNvPr id="130052" name="Rectangle 3"/>
          <p:cNvSpPr>
            <a:spLocks noGrp="1" noChangeArrowheads="1"/>
          </p:cNvSpPr>
          <p:nvPr>
            <p:ph idx="1"/>
          </p:nvPr>
        </p:nvSpPr>
        <p:spPr/>
        <p:txBody>
          <a:bodyPr/>
          <a:lstStyle/>
          <a:p>
            <a:pPr eaLnBrk="1" hangingPunct="1"/>
            <a:r>
              <a:rPr lang="en-US" altLang="en-US" sz="2400" dirty="0"/>
              <a:t>The messaging Interface to CICS</a:t>
            </a:r>
          </a:p>
          <a:p>
            <a:pPr lvl="1"/>
            <a:r>
              <a:rPr lang="en-US" altLang="en-US" sz="2000" dirty="0"/>
              <a:t>MQ Attachment Facility</a:t>
            </a:r>
          </a:p>
          <a:p>
            <a:pPr lvl="1"/>
            <a:r>
              <a:rPr lang="en-US" altLang="en-US" sz="2000" dirty="0"/>
              <a:t>MQ DPL Bridge</a:t>
            </a:r>
          </a:p>
          <a:p>
            <a:pPr lvl="1"/>
            <a:r>
              <a:rPr lang="en-US" altLang="en-US" sz="2000" dirty="0"/>
              <a:t>MQ as a Web service transport</a:t>
            </a:r>
          </a:p>
          <a:p>
            <a:pPr lvl="1"/>
            <a:r>
              <a:rPr lang="en-US" altLang="en-US" sz="2000" dirty="0"/>
              <a:t>Can be a transport for CICS Events</a:t>
            </a:r>
          </a:p>
        </p:txBody>
      </p:sp>
      <p:sp>
        <p:nvSpPr>
          <p:cNvPr id="13005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07813C67-F005-4842-B4C7-CCBD5BAD1EC1}" type="slidenum">
              <a:rPr lang="en-US" altLang="en-US" sz="1000">
                <a:solidFill>
                  <a:srgbClr val="FFFFFF"/>
                </a:solidFill>
              </a:rPr>
              <a:pPr>
                <a:spcBef>
                  <a:spcPct val="50000"/>
                </a:spcBef>
                <a:spcAft>
                  <a:spcPct val="0"/>
                </a:spcAft>
                <a:buClrTx/>
                <a:buFontTx/>
                <a:buNone/>
              </a:pPr>
              <a:t>109</a:t>
            </a:fld>
            <a:endParaRPr lang="en-US" altLang="en-US" sz="1000">
              <a:solidFill>
                <a:srgbClr val="FFFFFF"/>
              </a:solidFill>
            </a:endParaRPr>
          </a:p>
        </p:txBody>
      </p:sp>
    </p:spTree>
    <p:extLst>
      <p:ext uri="{BB962C8B-B14F-4D97-AF65-F5344CB8AC3E}">
        <p14:creationId xmlns:p14="http://schemas.microsoft.com/office/powerpoint/2010/main" val="3943242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11</a:t>
            </a:fld>
            <a:endParaRPr lang="en-US" altLang="en-US" sz="1000">
              <a:solidFill>
                <a:srgbClr val="FFFFFF"/>
              </a:solidFill>
            </a:endParaRPr>
          </a:p>
        </p:txBody>
      </p:sp>
      <p:sp>
        <p:nvSpPr>
          <p:cNvPr id="16387" name="Rectangle 2"/>
          <p:cNvSpPr>
            <a:spLocks noGrp="1" noChangeArrowheads="1"/>
          </p:cNvSpPr>
          <p:nvPr>
            <p:ph type="title"/>
          </p:nvPr>
        </p:nvSpPr>
        <p:spPr/>
        <p:txBody>
          <a:bodyPr/>
          <a:lstStyle/>
          <a:p>
            <a:pPr eaLnBrk="1" hangingPunct="1"/>
            <a:r>
              <a:rPr lang="en-US" altLang="en-US" sz="2800"/>
              <a:t>Notes</a:t>
            </a:r>
          </a:p>
        </p:txBody>
      </p:sp>
      <p:sp>
        <p:nvSpPr>
          <p:cNvPr id="16388" name="Rectangle 3"/>
          <p:cNvSpPr>
            <a:spLocks noGrp="1" noChangeArrowheads="1"/>
          </p:cNvSpPr>
          <p:nvPr>
            <p:ph type="body" idx="1"/>
          </p:nvPr>
        </p:nvSpPr>
        <p:spPr/>
        <p:txBody>
          <a:bodyPr/>
          <a:lstStyle/>
          <a:p>
            <a:pPr eaLnBrk="1" hangingPunct="1"/>
            <a:r>
              <a:rPr lang="en-US" altLang="en-US" sz="1400"/>
              <a:t>This section of the presentation will discuss connectivity options available via the TCP/IP transport</a:t>
            </a:r>
          </a:p>
          <a:p>
            <a:pPr eaLnBrk="1" hangingPunct="1"/>
            <a:r>
              <a:rPr lang="en-US" altLang="en-US" sz="1400"/>
              <a:t>Along with details on the connectivity option, information on the surrounding technologies will be discussed</a:t>
            </a:r>
          </a:p>
          <a:p>
            <a:pPr eaLnBrk="1" hangingPunct="1"/>
            <a:r>
              <a:rPr lang="en-US" altLang="en-US" sz="1400"/>
              <a:t>IPv4 is currently the pervasive technique used to assign locations on the Internet.  Although it has served us well for several years, it does have some limitations.  IPv4 has 32-bit addresses which allow for less than 1 billion useable global addresses.  Due to the way these addresses are provisioned large companies are assign huge blocks of addresses.</a:t>
            </a:r>
          </a:p>
          <a:p>
            <a:pPr eaLnBrk="1" hangingPunct="1"/>
            <a:r>
              <a:rPr lang="en-US" altLang="en-US" sz="1400"/>
              <a:t>IPv6 uses 128-bit addresses which allows for 2</a:t>
            </a:r>
            <a:r>
              <a:rPr lang="en-US" altLang="en-US" sz="1400" baseline="30000"/>
              <a:t>128</a:t>
            </a:r>
            <a:r>
              <a:rPr lang="en-US" altLang="en-US" sz="1400"/>
              <a:t> addresses.</a:t>
            </a:r>
          </a:p>
        </p:txBody>
      </p:sp>
    </p:spTree>
    <p:extLst>
      <p:ext uri="{BB962C8B-B14F-4D97-AF65-F5344CB8AC3E}">
        <p14:creationId xmlns:p14="http://schemas.microsoft.com/office/powerpoint/2010/main" val="178644808"/>
      </p:ext>
    </p:ext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110</a:t>
            </a:fld>
            <a:endParaRPr lang="en-US" altLang="en-US" sz="1000">
              <a:solidFill>
                <a:srgbClr val="FFFFFF"/>
              </a:solidFill>
            </a:endParaRPr>
          </a:p>
        </p:txBody>
      </p:sp>
      <p:sp>
        <p:nvSpPr>
          <p:cNvPr id="132099" name="Rectangle 2"/>
          <p:cNvSpPr>
            <a:spLocks noGrp="1" noChangeArrowheads="1"/>
          </p:cNvSpPr>
          <p:nvPr>
            <p:ph type="title"/>
          </p:nvPr>
        </p:nvSpPr>
        <p:spPr>
          <a:xfrm>
            <a:off x="828533" y="185739"/>
            <a:ext cx="10534934" cy="1325563"/>
          </a:xfrm>
        </p:spPr>
        <p:txBody>
          <a:bodyPr/>
          <a:lstStyle/>
          <a:p>
            <a:pPr eaLnBrk="1" hangingPunct="1"/>
            <a:r>
              <a:rPr lang="en-US" altLang="en-US" sz="2800" b="1" dirty="0"/>
              <a:t>WMQ Interoperability Options</a:t>
            </a:r>
            <a:r>
              <a:rPr lang="en-US" altLang="en-US" sz="2800" dirty="0"/>
              <a:t> </a:t>
            </a:r>
            <a:br>
              <a:rPr lang="en-US" altLang="en-US" sz="2800" dirty="0"/>
            </a:br>
            <a:endParaRPr lang="en-US" altLang="en-US" sz="2800" dirty="0"/>
          </a:p>
        </p:txBody>
      </p:sp>
      <p:sp>
        <p:nvSpPr>
          <p:cNvPr id="132100" name="Rectangle 3"/>
          <p:cNvSpPr>
            <a:spLocks noGrp="1" noChangeArrowheads="1"/>
          </p:cNvSpPr>
          <p:nvPr>
            <p:ph type="body" idx="1"/>
          </p:nvPr>
        </p:nvSpPr>
        <p:spPr>
          <a:xfrm>
            <a:off x="4648199" y="4703764"/>
            <a:ext cx="5522903" cy="1008058"/>
          </a:xfrm>
          <a:noFill/>
        </p:spPr>
        <p:txBody>
          <a:bodyPr vert="horz" lIns="91434" tIns="45718" rIns="91434" bIns="45718" rtlCol="0">
            <a:noAutofit/>
          </a:bodyPr>
          <a:lstStyle/>
          <a:p>
            <a:pPr eaLnBrk="1" hangingPunct="1">
              <a:spcBef>
                <a:spcPct val="0"/>
              </a:spcBef>
              <a:spcAft>
                <a:spcPct val="0"/>
              </a:spcAft>
            </a:pPr>
            <a:r>
              <a:rPr lang="en-US" altLang="en-US" sz="1400" dirty="0"/>
              <a:t>Assured asynchronous message delivery</a:t>
            </a:r>
          </a:p>
          <a:p>
            <a:pPr eaLnBrk="1" hangingPunct="1">
              <a:spcBef>
                <a:spcPct val="0"/>
              </a:spcBef>
              <a:spcAft>
                <a:spcPct val="0"/>
              </a:spcAft>
            </a:pPr>
            <a:r>
              <a:rPr lang="en-US" altLang="en-US" sz="1400" dirty="0"/>
              <a:t>MQ DPL bridge links to existing CICS programs</a:t>
            </a:r>
          </a:p>
          <a:p>
            <a:pPr eaLnBrk="1" hangingPunct="1">
              <a:spcBef>
                <a:spcPct val="0"/>
              </a:spcBef>
              <a:spcAft>
                <a:spcPct val="0"/>
              </a:spcAft>
            </a:pPr>
            <a:r>
              <a:rPr lang="en-US" altLang="en-US" sz="1400" dirty="0"/>
              <a:t>Web service transport, Event transport</a:t>
            </a:r>
          </a:p>
          <a:p>
            <a:pPr eaLnBrk="1" hangingPunct="1">
              <a:spcBef>
                <a:spcPct val="0"/>
              </a:spcBef>
              <a:spcAft>
                <a:spcPct val="0"/>
              </a:spcAft>
            </a:pPr>
            <a:r>
              <a:rPr lang="en-US" altLang="en-US" sz="1400" dirty="0"/>
              <a:t>MQ calls are </a:t>
            </a:r>
            <a:r>
              <a:rPr lang="en-US" altLang="en-US" sz="1400" dirty="0" err="1"/>
              <a:t>threadsafe</a:t>
            </a:r>
            <a:endParaRPr lang="en-US" altLang="en-US" sz="1400" dirty="0"/>
          </a:p>
          <a:p>
            <a:pPr eaLnBrk="1" hangingPunct="1">
              <a:spcBef>
                <a:spcPct val="0"/>
              </a:spcBef>
              <a:spcAft>
                <a:spcPct val="0"/>
              </a:spcAft>
            </a:pPr>
            <a:r>
              <a:rPr lang="en-US" altLang="en-US" sz="1400" dirty="0"/>
              <a:t>Group Attach and Group unit of recovery</a:t>
            </a:r>
          </a:p>
        </p:txBody>
      </p:sp>
      <p:grpSp>
        <p:nvGrpSpPr>
          <p:cNvPr id="132101" name="Group 4"/>
          <p:cNvGrpSpPr>
            <a:grpSpLocks/>
          </p:cNvGrpSpPr>
          <p:nvPr/>
        </p:nvGrpSpPr>
        <p:grpSpPr bwMode="auto">
          <a:xfrm>
            <a:off x="2120901" y="973138"/>
            <a:ext cx="8031163" cy="2087562"/>
            <a:chOff x="159" y="1253"/>
            <a:chExt cx="5059" cy="1315"/>
          </a:xfrm>
        </p:grpSpPr>
        <p:sp>
          <p:nvSpPr>
            <p:cNvPr id="132142" name="Rectangle 5"/>
            <p:cNvSpPr>
              <a:spLocks noChangeArrowheads="1"/>
            </p:cNvSpPr>
            <p:nvPr/>
          </p:nvSpPr>
          <p:spPr bwMode="auto">
            <a:xfrm>
              <a:off x="159" y="1253"/>
              <a:ext cx="95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e-business</a:t>
              </a:r>
              <a:r>
                <a:rPr lang="en-GB" altLang="en-US" sz="1600">
                  <a:solidFill>
                    <a:srgbClr val="000000"/>
                  </a:solidFill>
                </a:rPr>
                <a:t> </a:t>
              </a:r>
              <a:r>
                <a:rPr lang="en-GB" altLang="en-US" sz="1600" b="0">
                  <a:solidFill>
                    <a:srgbClr val="000000"/>
                  </a:solidFill>
                </a:rPr>
                <a:t>client</a:t>
              </a:r>
              <a:endParaRPr lang="en-GB" altLang="en-US" sz="1800" b="0">
                <a:solidFill>
                  <a:srgbClr val="FFFFFF"/>
                </a:solidFill>
              </a:endParaRPr>
            </a:p>
          </p:txBody>
        </p:sp>
        <p:sp>
          <p:nvSpPr>
            <p:cNvPr id="132143" name="Rectangle 6"/>
            <p:cNvSpPr>
              <a:spLocks noChangeArrowheads="1"/>
            </p:cNvSpPr>
            <p:nvPr/>
          </p:nvSpPr>
          <p:spPr bwMode="auto">
            <a:xfrm>
              <a:off x="1701" y="1434"/>
              <a:ext cx="3084" cy="1134"/>
            </a:xfrm>
            <a:prstGeom prst="rect">
              <a:avLst/>
            </a:prstGeom>
            <a:solidFill>
              <a:srgbClr val="FFFFFF"/>
            </a:solidFill>
            <a:ln w="12700">
              <a:solidFill>
                <a:srgbClr val="000000"/>
              </a:solidFill>
              <a:miter lim="800000"/>
              <a:headEnd/>
              <a:tailEnd/>
            </a:ln>
            <a:effectLst>
              <a:outerShdw dist="107763" dir="2700000" algn="ctr" rotWithShape="0">
                <a:srgbClr val="B2B2B2">
                  <a:alpha val="50000"/>
                </a:srgbClr>
              </a:outerShdw>
            </a:effectLst>
          </p:spPr>
          <p:txBody>
            <a:bodyPr wrap="none" anchor="ct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32144" name="Rectangle 7"/>
            <p:cNvSpPr>
              <a:spLocks noChangeArrowheads="1"/>
            </p:cNvSpPr>
            <p:nvPr/>
          </p:nvSpPr>
          <p:spPr bwMode="auto">
            <a:xfrm>
              <a:off x="159" y="1434"/>
              <a:ext cx="998" cy="59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2145" name="Rectangle 8"/>
            <p:cNvSpPr>
              <a:spLocks noChangeArrowheads="1"/>
            </p:cNvSpPr>
            <p:nvPr/>
          </p:nvSpPr>
          <p:spPr bwMode="auto">
            <a:xfrm>
              <a:off x="1746" y="1480"/>
              <a:ext cx="246" cy="205"/>
            </a:xfrm>
            <a:prstGeom prst="rect">
              <a:avLst/>
            </a:prstGeom>
            <a:solidFill>
              <a:srgbClr val="B3BCFD"/>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2146" name="Rectangle 9"/>
            <p:cNvSpPr>
              <a:spLocks noChangeArrowheads="1"/>
            </p:cNvSpPr>
            <p:nvPr/>
          </p:nvSpPr>
          <p:spPr bwMode="auto">
            <a:xfrm>
              <a:off x="1746" y="1661"/>
              <a:ext cx="1996" cy="862"/>
            </a:xfrm>
            <a:prstGeom prst="rect">
              <a:avLst/>
            </a:prstGeom>
            <a:solidFill>
              <a:srgbClr val="B3BCFD"/>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2147" name="Rectangle 10"/>
            <p:cNvSpPr>
              <a:spLocks noChangeArrowheads="1"/>
            </p:cNvSpPr>
            <p:nvPr/>
          </p:nvSpPr>
          <p:spPr bwMode="auto">
            <a:xfrm>
              <a:off x="1817" y="1496"/>
              <a:ext cx="1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800">
                  <a:solidFill>
                    <a:srgbClr val="000000"/>
                  </a:solidFill>
                </a:rPr>
                <a:t>A</a:t>
              </a:r>
            </a:p>
          </p:txBody>
        </p:sp>
        <p:sp>
          <p:nvSpPr>
            <p:cNvPr id="132148" name="Rectangle 11"/>
            <p:cNvSpPr>
              <a:spLocks noChangeArrowheads="1"/>
            </p:cNvSpPr>
            <p:nvPr/>
          </p:nvSpPr>
          <p:spPr bwMode="auto">
            <a:xfrm>
              <a:off x="1792" y="2205"/>
              <a:ext cx="1905" cy="272"/>
            </a:xfrm>
            <a:prstGeom prst="rect">
              <a:avLst/>
            </a:prstGeom>
            <a:solidFill>
              <a:srgbClr val="FFFFFF"/>
            </a:solidFill>
            <a:ln w="12700">
              <a:solidFill>
                <a:srgbClr val="000000"/>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2149" name="Rectangle 12"/>
            <p:cNvSpPr>
              <a:spLocks noChangeArrowheads="1"/>
            </p:cNvSpPr>
            <p:nvPr/>
          </p:nvSpPr>
          <p:spPr bwMode="auto">
            <a:xfrm>
              <a:off x="1837" y="2250"/>
              <a:ext cx="18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GB" altLang="en-US" sz="1600" b="0">
                  <a:solidFill>
                    <a:srgbClr val="000000"/>
                  </a:solidFill>
                </a:rPr>
                <a:t>Message adapter</a:t>
              </a:r>
              <a:endParaRPr lang="en-GB" altLang="en-US" sz="1800" b="0">
                <a:solidFill>
                  <a:srgbClr val="FFFFFF"/>
                </a:solidFill>
              </a:endParaRPr>
            </a:p>
          </p:txBody>
        </p:sp>
        <p:sp>
          <p:nvSpPr>
            <p:cNvPr id="132150" name="Rectangle 13"/>
            <p:cNvSpPr>
              <a:spLocks noChangeArrowheads="1"/>
            </p:cNvSpPr>
            <p:nvPr/>
          </p:nvSpPr>
          <p:spPr bwMode="auto">
            <a:xfrm>
              <a:off x="1701" y="1253"/>
              <a:ext cx="50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CICS TS</a:t>
              </a:r>
              <a:endParaRPr lang="en-GB" altLang="en-US" sz="1800">
                <a:solidFill>
                  <a:srgbClr val="FFFFFF"/>
                </a:solidFill>
              </a:endParaRPr>
            </a:p>
          </p:txBody>
        </p:sp>
        <p:sp>
          <p:nvSpPr>
            <p:cNvPr id="132151" name="Rectangle 14"/>
            <p:cNvSpPr>
              <a:spLocks noChangeArrowheads="1"/>
            </p:cNvSpPr>
            <p:nvPr/>
          </p:nvSpPr>
          <p:spPr bwMode="auto">
            <a:xfrm>
              <a:off x="4436" y="2271"/>
              <a:ext cx="246" cy="205"/>
            </a:xfrm>
            <a:prstGeom prst="rect">
              <a:avLst/>
            </a:prstGeom>
            <a:solidFill>
              <a:srgbClr val="A3FFA3"/>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2152" name="Rectangle 15"/>
            <p:cNvSpPr>
              <a:spLocks noChangeArrowheads="1"/>
            </p:cNvSpPr>
            <p:nvPr/>
          </p:nvSpPr>
          <p:spPr bwMode="auto">
            <a:xfrm>
              <a:off x="4513" y="2296"/>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D</a:t>
              </a:r>
              <a:endParaRPr lang="en-GB" altLang="en-US" sz="1800" b="0">
                <a:solidFill>
                  <a:srgbClr val="FFFFFF"/>
                </a:solidFill>
              </a:endParaRPr>
            </a:p>
          </p:txBody>
        </p:sp>
        <p:sp>
          <p:nvSpPr>
            <p:cNvPr id="132153" name="Rectangle 16"/>
            <p:cNvSpPr>
              <a:spLocks noChangeArrowheads="1"/>
            </p:cNvSpPr>
            <p:nvPr/>
          </p:nvSpPr>
          <p:spPr bwMode="auto">
            <a:xfrm>
              <a:off x="3937" y="2271"/>
              <a:ext cx="246" cy="205"/>
            </a:xfrm>
            <a:prstGeom prst="rect">
              <a:avLst/>
            </a:prstGeom>
            <a:solidFill>
              <a:srgbClr val="A3FFA3"/>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2154" name="Rectangle 17"/>
            <p:cNvSpPr>
              <a:spLocks noChangeArrowheads="1"/>
            </p:cNvSpPr>
            <p:nvPr/>
          </p:nvSpPr>
          <p:spPr bwMode="auto">
            <a:xfrm>
              <a:off x="4014" y="2296"/>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B</a:t>
              </a:r>
              <a:endParaRPr lang="en-GB" altLang="en-US" sz="1800">
                <a:solidFill>
                  <a:srgbClr val="FFFFFF"/>
                </a:solidFill>
              </a:endParaRPr>
            </a:p>
          </p:txBody>
        </p:sp>
        <p:sp>
          <p:nvSpPr>
            <p:cNvPr id="132155" name="Line 18"/>
            <p:cNvSpPr>
              <a:spLocks noChangeShapeType="1"/>
            </p:cNvSpPr>
            <p:nvPr/>
          </p:nvSpPr>
          <p:spPr bwMode="auto">
            <a:xfrm>
              <a:off x="4210" y="2362"/>
              <a:ext cx="227" cy="0"/>
            </a:xfrm>
            <a:prstGeom prst="line">
              <a:avLst/>
            </a:prstGeom>
            <a:noFill/>
            <a:ln w="41275">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2156" name="AutoShape 19"/>
            <p:cNvSpPr>
              <a:spLocks noChangeArrowheads="1"/>
            </p:cNvSpPr>
            <p:nvPr/>
          </p:nvSpPr>
          <p:spPr bwMode="auto">
            <a:xfrm>
              <a:off x="4921" y="2160"/>
              <a:ext cx="297" cy="363"/>
            </a:xfrm>
            <a:prstGeom prst="flowChartMagneticDisk">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2157" name="Line 20"/>
            <p:cNvSpPr>
              <a:spLocks noChangeShapeType="1"/>
            </p:cNvSpPr>
            <p:nvPr/>
          </p:nvSpPr>
          <p:spPr bwMode="auto">
            <a:xfrm>
              <a:off x="4708" y="2362"/>
              <a:ext cx="227" cy="0"/>
            </a:xfrm>
            <a:prstGeom prst="line">
              <a:avLst/>
            </a:prstGeom>
            <a:noFill/>
            <a:ln w="41275">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2158" name="Line 21"/>
            <p:cNvSpPr>
              <a:spLocks noChangeShapeType="1"/>
            </p:cNvSpPr>
            <p:nvPr/>
          </p:nvSpPr>
          <p:spPr bwMode="auto">
            <a:xfrm>
              <a:off x="3711" y="2362"/>
              <a:ext cx="227" cy="0"/>
            </a:xfrm>
            <a:prstGeom prst="line">
              <a:avLst/>
            </a:prstGeom>
            <a:noFill/>
            <a:ln w="41275">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2159" name="Rectangle 22"/>
            <p:cNvSpPr>
              <a:spLocks noChangeArrowheads="1"/>
            </p:cNvSpPr>
            <p:nvPr/>
          </p:nvSpPr>
          <p:spPr bwMode="auto">
            <a:xfrm>
              <a:off x="204" y="1752"/>
              <a:ext cx="907" cy="227"/>
            </a:xfrm>
            <a:prstGeom prst="rect">
              <a:avLst/>
            </a:prstGeom>
            <a:solidFill>
              <a:srgbClr val="FFFFFF"/>
            </a:solidFill>
            <a:ln w="12700">
              <a:solidFill>
                <a:srgbClr val="000000"/>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2160" name="Rectangle 23"/>
            <p:cNvSpPr>
              <a:spLocks noChangeArrowheads="1"/>
            </p:cNvSpPr>
            <p:nvPr/>
          </p:nvSpPr>
          <p:spPr bwMode="auto">
            <a:xfrm>
              <a:off x="748" y="1525"/>
              <a:ext cx="36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JMS</a:t>
              </a:r>
              <a:endParaRPr lang="en-GB" altLang="en-US" sz="1800" b="0">
                <a:solidFill>
                  <a:srgbClr val="FFFFFF"/>
                </a:solidFill>
              </a:endParaRPr>
            </a:p>
          </p:txBody>
        </p:sp>
        <p:sp>
          <p:nvSpPr>
            <p:cNvPr id="132161" name="Line 24"/>
            <p:cNvSpPr>
              <a:spLocks noChangeShapeType="1"/>
            </p:cNvSpPr>
            <p:nvPr/>
          </p:nvSpPr>
          <p:spPr bwMode="auto">
            <a:xfrm rot="5400000" flipV="1">
              <a:off x="543" y="1639"/>
              <a:ext cx="227" cy="0"/>
            </a:xfrm>
            <a:prstGeom prst="line">
              <a:avLst/>
            </a:prstGeom>
            <a:noFill/>
            <a:ln w="41275">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2162" name="Rectangle 25"/>
            <p:cNvSpPr>
              <a:spLocks noChangeArrowheads="1"/>
            </p:cNvSpPr>
            <p:nvPr/>
          </p:nvSpPr>
          <p:spPr bwMode="auto">
            <a:xfrm>
              <a:off x="249" y="1797"/>
              <a:ext cx="81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GB" altLang="en-US" sz="1400" b="0">
                  <a:solidFill>
                    <a:srgbClr val="000000"/>
                  </a:solidFill>
                </a:rPr>
                <a:t>WebSphere MQ</a:t>
              </a:r>
              <a:endParaRPr lang="en-GB" altLang="en-US" sz="1400" b="0">
                <a:solidFill>
                  <a:srgbClr val="FFFFFF"/>
                </a:solidFill>
              </a:endParaRPr>
            </a:p>
          </p:txBody>
        </p:sp>
        <p:sp>
          <p:nvSpPr>
            <p:cNvPr id="132163" name="Rectangle 26"/>
            <p:cNvSpPr>
              <a:spLocks noChangeArrowheads="1"/>
            </p:cNvSpPr>
            <p:nvPr/>
          </p:nvSpPr>
          <p:spPr bwMode="auto">
            <a:xfrm>
              <a:off x="1792" y="1707"/>
              <a:ext cx="1905" cy="272"/>
            </a:xfrm>
            <a:prstGeom prst="rect">
              <a:avLst/>
            </a:prstGeom>
            <a:solidFill>
              <a:srgbClr val="FFFFFF"/>
            </a:solidFill>
            <a:ln w="12700">
              <a:solidFill>
                <a:srgbClr val="000000"/>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2164" name="Rectangle 27"/>
            <p:cNvSpPr>
              <a:spLocks noChangeArrowheads="1"/>
            </p:cNvSpPr>
            <p:nvPr/>
          </p:nvSpPr>
          <p:spPr bwMode="auto">
            <a:xfrm>
              <a:off x="1837" y="1752"/>
              <a:ext cx="18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GB" altLang="en-US" sz="1600" b="0">
                  <a:solidFill>
                    <a:srgbClr val="000000"/>
                  </a:solidFill>
                </a:rPr>
                <a:t>WebSphere MQ trigger monitor</a:t>
              </a:r>
              <a:endParaRPr lang="en-GB" altLang="en-US" sz="1800" b="0">
                <a:solidFill>
                  <a:srgbClr val="FFFFFF"/>
                </a:solidFill>
              </a:endParaRPr>
            </a:p>
          </p:txBody>
        </p:sp>
        <p:sp>
          <p:nvSpPr>
            <p:cNvPr id="132165" name="Rectangle 28"/>
            <p:cNvSpPr>
              <a:spLocks noChangeArrowheads="1"/>
            </p:cNvSpPr>
            <p:nvPr/>
          </p:nvSpPr>
          <p:spPr bwMode="auto">
            <a:xfrm>
              <a:off x="2880" y="1978"/>
              <a:ext cx="63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MQ API</a:t>
              </a:r>
              <a:endParaRPr lang="en-GB" altLang="en-US" sz="1800" b="0">
                <a:solidFill>
                  <a:srgbClr val="FFFFFF"/>
                </a:solidFill>
              </a:endParaRPr>
            </a:p>
          </p:txBody>
        </p:sp>
        <p:sp>
          <p:nvSpPr>
            <p:cNvPr id="132166" name="Line 29"/>
            <p:cNvSpPr>
              <a:spLocks noChangeShapeType="1"/>
            </p:cNvSpPr>
            <p:nvPr/>
          </p:nvSpPr>
          <p:spPr bwMode="auto">
            <a:xfrm rot="5400000" flipV="1">
              <a:off x="2675" y="2092"/>
              <a:ext cx="227" cy="0"/>
            </a:xfrm>
            <a:prstGeom prst="line">
              <a:avLst/>
            </a:prstGeom>
            <a:noFill/>
            <a:ln w="41275">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2167" name="Line 30"/>
            <p:cNvSpPr>
              <a:spLocks noChangeShapeType="1"/>
            </p:cNvSpPr>
            <p:nvPr/>
          </p:nvSpPr>
          <p:spPr bwMode="auto">
            <a:xfrm>
              <a:off x="1292" y="1797"/>
              <a:ext cx="73"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68" name="Line 31"/>
            <p:cNvSpPr>
              <a:spLocks noChangeShapeType="1"/>
            </p:cNvSpPr>
            <p:nvPr/>
          </p:nvSpPr>
          <p:spPr bwMode="auto">
            <a:xfrm flipV="1">
              <a:off x="1365" y="1797"/>
              <a:ext cx="1" cy="1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69" name="Line 32"/>
            <p:cNvSpPr>
              <a:spLocks noChangeShapeType="1"/>
            </p:cNvSpPr>
            <p:nvPr/>
          </p:nvSpPr>
          <p:spPr bwMode="auto">
            <a:xfrm>
              <a:off x="1365" y="1916"/>
              <a:ext cx="12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70" name="Line 33"/>
            <p:cNvSpPr>
              <a:spLocks noChangeShapeType="1"/>
            </p:cNvSpPr>
            <p:nvPr/>
          </p:nvSpPr>
          <p:spPr bwMode="auto">
            <a:xfrm flipV="1">
              <a:off x="1365" y="1797"/>
              <a:ext cx="1" cy="1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71" name="Line 34"/>
            <p:cNvSpPr>
              <a:spLocks noChangeShapeType="1"/>
            </p:cNvSpPr>
            <p:nvPr/>
          </p:nvSpPr>
          <p:spPr bwMode="auto">
            <a:xfrm>
              <a:off x="1365" y="1916"/>
              <a:ext cx="12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72" name="Line 35"/>
            <p:cNvSpPr>
              <a:spLocks noChangeShapeType="1"/>
            </p:cNvSpPr>
            <p:nvPr/>
          </p:nvSpPr>
          <p:spPr bwMode="auto">
            <a:xfrm flipV="1">
              <a:off x="1491" y="1797"/>
              <a:ext cx="1" cy="1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73" name="Line 36"/>
            <p:cNvSpPr>
              <a:spLocks noChangeShapeType="1"/>
            </p:cNvSpPr>
            <p:nvPr/>
          </p:nvSpPr>
          <p:spPr bwMode="auto">
            <a:xfrm>
              <a:off x="1491" y="1797"/>
              <a:ext cx="73"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74" name="Line 37"/>
            <p:cNvSpPr>
              <a:spLocks noChangeShapeType="1"/>
            </p:cNvSpPr>
            <p:nvPr/>
          </p:nvSpPr>
          <p:spPr bwMode="auto">
            <a:xfrm>
              <a:off x="1392" y="1886"/>
              <a:ext cx="7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75" name="Line 38"/>
            <p:cNvSpPr>
              <a:spLocks noChangeShapeType="1"/>
            </p:cNvSpPr>
            <p:nvPr/>
          </p:nvSpPr>
          <p:spPr bwMode="auto">
            <a:xfrm>
              <a:off x="1392" y="1872"/>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76" name="Line 39"/>
            <p:cNvSpPr>
              <a:spLocks noChangeShapeType="1"/>
            </p:cNvSpPr>
            <p:nvPr/>
          </p:nvSpPr>
          <p:spPr bwMode="auto">
            <a:xfrm>
              <a:off x="1392" y="1856"/>
              <a:ext cx="7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77" name="Line 40"/>
            <p:cNvSpPr>
              <a:spLocks noChangeShapeType="1"/>
            </p:cNvSpPr>
            <p:nvPr/>
          </p:nvSpPr>
          <p:spPr bwMode="auto">
            <a:xfrm flipV="1">
              <a:off x="1519" y="1888"/>
              <a:ext cx="182" cy="0"/>
            </a:xfrm>
            <a:prstGeom prst="line">
              <a:avLst/>
            </a:prstGeom>
            <a:noFill/>
            <a:ln w="41275">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2178" name="Line 41"/>
            <p:cNvSpPr>
              <a:spLocks noChangeShapeType="1"/>
            </p:cNvSpPr>
            <p:nvPr/>
          </p:nvSpPr>
          <p:spPr bwMode="auto">
            <a:xfrm flipV="1">
              <a:off x="1111" y="1888"/>
              <a:ext cx="182" cy="0"/>
            </a:xfrm>
            <a:prstGeom prst="line">
              <a:avLst/>
            </a:prstGeom>
            <a:noFill/>
            <a:ln w="41275">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grpSp>
      <p:grpSp>
        <p:nvGrpSpPr>
          <p:cNvPr id="132102" name="Group 42"/>
          <p:cNvGrpSpPr>
            <a:grpSpLocks/>
          </p:cNvGrpSpPr>
          <p:nvPr/>
        </p:nvGrpSpPr>
        <p:grpSpPr bwMode="auto">
          <a:xfrm>
            <a:off x="2355851" y="3228975"/>
            <a:ext cx="7815263" cy="1944688"/>
            <a:chOff x="159" y="1253"/>
            <a:chExt cx="4923" cy="1225"/>
          </a:xfrm>
        </p:grpSpPr>
        <p:sp>
          <p:nvSpPr>
            <p:cNvPr id="132106" name="Rectangle 43"/>
            <p:cNvSpPr>
              <a:spLocks noChangeArrowheads="1"/>
            </p:cNvSpPr>
            <p:nvPr/>
          </p:nvSpPr>
          <p:spPr bwMode="auto">
            <a:xfrm>
              <a:off x="159" y="1253"/>
              <a:ext cx="95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e-business</a:t>
              </a:r>
              <a:r>
                <a:rPr lang="en-GB" altLang="en-US" sz="1600">
                  <a:solidFill>
                    <a:srgbClr val="000000"/>
                  </a:solidFill>
                </a:rPr>
                <a:t> </a:t>
              </a:r>
              <a:r>
                <a:rPr lang="en-GB" altLang="en-US" sz="1600" b="0">
                  <a:solidFill>
                    <a:srgbClr val="000000"/>
                  </a:solidFill>
                </a:rPr>
                <a:t>client</a:t>
              </a:r>
              <a:endParaRPr lang="en-GB" altLang="en-US" sz="1800" b="0">
                <a:solidFill>
                  <a:srgbClr val="FFFFFF"/>
                </a:solidFill>
              </a:endParaRPr>
            </a:p>
          </p:txBody>
        </p:sp>
        <p:sp>
          <p:nvSpPr>
            <p:cNvPr id="132107" name="Rectangle 44"/>
            <p:cNvSpPr>
              <a:spLocks noChangeArrowheads="1"/>
            </p:cNvSpPr>
            <p:nvPr/>
          </p:nvSpPr>
          <p:spPr bwMode="auto">
            <a:xfrm>
              <a:off x="1701" y="1434"/>
              <a:ext cx="2903" cy="635"/>
            </a:xfrm>
            <a:prstGeom prst="rect">
              <a:avLst/>
            </a:prstGeom>
            <a:solidFill>
              <a:srgbClr val="FFFFFF"/>
            </a:solidFill>
            <a:ln w="12700">
              <a:solidFill>
                <a:srgbClr val="000000"/>
              </a:solidFill>
              <a:miter lim="800000"/>
              <a:headEnd/>
              <a:tailEnd/>
            </a:ln>
            <a:effectLst>
              <a:outerShdw dist="107763" dir="2700000" algn="ctr" rotWithShape="0">
                <a:srgbClr val="B2B2B2">
                  <a:alpha val="50000"/>
                </a:srgbClr>
              </a:outerShdw>
            </a:effectLst>
          </p:spPr>
          <p:txBody>
            <a:bodyPr wrap="none" anchor="ct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32108" name="Rectangle 45"/>
            <p:cNvSpPr>
              <a:spLocks noChangeArrowheads="1"/>
            </p:cNvSpPr>
            <p:nvPr/>
          </p:nvSpPr>
          <p:spPr bwMode="auto">
            <a:xfrm>
              <a:off x="159" y="1434"/>
              <a:ext cx="998" cy="1044"/>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2109" name="Line 46"/>
            <p:cNvSpPr>
              <a:spLocks noChangeShapeType="1"/>
            </p:cNvSpPr>
            <p:nvPr/>
          </p:nvSpPr>
          <p:spPr bwMode="auto">
            <a:xfrm flipV="1">
              <a:off x="1111" y="1842"/>
              <a:ext cx="181" cy="499"/>
            </a:xfrm>
            <a:prstGeom prst="line">
              <a:avLst/>
            </a:prstGeom>
            <a:noFill/>
            <a:ln w="41275">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2110" name="Rectangle 47"/>
            <p:cNvSpPr>
              <a:spLocks noChangeArrowheads="1"/>
            </p:cNvSpPr>
            <p:nvPr/>
          </p:nvSpPr>
          <p:spPr bwMode="auto">
            <a:xfrm>
              <a:off x="1746" y="1480"/>
              <a:ext cx="246" cy="205"/>
            </a:xfrm>
            <a:prstGeom prst="rect">
              <a:avLst/>
            </a:prstGeom>
            <a:solidFill>
              <a:srgbClr val="B3BCFD"/>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2111" name="Rectangle 48"/>
            <p:cNvSpPr>
              <a:spLocks noChangeArrowheads="1"/>
            </p:cNvSpPr>
            <p:nvPr/>
          </p:nvSpPr>
          <p:spPr bwMode="auto">
            <a:xfrm>
              <a:off x="1746" y="1661"/>
              <a:ext cx="1860" cy="363"/>
            </a:xfrm>
            <a:prstGeom prst="rect">
              <a:avLst/>
            </a:prstGeom>
            <a:solidFill>
              <a:srgbClr val="B3BCFD"/>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2112" name="Rectangle 49"/>
            <p:cNvSpPr>
              <a:spLocks noChangeArrowheads="1"/>
            </p:cNvSpPr>
            <p:nvPr/>
          </p:nvSpPr>
          <p:spPr bwMode="auto">
            <a:xfrm>
              <a:off x="1817" y="1496"/>
              <a:ext cx="1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800">
                  <a:solidFill>
                    <a:srgbClr val="000000"/>
                  </a:solidFill>
                </a:rPr>
                <a:t>A</a:t>
              </a:r>
            </a:p>
          </p:txBody>
        </p:sp>
        <p:sp>
          <p:nvSpPr>
            <p:cNvPr id="132113" name="Rectangle 50"/>
            <p:cNvSpPr>
              <a:spLocks noChangeArrowheads="1"/>
            </p:cNvSpPr>
            <p:nvPr/>
          </p:nvSpPr>
          <p:spPr bwMode="auto">
            <a:xfrm>
              <a:off x="1701" y="1253"/>
              <a:ext cx="50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CICS TS</a:t>
              </a:r>
              <a:endParaRPr lang="en-GB" altLang="en-US" sz="1800">
                <a:solidFill>
                  <a:srgbClr val="FFFFFF"/>
                </a:solidFill>
              </a:endParaRPr>
            </a:p>
          </p:txBody>
        </p:sp>
        <p:sp>
          <p:nvSpPr>
            <p:cNvPr id="132114" name="Rectangle 51"/>
            <p:cNvSpPr>
              <a:spLocks noChangeArrowheads="1"/>
            </p:cNvSpPr>
            <p:nvPr/>
          </p:nvSpPr>
          <p:spPr bwMode="auto">
            <a:xfrm>
              <a:off x="4300" y="1772"/>
              <a:ext cx="246" cy="205"/>
            </a:xfrm>
            <a:prstGeom prst="rect">
              <a:avLst/>
            </a:prstGeom>
            <a:solidFill>
              <a:srgbClr val="A3FFA3"/>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2115" name="Rectangle 52"/>
            <p:cNvSpPr>
              <a:spLocks noChangeArrowheads="1"/>
            </p:cNvSpPr>
            <p:nvPr/>
          </p:nvSpPr>
          <p:spPr bwMode="auto">
            <a:xfrm>
              <a:off x="4377" y="1797"/>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D</a:t>
              </a:r>
              <a:endParaRPr lang="en-GB" altLang="en-US" sz="1800" b="0">
                <a:solidFill>
                  <a:srgbClr val="FFFFFF"/>
                </a:solidFill>
              </a:endParaRPr>
            </a:p>
          </p:txBody>
        </p:sp>
        <p:sp>
          <p:nvSpPr>
            <p:cNvPr id="132116" name="Rectangle 53"/>
            <p:cNvSpPr>
              <a:spLocks noChangeArrowheads="1"/>
            </p:cNvSpPr>
            <p:nvPr/>
          </p:nvSpPr>
          <p:spPr bwMode="auto">
            <a:xfrm>
              <a:off x="3801" y="1772"/>
              <a:ext cx="246" cy="205"/>
            </a:xfrm>
            <a:prstGeom prst="rect">
              <a:avLst/>
            </a:prstGeom>
            <a:solidFill>
              <a:srgbClr val="A3FFA3"/>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2117" name="Rectangle 54"/>
            <p:cNvSpPr>
              <a:spLocks noChangeArrowheads="1"/>
            </p:cNvSpPr>
            <p:nvPr/>
          </p:nvSpPr>
          <p:spPr bwMode="auto">
            <a:xfrm>
              <a:off x="3878" y="1797"/>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B</a:t>
              </a:r>
              <a:endParaRPr lang="en-GB" altLang="en-US" sz="1800">
                <a:solidFill>
                  <a:srgbClr val="FFFFFF"/>
                </a:solidFill>
              </a:endParaRPr>
            </a:p>
          </p:txBody>
        </p:sp>
        <p:sp>
          <p:nvSpPr>
            <p:cNvPr id="132118" name="Line 55"/>
            <p:cNvSpPr>
              <a:spLocks noChangeShapeType="1"/>
            </p:cNvSpPr>
            <p:nvPr/>
          </p:nvSpPr>
          <p:spPr bwMode="auto">
            <a:xfrm>
              <a:off x="4074" y="1863"/>
              <a:ext cx="227" cy="0"/>
            </a:xfrm>
            <a:prstGeom prst="line">
              <a:avLst/>
            </a:prstGeom>
            <a:noFill/>
            <a:ln w="41275">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2119" name="AutoShape 56"/>
            <p:cNvSpPr>
              <a:spLocks noChangeArrowheads="1"/>
            </p:cNvSpPr>
            <p:nvPr/>
          </p:nvSpPr>
          <p:spPr bwMode="auto">
            <a:xfrm>
              <a:off x="4785" y="1661"/>
              <a:ext cx="297" cy="363"/>
            </a:xfrm>
            <a:prstGeom prst="flowChartMagneticDisk">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2120" name="Line 57"/>
            <p:cNvSpPr>
              <a:spLocks noChangeShapeType="1"/>
            </p:cNvSpPr>
            <p:nvPr/>
          </p:nvSpPr>
          <p:spPr bwMode="auto">
            <a:xfrm>
              <a:off x="4572" y="1863"/>
              <a:ext cx="227" cy="0"/>
            </a:xfrm>
            <a:prstGeom prst="line">
              <a:avLst/>
            </a:prstGeom>
            <a:noFill/>
            <a:ln w="41275">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2121" name="Line 58"/>
            <p:cNvSpPr>
              <a:spLocks noChangeShapeType="1"/>
            </p:cNvSpPr>
            <p:nvPr/>
          </p:nvSpPr>
          <p:spPr bwMode="auto">
            <a:xfrm>
              <a:off x="3575" y="1863"/>
              <a:ext cx="227" cy="0"/>
            </a:xfrm>
            <a:prstGeom prst="line">
              <a:avLst/>
            </a:prstGeom>
            <a:noFill/>
            <a:ln w="41275">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2122" name="Rectangle 59"/>
            <p:cNvSpPr>
              <a:spLocks noChangeArrowheads="1"/>
            </p:cNvSpPr>
            <p:nvPr/>
          </p:nvSpPr>
          <p:spPr bwMode="auto">
            <a:xfrm>
              <a:off x="204" y="1752"/>
              <a:ext cx="907" cy="227"/>
            </a:xfrm>
            <a:prstGeom prst="rect">
              <a:avLst/>
            </a:prstGeom>
            <a:solidFill>
              <a:srgbClr val="FFFFFF"/>
            </a:solidFill>
            <a:ln w="12700">
              <a:solidFill>
                <a:srgbClr val="000000"/>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2123" name="Line 60"/>
            <p:cNvSpPr>
              <a:spLocks noChangeShapeType="1"/>
            </p:cNvSpPr>
            <p:nvPr/>
          </p:nvSpPr>
          <p:spPr bwMode="auto">
            <a:xfrm rot="5400000" flipV="1">
              <a:off x="543" y="1639"/>
              <a:ext cx="227" cy="0"/>
            </a:xfrm>
            <a:prstGeom prst="line">
              <a:avLst/>
            </a:prstGeom>
            <a:noFill/>
            <a:ln w="41275">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2124" name="Rectangle 61"/>
            <p:cNvSpPr>
              <a:spLocks noChangeArrowheads="1"/>
            </p:cNvSpPr>
            <p:nvPr/>
          </p:nvSpPr>
          <p:spPr bwMode="auto">
            <a:xfrm>
              <a:off x="249" y="1797"/>
              <a:ext cx="81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GB" altLang="en-US" sz="1300" b="0">
                  <a:solidFill>
                    <a:srgbClr val="000000"/>
                  </a:solidFill>
                </a:rPr>
                <a:t>Message adapter</a:t>
              </a:r>
              <a:endParaRPr lang="en-GB" altLang="en-US" sz="1300" b="0">
                <a:solidFill>
                  <a:srgbClr val="FFFFFF"/>
                </a:solidFill>
              </a:endParaRPr>
            </a:p>
          </p:txBody>
        </p:sp>
        <p:sp>
          <p:nvSpPr>
            <p:cNvPr id="132125" name="Rectangle 62"/>
            <p:cNvSpPr>
              <a:spLocks noChangeArrowheads="1"/>
            </p:cNvSpPr>
            <p:nvPr/>
          </p:nvSpPr>
          <p:spPr bwMode="auto">
            <a:xfrm>
              <a:off x="1791" y="1706"/>
              <a:ext cx="1769" cy="272"/>
            </a:xfrm>
            <a:prstGeom prst="rect">
              <a:avLst/>
            </a:prstGeom>
            <a:solidFill>
              <a:srgbClr val="FFFFFF"/>
            </a:solidFill>
            <a:ln w="12700">
              <a:solidFill>
                <a:srgbClr val="000000"/>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2126" name="Rectangle 63"/>
            <p:cNvSpPr>
              <a:spLocks noChangeArrowheads="1"/>
            </p:cNvSpPr>
            <p:nvPr/>
          </p:nvSpPr>
          <p:spPr bwMode="auto">
            <a:xfrm>
              <a:off x="1837" y="1752"/>
              <a:ext cx="16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GB" altLang="en-US" sz="1600" b="0">
                  <a:solidFill>
                    <a:srgbClr val="000000"/>
                  </a:solidFill>
                </a:rPr>
                <a:t>WebSphere MQ DPL bridge</a:t>
              </a:r>
              <a:endParaRPr lang="en-GB" altLang="en-US" sz="1800" b="0">
                <a:solidFill>
                  <a:srgbClr val="FFFFFF"/>
                </a:solidFill>
              </a:endParaRPr>
            </a:p>
          </p:txBody>
        </p:sp>
        <p:sp>
          <p:nvSpPr>
            <p:cNvPr id="132127" name="Line 64"/>
            <p:cNvSpPr>
              <a:spLocks noChangeShapeType="1"/>
            </p:cNvSpPr>
            <p:nvPr/>
          </p:nvSpPr>
          <p:spPr bwMode="auto">
            <a:xfrm>
              <a:off x="1286" y="1752"/>
              <a:ext cx="73"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28" name="Line 65"/>
            <p:cNvSpPr>
              <a:spLocks noChangeShapeType="1"/>
            </p:cNvSpPr>
            <p:nvPr/>
          </p:nvSpPr>
          <p:spPr bwMode="auto">
            <a:xfrm flipV="1">
              <a:off x="1359" y="1752"/>
              <a:ext cx="1" cy="1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29" name="Line 66"/>
            <p:cNvSpPr>
              <a:spLocks noChangeShapeType="1"/>
            </p:cNvSpPr>
            <p:nvPr/>
          </p:nvSpPr>
          <p:spPr bwMode="auto">
            <a:xfrm>
              <a:off x="1359" y="1871"/>
              <a:ext cx="12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30" name="Line 67"/>
            <p:cNvSpPr>
              <a:spLocks noChangeShapeType="1"/>
            </p:cNvSpPr>
            <p:nvPr/>
          </p:nvSpPr>
          <p:spPr bwMode="auto">
            <a:xfrm flipV="1">
              <a:off x="1359" y="1752"/>
              <a:ext cx="1" cy="1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31" name="Line 68"/>
            <p:cNvSpPr>
              <a:spLocks noChangeShapeType="1"/>
            </p:cNvSpPr>
            <p:nvPr/>
          </p:nvSpPr>
          <p:spPr bwMode="auto">
            <a:xfrm>
              <a:off x="1359" y="1871"/>
              <a:ext cx="12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32" name="Line 69"/>
            <p:cNvSpPr>
              <a:spLocks noChangeShapeType="1"/>
            </p:cNvSpPr>
            <p:nvPr/>
          </p:nvSpPr>
          <p:spPr bwMode="auto">
            <a:xfrm flipV="1">
              <a:off x="1485" y="1752"/>
              <a:ext cx="1" cy="1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33" name="Line 70"/>
            <p:cNvSpPr>
              <a:spLocks noChangeShapeType="1"/>
            </p:cNvSpPr>
            <p:nvPr/>
          </p:nvSpPr>
          <p:spPr bwMode="auto">
            <a:xfrm>
              <a:off x="1485" y="1752"/>
              <a:ext cx="73"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34" name="Line 71"/>
            <p:cNvSpPr>
              <a:spLocks noChangeShapeType="1"/>
            </p:cNvSpPr>
            <p:nvPr/>
          </p:nvSpPr>
          <p:spPr bwMode="auto">
            <a:xfrm>
              <a:off x="1386" y="1841"/>
              <a:ext cx="7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35" name="Line 72"/>
            <p:cNvSpPr>
              <a:spLocks noChangeShapeType="1"/>
            </p:cNvSpPr>
            <p:nvPr/>
          </p:nvSpPr>
          <p:spPr bwMode="auto">
            <a:xfrm>
              <a:off x="1386" y="1827"/>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36" name="Line 73"/>
            <p:cNvSpPr>
              <a:spLocks noChangeShapeType="1"/>
            </p:cNvSpPr>
            <p:nvPr/>
          </p:nvSpPr>
          <p:spPr bwMode="auto">
            <a:xfrm>
              <a:off x="1386" y="1811"/>
              <a:ext cx="7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37" name="Line 74"/>
            <p:cNvSpPr>
              <a:spLocks noChangeShapeType="1"/>
            </p:cNvSpPr>
            <p:nvPr/>
          </p:nvSpPr>
          <p:spPr bwMode="auto">
            <a:xfrm flipV="1">
              <a:off x="1519" y="1842"/>
              <a:ext cx="181" cy="0"/>
            </a:xfrm>
            <a:prstGeom prst="line">
              <a:avLst/>
            </a:prstGeom>
            <a:noFill/>
            <a:ln w="41275">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2138" name="Rectangle 75"/>
            <p:cNvSpPr>
              <a:spLocks noChangeArrowheads="1"/>
            </p:cNvSpPr>
            <p:nvPr/>
          </p:nvSpPr>
          <p:spPr bwMode="auto">
            <a:xfrm>
              <a:off x="204" y="2206"/>
              <a:ext cx="907" cy="227"/>
            </a:xfrm>
            <a:prstGeom prst="rect">
              <a:avLst/>
            </a:prstGeom>
            <a:solidFill>
              <a:srgbClr val="FFFFFF"/>
            </a:solidFill>
            <a:ln w="12700">
              <a:solidFill>
                <a:srgbClr val="000000"/>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2139" name="Rectangle 76"/>
            <p:cNvSpPr>
              <a:spLocks noChangeArrowheads="1"/>
            </p:cNvSpPr>
            <p:nvPr/>
          </p:nvSpPr>
          <p:spPr bwMode="auto">
            <a:xfrm>
              <a:off x="748" y="1979"/>
              <a:ext cx="36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WMQ</a:t>
              </a:r>
              <a:endParaRPr lang="en-GB" altLang="en-US" sz="1800" b="0">
                <a:solidFill>
                  <a:srgbClr val="FFFFFF"/>
                </a:solidFill>
              </a:endParaRPr>
            </a:p>
          </p:txBody>
        </p:sp>
        <p:sp>
          <p:nvSpPr>
            <p:cNvPr id="132140" name="Line 77"/>
            <p:cNvSpPr>
              <a:spLocks noChangeShapeType="1"/>
            </p:cNvSpPr>
            <p:nvPr/>
          </p:nvSpPr>
          <p:spPr bwMode="auto">
            <a:xfrm rot="5400000" flipV="1">
              <a:off x="543" y="2093"/>
              <a:ext cx="227" cy="0"/>
            </a:xfrm>
            <a:prstGeom prst="line">
              <a:avLst/>
            </a:prstGeom>
            <a:noFill/>
            <a:ln w="41275">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2141" name="Rectangle 78"/>
            <p:cNvSpPr>
              <a:spLocks noChangeArrowheads="1"/>
            </p:cNvSpPr>
            <p:nvPr/>
          </p:nvSpPr>
          <p:spPr bwMode="auto">
            <a:xfrm>
              <a:off x="249" y="2251"/>
              <a:ext cx="81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GB" altLang="en-US" sz="1400" b="0">
                  <a:solidFill>
                    <a:srgbClr val="000000"/>
                  </a:solidFill>
                </a:rPr>
                <a:t>WebSphere MQ</a:t>
              </a:r>
              <a:endParaRPr lang="en-GB" altLang="en-US" sz="1400" b="0">
                <a:solidFill>
                  <a:srgbClr val="FFFFFF"/>
                </a:solidFill>
              </a:endParaRPr>
            </a:p>
          </p:txBody>
        </p:sp>
      </p:grpSp>
      <p:sp>
        <p:nvSpPr>
          <p:cNvPr id="132103" name="Line 79"/>
          <p:cNvSpPr>
            <a:spLocks noChangeShapeType="1"/>
          </p:cNvSpPr>
          <p:nvPr/>
        </p:nvSpPr>
        <p:spPr bwMode="auto">
          <a:xfrm>
            <a:off x="1878014" y="3206750"/>
            <a:ext cx="8497887" cy="0"/>
          </a:xfrm>
          <a:prstGeom prst="line">
            <a:avLst/>
          </a:prstGeom>
          <a:noFill/>
          <a:ln w="1905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04" name="Line 80"/>
          <p:cNvSpPr>
            <a:spLocks noChangeShapeType="1"/>
          </p:cNvSpPr>
          <p:nvPr/>
        </p:nvSpPr>
        <p:spPr bwMode="auto">
          <a:xfrm>
            <a:off x="4648200" y="4724400"/>
            <a:ext cx="5880100" cy="0"/>
          </a:xfrm>
          <a:prstGeom prst="line">
            <a:avLst/>
          </a:prstGeom>
          <a:noFill/>
          <a:ln w="1905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05" name="Line 81"/>
          <p:cNvSpPr>
            <a:spLocks noChangeShapeType="1"/>
          </p:cNvSpPr>
          <p:nvPr/>
        </p:nvSpPr>
        <p:spPr bwMode="auto">
          <a:xfrm>
            <a:off x="4648200" y="4714875"/>
            <a:ext cx="0" cy="1524000"/>
          </a:xfrm>
          <a:prstGeom prst="line">
            <a:avLst/>
          </a:prstGeom>
          <a:noFill/>
          <a:ln w="1905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161535237"/>
      </p:ext>
    </p:extLst>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2"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111</a:t>
            </a:fld>
            <a:endParaRPr lang="en-US" altLang="en-US" sz="1000">
              <a:solidFill>
                <a:srgbClr val="FFFFFF"/>
              </a:solidFill>
            </a:endParaRPr>
          </a:p>
        </p:txBody>
      </p:sp>
      <p:sp>
        <p:nvSpPr>
          <p:cNvPr id="133123" name="Rectangle 2"/>
          <p:cNvSpPr>
            <a:spLocks noGrp="1" noChangeArrowheads="1"/>
          </p:cNvSpPr>
          <p:nvPr>
            <p:ph type="title"/>
          </p:nvPr>
        </p:nvSpPr>
        <p:spPr/>
        <p:txBody>
          <a:bodyPr/>
          <a:lstStyle/>
          <a:p>
            <a:pPr eaLnBrk="1" hangingPunct="1"/>
            <a:r>
              <a:rPr lang="en-US" altLang="en-US" sz="2800"/>
              <a:t>Notes:</a:t>
            </a:r>
          </a:p>
        </p:txBody>
      </p:sp>
      <p:sp>
        <p:nvSpPr>
          <p:cNvPr id="133124" name="Rectangle 3"/>
          <p:cNvSpPr>
            <a:spLocks noGrp="1" noChangeArrowheads="1"/>
          </p:cNvSpPr>
          <p:nvPr>
            <p:ph type="body" idx="1"/>
          </p:nvPr>
        </p:nvSpPr>
        <p:spPr>
          <a:xfrm>
            <a:off x="2133601" y="1143000"/>
            <a:ext cx="7775575" cy="5257800"/>
          </a:xfrm>
        </p:spPr>
        <p:txBody>
          <a:bodyPr/>
          <a:lstStyle/>
          <a:p>
            <a:pPr eaLnBrk="1" hangingPunct="1"/>
            <a:r>
              <a:rPr lang="en-US" altLang="en-US" sz="1400"/>
              <a:t>WMQ has been a CICS connectivity option for quite some time</a:t>
            </a:r>
          </a:p>
          <a:p>
            <a:pPr eaLnBrk="1" hangingPunct="1"/>
            <a:r>
              <a:rPr lang="en-US" altLang="en-US" sz="1400"/>
              <a:t>WMQ has assured asynchronous message delivery</a:t>
            </a:r>
          </a:p>
          <a:p>
            <a:pPr eaLnBrk="1" hangingPunct="1"/>
            <a:r>
              <a:rPr lang="en-US" altLang="en-US" sz="1400"/>
              <a:t>Messages can be very large</a:t>
            </a:r>
          </a:p>
          <a:p>
            <a:pPr eaLnBrk="1" hangingPunct="1"/>
            <a:r>
              <a:rPr lang="en-US" altLang="en-US" sz="1400"/>
              <a:t>A feature called the MQ DPL bridge allows you to place a COMMAREA-like message on a queue.  CICS reads the queue item and uses it as a COMMAREA when it links to a specified CICS programs.  Using this approach, the CICS application programmer doesn’t need to know the WMQ API; their application program gets invoked as if it was LINKed to by another CICS program.</a:t>
            </a:r>
          </a:p>
          <a:p>
            <a:pPr eaLnBrk="1" hangingPunct="1"/>
            <a:r>
              <a:rPr lang="en-US" altLang="en-US" sz="1400"/>
              <a:t>Can be used as a transport for CICS Events</a:t>
            </a:r>
          </a:p>
          <a:p>
            <a:pPr eaLnBrk="1" hangingPunct="1"/>
            <a:r>
              <a:rPr lang="en-US" altLang="en-US" sz="1400"/>
              <a:t>Can be used as a Web service Transport</a:t>
            </a:r>
          </a:p>
          <a:p>
            <a:pPr eaLnBrk="1" hangingPunct="1"/>
            <a:r>
              <a:rPr lang="en-US" altLang="en-US" sz="1400"/>
              <a:t>CICS TS V3.2 added WMQ to OTE (CICS’s Open Transaction Environment).  When a CICS-based application program is specified as ‘threadsafe’ or ‘open api’, the WMQ get and put commands are processed on an L8 TCB.  This can greatly reduce TCB switching, thereby improving throughput and response time by lower required CPU cycles.</a:t>
            </a:r>
          </a:p>
          <a:p>
            <a:pPr eaLnBrk="1" hangingPunct="1"/>
            <a:r>
              <a:rPr lang="en-US" altLang="en-US" sz="1400"/>
              <a:t>CICS TS V4.1 added Group Attach – CICS can communicate with a single queue manager from a group</a:t>
            </a:r>
          </a:p>
          <a:p>
            <a:pPr eaLnBrk="1" hangingPunct="1"/>
            <a:r>
              <a:rPr lang="en-US" altLang="en-US" sz="1400"/>
              <a:t>CICS TS V4.2: able to attach to any local WMQ server in the queue sharing group and have it resolve outstanding UOWs.  Requires WMQ queue managers have GROUPUR attribute</a:t>
            </a:r>
          </a:p>
          <a:p>
            <a:pPr eaLnBrk="1" hangingPunct="1"/>
            <a:r>
              <a:rPr lang="en-US" altLang="en-US" sz="1400"/>
              <a:t>CICS TS TS V5.1 you can pass a container with the WebSphere MQ DPL Bridge</a:t>
            </a:r>
          </a:p>
        </p:txBody>
      </p:sp>
    </p:spTree>
    <p:extLst>
      <p:ext uri="{BB962C8B-B14F-4D97-AF65-F5344CB8AC3E}">
        <p14:creationId xmlns:p14="http://schemas.microsoft.com/office/powerpoint/2010/main" val="91405436"/>
      </p:ext>
    </p:extLst>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2"/>
          <p:cNvSpPr>
            <a:spLocks noGrp="1" noChangeArrowheads="1"/>
          </p:cNvSpPr>
          <p:nvPr>
            <p:ph type="title"/>
          </p:nvPr>
        </p:nvSpPr>
        <p:spPr/>
        <p:txBody>
          <a:bodyPr>
            <a:normAutofit/>
          </a:bodyPr>
          <a:lstStyle/>
          <a:p>
            <a:pPr eaLnBrk="1" hangingPunct="1"/>
            <a:r>
              <a:rPr lang="en-US" altLang="en-US" sz="3600" b="1" dirty="0"/>
              <a:t>IPIC Interoperability</a:t>
            </a:r>
          </a:p>
        </p:txBody>
      </p:sp>
      <p:sp>
        <p:nvSpPr>
          <p:cNvPr id="123906" name="Slide Number Placeholder 3"/>
          <p:cNvSpPr>
            <a:spLocks noGrp="1"/>
          </p:cNvSpPr>
          <p:nvPr>
            <p:ph type="sldNum" sz="quarter" idx="12"/>
          </p:nvPr>
        </p:nvSpPr>
        <p:spPr bwMode="black">
          <a:xfrm>
            <a:off x="9505950" y="6643687"/>
            <a:ext cx="2743200" cy="36512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112</a:t>
            </a:fld>
            <a:endParaRPr lang="en-US" altLang="en-US" sz="1000">
              <a:solidFill>
                <a:srgbClr val="FFFFFF"/>
              </a:solidFill>
            </a:endParaRPr>
          </a:p>
        </p:txBody>
      </p:sp>
      <p:sp>
        <p:nvSpPr>
          <p:cNvPr id="123908" name="Rectangle 3"/>
          <p:cNvSpPr>
            <a:spLocks noGrp="1" noChangeArrowheads="1"/>
          </p:cNvSpPr>
          <p:nvPr>
            <p:ph type="body" idx="4294967295"/>
          </p:nvPr>
        </p:nvSpPr>
        <p:spPr>
          <a:xfrm>
            <a:off x="4324350" y="4905375"/>
            <a:ext cx="8267700" cy="1981200"/>
          </a:xfrm>
        </p:spPr>
        <p:txBody>
          <a:bodyPr>
            <a:normAutofit/>
          </a:bodyPr>
          <a:lstStyle/>
          <a:p>
            <a:pPr eaLnBrk="1" hangingPunct="1">
              <a:lnSpc>
                <a:spcPct val="80000"/>
              </a:lnSpc>
              <a:spcBef>
                <a:spcPts val="400"/>
              </a:spcBef>
            </a:pPr>
            <a:r>
              <a:rPr lang="en-US" altLang="en-US" sz="1600" dirty="0"/>
              <a:t>IPIC communications initially added in CICS TS V3.2</a:t>
            </a:r>
          </a:p>
          <a:p>
            <a:pPr eaLnBrk="1" hangingPunct="1">
              <a:lnSpc>
                <a:spcPct val="80000"/>
              </a:lnSpc>
              <a:spcBef>
                <a:spcPts val="400"/>
              </a:spcBef>
            </a:pPr>
            <a:r>
              <a:rPr lang="en-US" altLang="en-US" sz="1600" dirty="0"/>
              <a:t>Provides DPL between CICS regions (V3.2 or higher)</a:t>
            </a:r>
          </a:p>
          <a:p>
            <a:pPr eaLnBrk="1" hangingPunct="1">
              <a:lnSpc>
                <a:spcPct val="80000"/>
              </a:lnSpc>
              <a:spcBef>
                <a:spcPts val="400"/>
              </a:spcBef>
            </a:pPr>
            <a:r>
              <a:rPr lang="en-US" altLang="en-US" sz="1600" dirty="0"/>
              <a:t>Provides transaction routing and Function Shipping of START and CANCEL requests between CICS regions (V4.1 or higher)</a:t>
            </a:r>
          </a:p>
          <a:p>
            <a:pPr eaLnBrk="1" hangingPunct="1">
              <a:lnSpc>
                <a:spcPct val="80000"/>
              </a:lnSpc>
              <a:spcBef>
                <a:spcPts val="400"/>
              </a:spcBef>
            </a:pPr>
            <a:r>
              <a:rPr lang="en-US" altLang="en-US" sz="1600" dirty="0"/>
              <a:t>CICS TS V4.2: </a:t>
            </a:r>
            <a:r>
              <a:rPr lang="en-US" altLang="en-US" sz="1600" dirty="0" err="1"/>
              <a:t>Threadsafe</a:t>
            </a:r>
            <a:r>
              <a:rPr lang="en-US" altLang="en-US" sz="1600" dirty="0"/>
              <a:t> mirror, function shipping of file control and TS</a:t>
            </a:r>
          </a:p>
          <a:p>
            <a:pPr eaLnBrk="1" hangingPunct="1">
              <a:lnSpc>
                <a:spcPct val="80000"/>
              </a:lnSpc>
              <a:spcBef>
                <a:spcPts val="400"/>
              </a:spcBef>
            </a:pPr>
            <a:r>
              <a:rPr lang="en-US" altLang="en-US" sz="1600" dirty="0"/>
              <a:t>Can be used with CICS Transaction Gateway V7.1 or higher</a:t>
            </a:r>
          </a:p>
          <a:p>
            <a:pPr eaLnBrk="1" hangingPunct="1">
              <a:lnSpc>
                <a:spcPct val="80000"/>
              </a:lnSpc>
              <a:spcBef>
                <a:spcPts val="400"/>
              </a:spcBef>
            </a:pPr>
            <a:r>
              <a:rPr lang="en-US" altLang="en-US" sz="1600" dirty="0"/>
              <a:t>Allows for channels and containers communications between CICS TG and CICS</a:t>
            </a:r>
          </a:p>
        </p:txBody>
      </p:sp>
      <p:sp>
        <p:nvSpPr>
          <p:cNvPr id="123909" name="AutoShape 5"/>
          <p:cNvSpPr>
            <a:spLocks noChangeArrowheads="1"/>
          </p:cNvSpPr>
          <p:nvPr/>
        </p:nvSpPr>
        <p:spPr bwMode="auto">
          <a:xfrm>
            <a:off x="6883401" y="1762125"/>
            <a:ext cx="3927475" cy="2960688"/>
          </a:xfrm>
          <a:prstGeom prst="roundRect">
            <a:avLst>
              <a:gd name="adj" fmla="val 16667"/>
            </a:avLst>
          </a:prstGeom>
          <a:solidFill>
            <a:srgbClr val="0099CC">
              <a:alpha val="52156"/>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89046" tIns="44522" rIns="89046" bIns="44522"/>
          <a:lstStyle>
            <a:lvl1pPr defTabSz="8001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defTabSz="80010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defTabSz="8001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defTabSz="8001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8001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endParaRPr lang="en-US" altLang="en-US" sz="1800" b="0"/>
          </a:p>
        </p:txBody>
      </p:sp>
      <p:sp>
        <p:nvSpPr>
          <p:cNvPr id="123910" name="Line 7"/>
          <p:cNvSpPr>
            <a:spLocks noChangeShapeType="1"/>
          </p:cNvSpPr>
          <p:nvPr/>
        </p:nvSpPr>
        <p:spPr bwMode="auto">
          <a:xfrm flipV="1">
            <a:off x="5133976" y="2857500"/>
            <a:ext cx="1368425" cy="0"/>
          </a:xfrm>
          <a:prstGeom prst="line">
            <a:avLst/>
          </a:prstGeom>
          <a:noFill/>
          <a:ln w="41275">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3911" name="Rectangle 8"/>
          <p:cNvSpPr>
            <a:spLocks noChangeArrowheads="1"/>
          </p:cNvSpPr>
          <p:nvPr/>
        </p:nvSpPr>
        <p:spPr bwMode="auto">
          <a:xfrm>
            <a:off x="7188200" y="2143125"/>
            <a:ext cx="3276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2000">
                <a:solidFill>
                  <a:srgbClr val="000000"/>
                </a:solidFill>
              </a:rPr>
              <a:t>CICS TS</a:t>
            </a:r>
            <a:r>
              <a:rPr lang="en-GB" altLang="en-US" sz="1800">
                <a:solidFill>
                  <a:srgbClr val="000000"/>
                </a:solidFill>
              </a:rPr>
              <a:t> IPIC Interoperability</a:t>
            </a:r>
            <a:endParaRPr lang="en-GB" altLang="en-US" sz="2000"/>
          </a:p>
        </p:txBody>
      </p:sp>
      <p:sp>
        <p:nvSpPr>
          <p:cNvPr id="123912" name="AutoShape 9"/>
          <p:cNvSpPr>
            <a:spLocks noChangeArrowheads="1"/>
          </p:cNvSpPr>
          <p:nvPr/>
        </p:nvSpPr>
        <p:spPr bwMode="auto">
          <a:xfrm>
            <a:off x="9837739" y="4229101"/>
            <a:ext cx="598487" cy="733425"/>
          </a:xfrm>
          <a:prstGeom prst="flowChartMagneticDisk">
            <a:avLst/>
          </a:prstGeom>
          <a:solidFill>
            <a:srgbClr val="FF9900"/>
          </a:solidFill>
          <a:ln w="19050">
            <a:solidFill>
              <a:schemeClr val="tx1"/>
            </a:solidFill>
            <a:round/>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3913" name="Line 10"/>
          <p:cNvSpPr>
            <a:spLocks noChangeShapeType="1"/>
          </p:cNvSpPr>
          <p:nvPr/>
        </p:nvSpPr>
        <p:spPr bwMode="auto">
          <a:xfrm>
            <a:off x="10125075" y="3797300"/>
            <a:ext cx="0" cy="43180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3914" name="Line 12"/>
          <p:cNvSpPr>
            <a:spLocks noChangeShapeType="1"/>
          </p:cNvSpPr>
          <p:nvPr/>
        </p:nvSpPr>
        <p:spPr bwMode="auto">
          <a:xfrm flipV="1">
            <a:off x="7891463" y="3579814"/>
            <a:ext cx="334962" cy="1587"/>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3915" name="Rectangle 13"/>
          <p:cNvSpPr>
            <a:spLocks noChangeArrowheads="1"/>
          </p:cNvSpPr>
          <p:nvPr/>
        </p:nvSpPr>
        <p:spPr bwMode="auto">
          <a:xfrm>
            <a:off x="7345364" y="2970213"/>
            <a:ext cx="3138487" cy="9715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3916" name="Rectangle 14"/>
          <p:cNvSpPr>
            <a:spLocks noChangeArrowheads="1"/>
          </p:cNvSpPr>
          <p:nvPr/>
        </p:nvSpPr>
        <p:spPr bwMode="auto">
          <a:xfrm>
            <a:off x="7388225" y="3005139"/>
            <a:ext cx="2501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Business Function</a:t>
            </a:r>
            <a:endParaRPr lang="en-GB" altLang="en-US" sz="1800" b="0"/>
          </a:p>
        </p:txBody>
      </p:sp>
      <p:sp>
        <p:nvSpPr>
          <p:cNvPr id="123917" name="Rectangle 15"/>
          <p:cNvSpPr>
            <a:spLocks noChangeArrowheads="1"/>
          </p:cNvSpPr>
          <p:nvPr/>
        </p:nvSpPr>
        <p:spPr bwMode="auto">
          <a:xfrm>
            <a:off x="9950451" y="3400425"/>
            <a:ext cx="390525" cy="325438"/>
          </a:xfrm>
          <a:prstGeom prst="rect">
            <a:avLst/>
          </a:prstGeom>
          <a:solidFill>
            <a:srgbClr val="A3FFA3"/>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3918" name="Rectangle 16"/>
          <p:cNvSpPr>
            <a:spLocks noChangeArrowheads="1"/>
          </p:cNvSpPr>
          <p:nvPr/>
        </p:nvSpPr>
        <p:spPr bwMode="auto">
          <a:xfrm>
            <a:off x="10072688" y="3443289"/>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D</a:t>
            </a:r>
            <a:endParaRPr lang="en-GB" altLang="en-US" sz="1800" b="0"/>
          </a:p>
        </p:txBody>
      </p:sp>
      <p:sp>
        <p:nvSpPr>
          <p:cNvPr id="123919" name="Rectangle 17"/>
          <p:cNvSpPr>
            <a:spLocks noChangeArrowheads="1"/>
          </p:cNvSpPr>
          <p:nvPr/>
        </p:nvSpPr>
        <p:spPr bwMode="auto">
          <a:xfrm>
            <a:off x="8293101" y="3400425"/>
            <a:ext cx="390525" cy="325438"/>
          </a:xfrm>
          <a:prstGeom prst="rect">
            <a:avLst/>
          </a:prstGeom>
          <a:solidFill>
            <a:srgbClr val="A3FFA3"/>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3920" name="Rectangle 18"/>
          <p:cNvSpPr>
            <a:spLocks noChangeArrowheads="1"/>
          </p:cNvSpPr>
          <p:nvPr/>
        </p:nvSpPr>
        <p:spPr bwMode="auto">
          <a:xfrm>
            <a:off x="8448675" y="3440114"/>
            <a:ext cx="587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I</a:t>
            </a:r>
            <a:endParaRPr lang="en-GB" altLang="en-US" sz="1800"/>
          </a:p>
        </p:txBody>
      </p:sp>
      <p:sp>
        <p:nvSpPr>
          <p:cNvPr id="123921" name="Rectangle 19"/>
          <p:cNvSpPr>
            <a:spLocks noChangeArrowheads="1"/>
          </p:cNvSpPr>
          <p:nvPr/>
        </p:nvSpPr>
        <p:spPr bwMode="auto">
          <a:xfrm>
            <a:off x="7459664" y="3400425"/>
            <a:ext cx="388937" cy="325438"/>
          </a:xfrm>
          <a:prstGeom prst="rect">
            <a:avLst/>
          </a:prstGeom>
          <a:solidFill>
            <a:srgbClr val="FF6600"/>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3922" name="Rectangle 20"/>
          <p:cNvSpPr>
            <a:spLocks noChangeArrowheads="1"/>
          </p:cNvSpPr>
          <p:nvPr/>
        </p:nvSpPr>
        <p:spPr bwMode="auto">
          <a:xfrm>
            <a:off x="7580313" y="3440114"/>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P</a:t>
            </a:r>
            <a:endParaRPr lang="en-GB" altLang="en-US" sz="1800" b="0"/>
          </a:p>
        </p:txBody>
      </p:sp>
      <p:sp>
        <p:nvSpPr>
          <p:cNvPr id="123923" name="Rectangle 21"/>
          <p:cNvSpPr>
            <a:spLocks noChangeArrowheads="1"/>
          </p:cNvSpPr>
          <p:nvPr/>
        </p:nvSpPr>
        <p:spPr bwMode="auto">
          <a:xfrm>
            <a:off x="9117014" y="3400425"/>
            <a:ext cx="388937" cy="325438"/>
          </a:xfrm>
          <a:prstGeom prst="rect">
            <a:avLst/>
          </a:prstGeom>
          <a:solidFill>
            <a:srgbClr val="A3FFA3"/>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3924" name="Rectangle 22"/>
          <p:cNvSpPr>
            <a:spLocks noChangeArrowheads="1"/>
          </p:cNvSpPr>
          <p:nvPr/>
        </p:nvSpPr>
        <p:spPr bwMode="auto">
          <a:xfrm>
            <a:off x="9237663" y="3440114"/>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B</a:t>
            </a:r>
            <a:endParaRPr lang="en-GB" altLang="en-US" sz="1800"/>
          </a:p>
        </p:txBody>
      </p:sp>
      <p:sp>
        <p:nvSpPr>
          <p:cNvPr id="123925" name="Line 23"/>
          <p:cNvSpPr>
            <a:spLocks noChangeShapeType="1"/>
          </p:cNvSpPr>
          <p:nvPr/>
        </p:nvSpPr>
        <p:spPr bwMode="auto">
          <a:xfrm flipV="1">
            <a:off x="8707438" y="3562350"/>
            <a:ext cx="336550" cy="1588"/>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3926" name="Line 24"/>
          <p:cNvSpPr>
            <a:spLocks noChangeShapeType="1"/>
          </p:cNvSpPr>
          <p:nvPr/>
        </p:nvSpPr>
        <p:spPr bwMode="auto">
          <a:xfrm flipV="1">
            <a:off x="9548814" y="3579814"/>
            <a:ext cx="338137" cy="1587"/>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3927" name="Line 25"/>
          <p:cNvSpPr>
            <a:spLocks noChangeShapeType="1"/>
          </p:cNvSpPr>
          <p:nvPr/>
        </p:nvSpPr>
        <p:spPr bwMode="auto">
          <a:xfrm flipV="1">
            <a:off x="8780463" y="3221038"/>
            <a:ext cx="214312" cy="144462"/>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3928" name="Line 26"/>
          <p:cNvSpPr>
            <a:spLocks noChangeShapeType="1"/>
          </p:cNvSpPr>
          <p:nvPr/>
        </p:nvSpPr>
        <p:spPr bwMode="auto">
          <a:xfrm>
            <a:off x="8780463" y="3724275"/>
            <a:ext cx="214312" cy="14605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3929" name="Rectangle 32"/>
          <p:cNvSpPr>
            <a:spLocks noChangeArrowheads="1"/>
          </p:cNvSpPr>
          <p:nvPr/>
        </p:nvSpPr>
        <p:spPr bwMode="auto">
          <a:xfrm>
            <a:off x="4891089" y="3340100"/>
            <a:ext cx="20161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0"/>
              </a:spcBef>
              <a:spcAft>
                <a:spcPct val="0"/>
              </a:spcAft>
              <a:buClrTx/>
              <a:buFontTx/>
              <a:buNone/>
            </a:pPr>
            <a:r>
              <a:rPr lang="en-GB" altLang="en-US" sz="1600" b="0">
                <a:solidFill>
                  <a:srgbClr val="000000"/>
                </a:solidFill>
              </a:rPr>
              <a:t>(V4.1+) – Txn Routing</a:t>
            </a:r>
            <a:br>
              <a:rPr lang="en-GB" altLang="en-US" sz="1600" b="0">
                <a:solidFill>
                  <a:srgbClr val="000000"/>
                </a:solidFill>
              </a:rPr>
            </a:br>
            <a:r>
              <a:rPr lang="en-GB" altLang="en-US" sz="1600" b="0">
                <a:solidFill>
                  <a:srgbClr val="000000"/>
                </a:solidFill>
              </a:rPr>
              <a:t>- Function Shipping of START and CANCEL </a:t>
            </a:r>
            <a:endParaRPr lang="en-GB" altLang="en-US" sz="1800" b="0"/>
          </a:p>
        </p:txBody>
      </p:sp>
      <p:sp>
        <p:nvSpPr>
          <p:cNvPr id="123930" name="Rectangle 37"/>
          <p:cNvSpPr>
            <a:spLocks noChangeArrowheads="1"/>
          </p:cNvSpPr>
          <p:nvPr/>
        </p:nvSpPr>
        <p:spPr bwMode="auto">
          <a:xfrm>
            <a:off x="5267326" y="2914651"/>
            <a:ext cx="11652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DPL (V3.2+)</a:t>
            </a:r>
            <a:endParaRPr lang="en-GB" altLang="en-US" sz="1800" b="0"/>
          </a:p>
        </p:txBody>
      </p:sp>
      <p:sp>
        <p:nvSpPr>
          <p:cNvPr id="123931" name="Line 39"/>
          <p:cNvSpPr>
            <a:spLocks noChangeShapeType="1"/>
          </p:cNvSpPr>
          <p:nvPr/>
        </p:nvSpPr>
        <p:spPr bwMode="auto">
          <a:xfrm flipV="1">
            <a:off x="5137151" y="3286125"/>
            <a:ext cx="1368425" cy="0"/>
          </a:xfrm>
          <a:prstGeom prst="line">
            <a:avLst/>
          </a:prstGeom>
          <a:noFill/>
          <a:ln w="41275">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3932" name="Line 47"/>
          <p:cNvSpPr>
            <a:spLocks noChangeShapeType="1"/>
          </p:cNvSpPr>
          <p:nvPr/>
        </p:nvSpPr>
        <p:spPr bwMode="auto">
          <a:xfrm>
            <a:off x="5200650" y="1990725"/>
            <a:ext cx="1371600" cy="0"/>
          </a:xfrm>
          <a:prstGeom prst="line">
            <a:avLst/>
          </a:prstGeom>
          <a:noFill/>
          <a:ln w="41275">
            <a:solidFill>
              <a:schemeClr val="tx1"/>
            </a:solidFill>
            <a:round/>
            <a:headEnd type="non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3933" name="Rectangle 50"/>
          <p:cNvSpPr>
            <a:spLocks noChangeArrowheads="1"/>
          </p:cNvSpPr>
          <p:nvPr/>
        </p:nvSpPr>
        <p:spPr bwMode="auto">
          <a:xfrm>
            <a:off x="7673975" y="1447800"/>
            <a:ext cx="1993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2000">
                <a:solidFill>
                  <a:srgbClr val="000000"/>
                </a:solidFill>
              </a:rPr>
              <a:t>CICS TS – V3.2+</a:t>
            </a:r>
            <a:endParaRPr lang="en-GB" altLang="en-US" sz="2000"/>
          </a:p>
        </p:txBody>
      </p:sp>
      <p:sp>
        <p:nvSpPr>
          <p:cNvPr id="123934" name="AutoShape 51"/>
          <p:cNvSpPr>
            <a:spLocks noChangeArrowheads="1"/>
          </p:cNvSpPr>
          <p:nvPr/>
        </p:nvSpPr>
        <p:spPr bwMode="auto">
          <a:xfrm>
            <a:off x="3248025" y="1762125"/>
            <a:ext cx="1752600" cy="609600"/>
          </a:xfrm>
          <a:prstGeom prst="roundRect">
            <a:avLst>
              <a:gd name="adj" fmla="val 16667"/>
            </a:avLst>
          </a:prstGeom>
          <a:solidFill>
            <a:srgbClr val="0099CC">
              <a:alpha val="52156"/>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89046" tIns="44522" rIns="89046" bIns="44522"/>
          <a:lstStyle>
            <a:lvl1pPr defTabSz="8001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defTabSz="80010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defTabSz="8001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defTabSz="8001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8001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endParaRPr lang="en-US" altLang="en-US" sz="1800" b="0"/>
          </a:p>
        </p:txBody>
      </p:sp>
      <p:sp>
        <p:nvSpPr>
          <p:cNvPr id="123935" name="Rectangle 33"/>
          <p:cNvSpPr>
            <a:spLocks noChangeArrowheads="1"/>
          </p:cNvSpPr>
          <p:nvPr/>
        </p:nvSpPr>
        <p:spPr bwMode="auto">
          <a:xfrm>
            <a:off x="3400425" y="1914526"/>
            <a:ext cx="152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CICS TG V7.1+</a:t>
            </a:r>
            <a:endParaRPr lang="en-GB" altLang="en-US" sz="1800"/>
          </a:p>
        </p:txBody>
      </p:sp>
      <p:sp>
        <p:nvSpPr>
          <p:cNvPr id="123936" name="Line 52"/>
          <p:cNvSpPr>
            <a:spLocks noChangeShapeType="1"/>
          </p:cNvSpPr>
          <p:nvPr/>
        </p:nvSpPr>
        <p:spPr bwMode="auto">
          <a:xfrm>
            <a:off x="2390775" y="1400175"/>
            <a:ext cx="685800" cy="304800"/>
          </a:xfrm>
          <a:prstGeom prst="line">
            <a:avLst/>
          </a:prstGeom>
          <a:noFill/>
          <a:ln w="41275">
            <a:solidFill>
              <a:schemeClr val="tx1"/>
            </a:solidFill>
            <a:round/>
            <a:headEnd type="non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3937" name="Line 53"/>
          <p:cNvSpPr>
            <a:spLocks noChangeShapeType="1"/>
          </p:cNvSpPr>
          <p:nvPr/>
        </p:nvSpPr>
        <p:spPr bwMode="auto">
          <a:xfrm>
            <a:off x="2333625" y="1743075"/>
            <a:ext cx="685800" cy="152400"/>
          </a:xfrm>
          <a:prstGeom prst="line">
            <a:avLst/>
          </a:prstGeom>
          <a:noFill/>
          <a:ln w="41275">
            <a:solidFill>
              <a:schemeClr val="tx1"/>
            </a:solidFill>
            <a:round/>
            <a:headEnd type="non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3938" name="Line 54"/>
          <p:cNvSpPr>
            <a:spLocks noChangeShapeType="1"/>
          </p:cNvSpPr>
          <p:nvPr/>
        </p:nvSpPr>
        <p:spPr bwMode="auto">
          <a:xfrm flipV="1">
            <a:off x="2276476" y="2076451"/>
            <a:ext cx="733425" cy="28575"/>
          </a:xfrm>
          <a:prstGeom prst="line">
            <a:avLst/>
          </a:prstGeom>
          <a:noFill/>
          <a:ln w="41275">
            <a:solidFill>
              <a:schemeClr val="tx1"/>
            </a:solidFill>
            <a:round/>
            <a:headEnd type="non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3939" name="Line 55"/>
          <p:cNvSpPr>
            <a:spLocks noChangeShapeType="1"/>
          </p:cNvSpPr>
          <p:nvPr/>
        </p:nvSpPr>
        <p:spPr bwMode="auto">
          <a:xfrm flipV="1">
            <a:off x="2276475" y="2247900"/>
            <a:ext cx="762000" cy="152400"/>
          </a:xfrm>
          <a:prstGeom prst="line">
            <a:avLst/>
          </a:prstGeom>
          <a:noFill/>
          <a:ln w="41275">
            <a:solidFill>
              <a:schemeClr val="tx1"/>
            </a:solidFill>
            <a:round/>
            <a:headEnd type="non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3940" name="Line 56"/>
          <p:cNvSpPr>
            <a:spLocks noChangeShapeType="1"/>
          </p:cNvSpPr>
          <p:nvPr/>
        </p:nvSpPr>
        <p:spPr bwMode="auto">
          <a:xfrm flipV="1">
            <a:off x="2333625" y="2438400"/>
            <a:ext cx="762000" cy="304800"/>
          </a:xfrm>
          <a:prstGeom prst="line">
            <a:avLst/>
          </a:prstGeom>
          <a:noFill/>
          <a:ln w="41275">
            <a:solidFill>
              <a:schemeClr val="tx1"/>
            </a:solidFill>
            <a:round/>
            <a:headEnd type="non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3941" name="AutoShape 57"/>
          <p:cNvSpPr>
            <a:spLocks noChangeArrowheads="1"/>
          </p:cNvSpPr>
          <p:nvPr/>
        </p:nvSpPr>
        <p:spPr bwMode="auto">
          <a:xfrm>
            <a:off x="2187576" y="2916238"/>
            <a:ext cx="2632075" cy="1371600"/>
          </a:xfrm>
          <a:prstGeom prst="roundRect">
            <a:avLst>
              <a:gd name="adj" fmla="val 16667"/>
            </a:avLst>
          </a:prstGeom>
          <a:solidFill>
            <a:srgbClr val="0099CC">
              <a:alpha val="52156"/>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89046" tIns="44522" rIns="89046" bIns="44522"/>
          <a:lstStyle>
            <a:lvl1pPr defTabSz="8001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defTabSz="80010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defTabSz="8001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defTabSz="8001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8001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endParaRPr lang="en-US" altLang="en-US" sz="1800" b="0"/>
          </a:p>
        </p:txBody>
      </p:sp>
      <p:sp>
        <p:nvSpPr>
          <p:cNvPr id="123942" name="Rectangle 58"/>
          <p:cNvSpPr>
            <a:spLocks noChangeArrowheads="1"/>
          </p:cNvSpPr>
          <p:nvPr/>
        </p:nvSpPr>
        <p:spPr bwMode="auto">
          <a:xfrm>
            <a:off x="2324101" y="3060700"/>
            <a:ext cx="2524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800">
                <a:solidFill>
                  <a:srgbClr val="000000"/>
                </a:solidFill>
              </a:rPr>
              <a:t>CICS TS V3.2+  -  IPIC</a:t>
            </a:r>
            <a:endParaRPr lang="en-GB" altLang="en-US" sz="1800"/>
          </a:p>
        </p:txBody>
      </p:sp>
      <p:sp>
        <p:nvSpPr>
          <p:cNvPr id="123943" name="AutoShape 59"/>
          <p:cNvSpPr>
            <a:spLocks noChangeArrowheads="1"/>
          </p:cNvSpPr>
          <p:nvPr/>
        </p:nvSpPr>
        <p:spPr bwMode="auto">
          <a:xfrm>
            <a:off x="4343400" y="4249738"/>
            <a:ext cx="209550" cy="298450"/>
          </a:xfrm>
          <a:prstGeom prst="flowChartMagneticDisk">
            <a:avLst/>
          </a:prstGeom>
          <a:solidFill>
            <a:srgbClr val="FF9900"/>
          </a:solidFill>
          <a:ln w="19050">
            <a:solidFill>
              <a:schemeClr val="tx1"/>
            </a:solidFill>
            <a:round/>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3944" name="Line 60"/>
          <p:cNvSpPr>
            <a:spLocks noChangeShapeType="1"/>
          </p:cNvSpPr>
          <p:nvPr/>
        </p:nvSpPr>
        <p:spPr bwMode="auto">
          <a:xfrm>
            <a:off x="4437064" y="3952875"/>
            <a:ext cx="3175" cy="26670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3945" name="Line 61"/>
          <p:cNvSpPr>
            <a:spLocks noChangeShapeType="1"/>
          </p:cNvSpPr>
          <p:nvPr/>
        </p:nvSpPr>
        <p:spPr bwMode="auto">
          <a:xfrm flipV="1">
            <a:off x="2932114" y="3876675"/>
            <a:ext cx="225425" cy="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3946" name="Rectangle 62"/>
          <p:cNvSpPr>
            <a:spLocks noChangeArrowheads="1"/>
          </p:cNvSpPr>
          <p:nvPr/>
        </p:nvSpPr>
        <p:spPr bwMode="auto">
          <a:xfrm>
            <a:off x="2573338" y="3460750"/>
            <a:ext cx="2101850" cy="67468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3947" name="Rectangle 63"/>
          <p:cNvSpPr>
            <a:spLocks noChangeArrowheads="1"/>
          </p:cNvSpPr>
          <p:nvPr/>
        </p:nvSpPr>
        <p:spPr bwMode="auto">
          <a:xfrm>
            <a:off x="2601913" y="3443289"/>
            <a:ext cx="167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Business Function</a:t>
            </a:r>
            <a:endParaRPr lang="en-GB" altLang="en-US" sz="1800" b="0"/>
          </a:p>
        </p:txBody>
      </p:sp>
      <p:sp>
        <p:nvSpPr>
          <p:cNvPr id="123948" name="Rectangle 64"/>
          <p:cNvSpPr>
            <a:spLocks noChangeArrowheads="1"/>
          </p:cNvSpPr>
          <p:nvPr/>
        </p:nvSpPr>
        <p:spPr bwMode="auto">
          <a:xfrm>
            <a:off x="4300539" y="3775076"/>
            <a:ext cx="263525" cy="201613"/>
          </a:xfrm>
          <a:prstGeom prst="rect">
            <a:avLst/>
          </a:prstGeom>
          <a:solidFill>
            <a:srgbClr val="A3FFA3"/>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3949" name="Rectangle 65"/>
          <p:cNvSpPr>
            <a:spLocks noChangeArrowheads="1"/>
          </p:cNvSpPr>
          <p:nvPr/>
        </p:nvSpPr>
        <p:spPr bwMode="auto">
          <a:xfrm>
            <a:off x="4364038" y="3757614"/>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D</a:t>
            </a:r>
            <a:endParaRPr lang="en-GB" altLang="en-US" sz="1800" b="0"/>
          </a:p>
        </p:txBody>
      </p:sp>
      <p:sp>
        <p:nvSpPr>
          <p:cNvPr id="123950" name="Rectangle 66"/>
          <p:cNvSpPr>
            <a:spLocks noChangeArrowheads="1"/>
          </p:cNvSpPr>
          <p:nvPr/>
        </p:nvSpPr>
        <p:spPr bwMode="auto">
          <a:xfrm>
            <a:off x="3186114" y="3775076"/>
            <a:ext cx="263525" cy="201613"/>
          </a:xfrm>
          <a:prstGeom prst="rect">
            <a:avLst/>
          </a:prstGeom>
          <a:solidFill>
            <a:srgbClr val="A3FFA3"/>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3951" name="Rectangle 67"/>
          <p:cNvSpPr>
            <a:spLocks noChangeArrowheads="1"/>
          </p:cNvSpPr>
          <p:nvPr/>
        </p:nvSpPr>
        <p:spPr bwMode="auto">
          <a:xfrm>
            <a:off x="3295650" y="3754439"/>
            <a:ext cx="57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I</a:t>
            </a:r>
            <a:endParaRPr lang="en-GB" altLang="en-US" sz="1800"/>
          </a:p>
        </p:txBody>
      </p:sp>
      <p:sp>
        <p:nvSpPr>
          <p:cNvPr id="123952" name="Rectangle 68"/>
          <p:cNvSpPr>
            <a:spLocks noChangeArrowheads="1"/>
          </p:cNvSpPr>
          <p:nvPr/>
        </p:nvSpPr>
        <p:spPr bwMode="auto">
          <a:xfrm>
            <a:off x="2640013" y="3775076"/>
            <a:ext cx="260350" cy="201613"/>
          </a:xfrm>
          <a:prstGeom prst="rect">
            <a:avLst/>
          </a:prstGeom>
          <a:solidFill>
            <a:srgbClr val="FF6600"/>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3953" name="Rectangle 69"/>
          <p:cNvSpPr>
            <a:spLocks noChangeArrowheads="1"/>
          </p:cNvSpPr>
          <p:nvPr/>
        </p:nvSpPr>
        <p:spPr bwMode="auto">
          <a:xfrm>
            <a:off x="2708275" y="3754439"/>
            <a:ext cx="134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P</a:t>
            </a:r>
            <a:endParaRPr lang="en-GB" altLang="en-US" sz="1800" b="0"/>
          </a:p>
        </p:txBody>
      </p:sp>
      <p:sp>
        <p:nvSpPr>
          <p:cNvPr id="123954" name="Rectangle 70"/>
          <p:cNvSpPr>
            <a:spLocks noChangeArrowheads="1"/>
          </p:cNvSpPr>
          <p:nvPr/>
        </p:nvSpPr>
        <p:spPr bwMode="auto">
          <a:xfrm>
            <a:off x="3763963" y="3775076"/>
            <a:ext cx="260350" cy="201613"/>
          </a:xfrm>
          <a:prstGeom prst="rect">
            <a:avLst/>
          </a:prstGeom>
          <a:solidFill>
            <a:srgbClr val="A3FFA3"/>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3955" name="Rectangle 71"/>
          <p:cNvSpPr>
            <a:spLocks noChangeArrowheads="1"/>
          </p:cNvSpPr>
          <p:nvPr/>
        </p:nvSpPr>
        <p:spPr bwMode="auto">
          <a:xfrm>
            <a:off x="3833813" y="3754439"/>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B</a:t>
            </a:r>
            <a:endParaRPr lang="en-GB" altLang="en-US" sz="1800"/>
          </a:p>
        </p:txBody>
      </p:sp>
      <p:sp>
        <p:nvSpPr>
          <p:cNvPr id="123956" name="Line 72"/>
          <p:cNvSpPr>
            <a:spLocks noChangeShapeType="1"/>
          </p:cNvSpPr>
          <p:nvPr/>
        </p:nvSpPr>
        <p:spPr bwMode="auto">
          <a:xfrm flipV="1">
            <a:off x="3500439" y="3878263"/>
            <a:ext cx="225425" cy="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3957" name="Line 73"/>
          <p:cNvSpPr>
            <a:spLocks noChangeShapeType="1"/>
          </p:cNvSpPr>
          <p:nvPr/>
        </p:nvSpPr>
        <p:spPr bwMode="auto">
          <a:xfrm flipV="1">
            <a:off x="4057651" y="3876675"/>
            <a:ext cx="225425" cy="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3958" name="Line 74"/>
          <p:cNvSpPr>
            <a:spLocks noChangeShapeType="1"/>
          </p:cNvSpPr>
          <p:nvPr/>
        </p:nvSpPr>
        <p:spPr bwMode="auto">
          <a:xfrm flipV="1">
            <a:off x="3560763" y="3667125"/>
            <a:ext cx="146050" cy="90488"/>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3959" name="Line 75"/>
          <p:cNvSpPr>
            <a:spLocks noChangeShapeType="1"/>
          </p:cNvSpPr>
          <p:nvPr/>
        </p:nvSpPr>
        <p:spPr bwMode="auto">
          <a:xfrm>
            <a:off x="3560763" y="3989389"/>
            <a:ext cx="146050" cy="90487"/>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3960" name="Line 77"/>
          <p:cNvSpPr>
            <a:spLocks noChangeShapeType="1"/>
          </p:cNvSpPr>
          <p:nvPr/>
        </p:nvSpPr>
        <p:spPr bwMode="auto">
          <a:xfrm flipV="1">
            <a:off x="5137151" y="4000500"/>
            <a:ext cx="1368425" cy="0"/>
          </a:xfrm>
          <a:prstGeom prst="line">
            <a:avLst/>
          </a:prstGeom>
          <a:noFill/>
          <a:ln w="41275">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3961" name="Rectangle 78"/>
          <p:cNvSpPr>
            <a:spLocks noChangeArrowheads="1"/>
          </p:cNvSpPr>
          <p:nvPr/>
        </p:nvSpPr>
        <p:spPr bwMode="auto">
          <a:xfrm>
            <a:off x="4895851" y="4086225"/>
            <a:ext cx="20161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0"/>
              </a:spcBef>
              <a:spcAft>
                <a:spcPct val="0"/>
              </a:spcAft>
              <a:buClrTx/>
              <a:buFontTx/>
              <a:buNone/>
            </a:pPr>
            <a:r>
              <a:rPr lang="en-GB" altLang="en-US" sz="1600" b="0">
                <a:solidFill>
                  <a:srgbClr val="000000"/>
                </a:solidFill>
              </a:rPr>
              <a:t>(V4.2+) – Threadsafe mirror, function ship file control and TS</a:t>
            </a:r>
            <a:endParaRPr lang="en-GB" altLang="en-US" sz="1800" b="0"/>
          </a:p>
        </p:txBody>
      </p:sp>
    </p:spTree>
    <p:extLst>
      <p:ext uri="{BB962C8B-B14F-4D97-AF65-F5344CB8AC3E}">
        <p14:creationId xmlns:p14="http://schemas.microsoft.com/office/powerpoint/2010/main" val="1158502762"/>
      </p:ext>
    </p:extLst>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930"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113</a:t>
            </a:fld>
            <a:endParaRPr lang="en-US" altLang="en-US" sz="1000">
              <a:solidFill>
                <a:srgbClr val="FFFFFF"/>
              </a:solidFill>
            </a:endParaRPr>
          </a:p>
        </p:txBody>
      </p:sp>
      <p:sp>
        <p:nvSpPr>
          <p:cNvPr id="124931" name="Rectangle 2"/>
          <p:cNvSpPr>
            <a:spLocks noGrp="1" noChangeArrowheads="1"/>
          </p:cNvSpPr>
          <p:nvPr>
            <p:ph type="title"/>
          </p:nvPr>
        </p:nvSpPr>
        <p:spPr/>
        <p:txBody>
          <a:bodyPr/>
          <a:lstStyle/>
          <a:p>
            <a:pPr eaLnBrk="1" hangingPunct="1"/>
            <a:r>
              <a:rPr lang="en-US" altLang="en-US" sz="2800"/>
              <a:t>Notes:</a:t>
            </a:r>
          </a:p>
        </p:txBody>
      </p:sp>
      <p:sp>
        <p:nvSpPr>
          <p:cNvPr id="124932" name="Rectangle 3"/>
          <p:cNvSpPr>
            <a:spLocks noGrp="1" noChangeArrowheads="1"/>
          </p:cNvSpPr>
          <p:nvPr>
            <p:ph type="body" idx="1"/>
          </p:nvPr>
        </p:nvSpPr>
        <p:spPr/>
        <p:txBody>
          <a:bodyPr/>
          <a:lstStyle/>
          <a:p>
            <a:pPr eaLnBrk="1" hangingPunct="1"/>
            <a:r>
              <a:rPr lang="en-US" altLang="en-US" sz="1400"/>
              <a:t>IPIC communications was initially added to CICS TS V3.2.</a:t>
            </a:r>
          </a:p>
          <a:p>
            <a:pPr eaLnBrk="1" hangingPunct="1"/>
            <a:r>
              <a:rPr lang="en-US" altLang="en-US" sz="1400"/>
              <a:t>This type of communications can be used in conjunction with the CICS Transaction Gateway V7.1 or higher</a:t>
            </a:r>
          </a:p>
          <a:p>
            <a:pPr lvl="1" eaLnBrk="1" hangingPunct="1"/>
            <a:r>
              <a:rPr lang="en-US" altLang="en-US" sz="1400"/>
              <a:t>Provides a full two-phase commit</a:t>
            </a:r>
          </a:p>
          <a:p>
            <a:pPr lvl="1" eaLnBrk="1" hangingPunct="1"/>
            <a:r>
              <a:rPr lang="en-US" altLang="en-US" sz="1400"/>
              <a:t>Provides for channels and containers communications</a:t>
            </a:r>
          </a:p>
          <a:p>
            <a:pPr lvl="1" eaLnBrk="1" hangingPunct="1"/>
            <a:r>
              <a:rPr lang="en-US" altLang="en-US" sz="1400"/>
              <a:t>RAD V8.5.1 (Rational Application Developer) and RDz V8.5.1 (Rational Developer for System z) provides wizards that, based on COBOL data structures, can generate Java classes that use channels and containers for communication</a:t>
            </a:r>
          </a:p>
          <a:p>
            <a:pPr lvl="1" eaLnBrk="1" hangingPunct="1"/>
            <a:r>
              <a:rPr lang="en-US" altLang="en-US" sz="1400"/>
              <a:t>RAD and RDz have both been able to generate Java classes that use COMMAREA communications for several releases</a:t>
            </a:r>
          </a:p>
          <a:p>
            <a:pPr eaLnBrk="1" hangingPunct="1"/>
            <a:r>
              <a:rPr lang="en-US" altLang="en-US" sz="1400"/>
              <a:t>At CICS TS V3.2, IPIC communications is available for region-to-region DPLs (Distributed Program Link)</a:t>
            </a:r>
          </a:p>
          <a:p>
            <a:pPr eaLnBrk="1" hangingPunct="1"/>
            <a:r>
              <a:rPr lang="en-US" altLang="en-US" sz="1400"/>
              <a:t>CICS TS V4.1 extended IPIC communications to allow for region-to-region transaction routing</a:t>
            </a:r>
          </a:p>
          <a:p>
            <a:pPr eaLnBrk="1" hangingPunct="1"/>
            <a:r>
              <a:rPr lang="en-US" altLang="en-US" sz="1400"/>
              <a:t>CICS TS V4.1 extends TCP/IP communications to include IPv6</a:t>
            </a:r>
          </a:p>
          <a:p>
            <a:pPr eaLnBrk="1" hangingPunct="1"/>
            <a:r>
              <a:rPr lang="en-US" altLang="en-US" sz="1400"/>
              <a:t>CICS TS V4.2 add a threadsafe mirror</a:t>
            </a:r>
          </a:p>
          <a:p>
            <a:pPr eaLnBrk="1" hangingPunct="1"/>
            <a:r>
              <a:rPr lang="en-US" altLang="en-US" sz="1400"/>
              <a:t>CICS TS V4.2 provides function shipping of file control and TS requests</a:t>
            </a:r>
          </a:p>
        </p:txBody>
      </p:sp>
    </p:spTree>
    <p:extLst>
      <p:ext uri="{BB962C8B-B14F-4D97-AF65-F5344CB8AC3E}">
        <p14:creationId xmlns:p14="http://schemas.microsoft.com/office/powerpoint/2010/main" val="4253800855"/>
      </p:ext>
    </p:extLst>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2"/>
          <p:cNvSpPr>
            <a:spLocks noGrp="1" noChangeArrowheads="1"/>
          </p:cNvSpPr>
          <p:nvPr>
            <p:ph type="title"/>
          </p:nvPr>
        </p:nvSpPr>
        <p:spPr/>
        <p:txBody>
          <a:bodyPr/>
          <a:lstStyle/>
          <a:p>
            <a:pPr eaLnBrk="1" hangingPunct="1"/>
            <a:r>
              <a:rPr lang="en-US" altLang="en-US" sz="2800" b="1"/>
              <a:t>CICS SNA Options</a:t>
            </a:r>
          </a:p>
        </p:txBody>
      </p:sp>
      <p:sp>
        <p:nvSpPr>
          <p:cNvPr id="125956" name="Rectangle 3"/>
          <p:cNvSpPr>
            <a:spLocks noGrp="1" noChangeArrowheads="1"/>
          </p:cNvSpPr>
          <p:nvPr>
            <p:ph idx="1"/>
          </p:nvPr>
        </p:nvSpPr>
        <p:spPr/>
        <p:txBody>
          <a:bodyPr>
            <a:normAutofit/>
          </a:bodyPr>
          <a:lstStyle/>
          <a:p>
            <a:pPr eaLnBrk="1" hangingPunct="1"/>
            <a:r>
              <a:rPr lang="en-US" altLang="en-US" sz="2400" dirty="0"/>
              <a:t>SNA (Systems Network Architecture) has been available in CICS for several releases</a:t>
            </a:r>
          </a:p>
          <a:p>
            <a:pPr eaLnBrk="1" hangingPunct="1"/>
            <a:r>
              <a:rPr lang="en-US" altLang="en-US" sz="2400" dirty="0"/>
              <a:t>SNA is mature and stable</a:t>
            </a:r>
          </a:p>
          <a:p>
            <a:pPr eaLnBrk="1" hangingPunct="1"/>
            <a:r>
              <a:rPr lang="en-US" altLang="en-US" sz="2400" dirty="0"/>
              <a:t>CICS will enhance IPIC where it makes sense.</a:t>
            </a:r>
          </a:p>
        </p:txBody>
      </p:sp>
      <p:sp>
        <p:nvSpPr>
          <p:cNvPr id="12595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AF8781E4-C3A0-4D87-83CE-5D0F1662A006}" type="slidenum">
              <a:rPr lang="en-US" altLang="en-US" sz="1000">
                <a:solidFill>
                  <a:srgbClr val="FFFFFF"/>
                </a:solidFill>
              </a:rPr>
              <a:pPr>
                <a:spcBef>
                  <a:spcPct val="50000"/>
                </a:spcBef>
                <a:spcAft>
                  <a:spcPct val="0"/>
                </a:spcAft>
                <a:buClrTx/>
                <a:buFontTx/>
                <a:buNone/>
              </a:pPr>
              <a:t>114</a:t>
            </a:fld>
            <a:endParaRPr lang="en-US" altLang="en-US" sz="1000">
              <a:solidFill>
                <a:srgbClr val="FFFFFF"/>
              </a:solidFill>
            </a:endParaRPr>
          </a:p>
        </p:txBody>
      </p:sp>
    </p:spTree>
    <p:extLst>
      <p:ext uri="{BB962C8B-B14F-4D97-AF65-F5344CB8AC3E}">
        <p14:creationId xmlns:p14="http://schemas.microsoft.com/office/powerpoint/2010/main" val="21168542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978"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115</a:t>
            </a:fld>
            <a:endParaRPr lang="en-US" altLang="en-US" sz="1000">
              <a:solidFill>
                <a:srgbClr val="FFFFFF"/>
              </a:solidFill>
            </a:endParaRPr>
          </a:p>
        </p:txBody>
      </p:sp>
      <p:sp>
        <p:nvSpPr>
          <p:cNvPr id="126979" name="Rectangle 2"/>
          <p:cNvSpPr>
            <a:spLocks noGrp="1" noChangeArrowheads="1"/>
          </p:cNvSpPr>
          <p:nvPr>
            <p:ph type="title"/>
          </p:nvPr>
        </p:nvSpPr>
        <p:spPr/>
        <p:txBody>
          <a:bodyPr/>
          <a:lstStyle/>
          <a:p>
            <a:pPr eaLnBrk="1" hangingPunct="1"/>
            <a:r>
              <a:rPr lang="en-US" altLang="en-US" sz="2800"/>
              <a:t>Notes:</a:t>
            </a:r>
          </a:p>
        </p:txBody>
      </p:sp>
      <p:sp>
        <p:nvSpPr>
          <p:cNvPr id="126980" name="Rectangle 3"/>
          <p:cNvSpPr>
            <a:spLocks noGrp="1" noChangeArrowheads="1"/>
          </p:cNvSpPr>
          <p:nvPr>
            <p:ph type="body" idx="1"/>
          </p:nvPr>
        </p:nvSpPr>
        <p:spPr/>
        <p:txBody>
          <a:bodyPr/>
          <a:lstStyle/>
          <a:p>
            <a:pPr eaLnBrk="1" hangingPunct="1"/>
            <a:r>
              <a:rPr lang="en-US" altLang="en-US" sz="1400"/>
              <a:t>This section discusses the SNA connectivity options</a:t>
            </a:r>
          </a:p>
        </p:txBody>
      </p:sp>
    </p:spTree>
    <p:extLst>
      <p:ext uri="{BB962C8B-B14F-4D97-AF65-F5344CB8AC3E}">
        <p14:creationId xmlns:p14="http://schemas.microsoft.com/office/powerpoint/2010/main" val="854719382"/>
      </p:ext>
    </p:extLst>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2"/>
          <p:cNvSpPr>
            <a:spLocks noGrp="1" noChangeArrowheads="1"/>
          </p:cNvSpPr>
          <p:nvPr>
            <p:ph type="title"/>
          </p:nvPr>
        </p:nvSpPr>
        <p:spPr/>
        <p:txBody>
          <a:bodyPr/>
          <a:lstStyle/>
          <a:p>
            <a:pPr eaLnBrk="1" hangingPunct="1"/>
            <a:r>
              <a:rPr lang="en-US" altLang="en-US" sz="2800" b="1"/>
              <a:t>SNA Interoperability Options</a:t>
            </a:r>
          </a:p>
        </p:txBody>
      </p:sp>
      <p:sp>
        <p:nvSpPr>
          <p:cNvPr id="128002" name="Slide Number Placeholder 3"/>
          <p:cNvSpPr>
            <a:spLocks noGrp="1"/>
          </p:cNvSpPr>
          <p:nvPr>
            <p:ph type="sldNum" sz="quarter" idx="12"/>
          </p:nvPr>
        </p:nvSpPr>
        <p:spPr bwMode="black">
          <a:xfrm>
            <a:off x="9429750" y="6738937"/>
            <a:ext cx="2743200" cy="36512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116</a:t>
            </a:fld>
            <a:endParaRPr lang="en-US" altLang="en-US" sz="1000">
              <a:solidFill>
                <a:srgbClr val="FFFFFF"/>
              </a:solidFill>
            </a:endParaRPr>
          </a:p>
        </p:txBody>
      </p:sp>
      <p:sp>
        <p:nvSpPr>
          <p:cNvPr id="128004" name="Rectangle 3"/>
          <p:cNvSpPr>
            <a:spLocks noGrp="1" noChangeArrowheads="1"/>
          </p:cNvSpPr>
          <p:nvPr>
            <p:ph type="body" idx="4294967295"/>
          </p:nvPr>
        </p:nvSpPr>
        <p:spPr>
          <a:xfrm>
            <a:off x="4740275" y="5457825"/>
            <a:ext cx="7775575" cy="1524000"/>
          </a:xfrm>
        </p:spPr>
        <p:txBody>
          <a:bodyPr/>
          <a:lstStyle/>
          <a:p>
            <a:pPr eaLnBrk="1" hangingPunct="1">
              <a:lnSpc>
                <a:spcPct val="80000"/>
              </a:lnSpc>
            </a:pPr>
            <a:r>
              <a:rPr lang="en-US" altLang="en-US" sz="1400"/>
              <a:t>SNA (Systems Network Architecture has been around a long time, is very mature, and very stable).  It can be used for…</a:t>
            </a:r>
          </a:p>
          <a:p>
            <a:pPr lvl="1" eaLnBrk="1" hangingPunct="1">
              <a:lnSpc>
                <a:spcPct val="80000"/>
              </a:lnSpc>
            </a:pPr>
            <a:r>
              <a:rPr lang="en-US" altLang="en-US" sz="1300"/>
              <a:t>Region-to-region communications</a:t>
            </a:r>
          </a:p>
          <a:p>
            <a:pPr lvl="1" eaLnBrk="1" hangingPunct="1">
              <a:lnSpc>
                <a:spcPct val="80000"/>
              </a:lnSpc>
            </a:pPr>
            <a:r>
              <a:rPr lang="en-US" altLang="en-US" sz="1300"/>
              <a:t>CICS Transaction Gateway</a:t>
            </a:r>
          </a:p>
          <a:p>
            <a:pPr lvl="1" eaLnBrk="1" hangingPunct="1">
              <a:lnSpc>
                <a:spcPct val="80000"/>
              </a:lnSpc>
            </a:pPr>
            <a:r>
              <a:rPr lang="en-US" altLang="en-US" sz="1300"/>
              <a:t>LU6.2 and LU6.1</a:t>
            </a:r>
          </a:p>
          <a:p>
            <a:pPr lvl="1" eaLnBrk="1" hangingPunct="1">
              <a:lnSpc>
                <a:spcPct val="80000"/>
              </a:lnSpc>
            </a:pPr>
            <a:r>
              <a:rPr lang="en-US" altLang="en-US" sz="1300"/>
              <a:t>SNA-based 3270 devices</a:t>
            </a:r>
          </a:p>
          <a:p>
            <a:pPr eaLnBrk="1" hangingPunct="1">
              <a:lnSpc>
                <a:spcPct val="80000"/>
              </a:lnSpc>
            </a:pPr>
            <a:endParaRPr lang="en-US" altLang="en-US" sz="1400"/>
          </a:p>
        </p:txBody>
      </p:sp>
      <p:sp>
        <p:nvSpPr>
          <p:cNvPr id="128005" name="AutoShape 4"/>
          <p:cNvSpPr>
            <a:spLocks noChangeArrowheads="1"/>
          </p:cNvSpPr>
          <p:nvPr/>
        </p:nvSpPr>
        <p:spPr bwMode="auto">
          <a:xfrm>
            <a:off x="6807201" y="1771650"/>
            <a:ext cx="3927475" cy="2960688"/>
          </a:xfrm>
          <a:prstGeom prst="roundRect">
            <a:avLst>
              <a:gd name="adj" fmla="val 16667"/>
            </a:avLst>
          </a:prstGeom>
          <a:solidFill>
            <a:srgbClr val="0099CC">
              <a:alpha val="52156"/>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89046" tIns="44522" rIns="89046" bIns="44522"/>
          <a:lstStyle>
            <a:lvl1pPr defTabSz="8001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defTabSz="80010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defTabSz="8001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defTabSz="8001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8001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endParaRPr lang="en-US" altLang="en-US" sz="1800" b="0"/>
          </a:p>
        </p:txBody>
      </p:sp>
      <p:sp>
        <p:nvSpPr>
          <p:cNvPr id="128006" name="Rectangle 6"/>
          <p:cNvSpPr>
            <a:spLocks noChangeArrowheads="1"/>
          </p:cNvSpPr>
          <p:nvPr/>
        </p:nvSpPr>
        <p:spPr bwMode="auto">
          <a:xfrm>
            <a:off x="7112000" y="2152650"/>
            <a:ext cx="3276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2000">
                <a:solidFill>
                  <a:srgbClr val="000000"/>
                </a:solidFill>
              </a:rPr>
              <a:t>CICS TS</a:t>
            </a:r>
            <a:r>
              <a:rPr lang="en-GB" altLang="en-US" sz="1800">
                <a:solidFill>
                  <a:srgbClr val="000000"/>
                </a:solidFill>
              </a:rPr>
              <a:t> SNA Interoperability</a:t>
            </a:r>
            <a:endParaRPr lang="en-GB" altLang="en-US" sz="2000"/>
          </a:p>
        </p:txBody>
      </p:sp>
      <p:sp>
        <p:nvSpPr>
          <p:cNvPr id="128007" name="AutoShape 7"/>
          <p:cNvSpPr>
            <a:spLocks noChangeArrowheads="1"/>
          </p:cNvSpPr>
          <p:nvPr/>
        </p:nvSpPr>
        <p:spPr bwMode="auto">
          <a:xfrm>
            <a:off x="9761539" y="4238626"/>
            <a:ext cx="598487" cy="733425"/>
          </a:xfrm>
          <a:prstGeom prst="flowChartMagneticDisk">
            <a:avLst/>
          </a:prstGeom>
          <a:solidFill>
            <a:srgbClr val="FF9900"/>
          </a:solidFill>
          <a:ln w="19050">
            <a:solidFill>
              <a:schemeClr val="tx1"/>
            </a:solidFill>
            <a:round/>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8008" name="Line 8"/>
          <p:cNvSpPr>
            <a:spLocks noChangeShapeType="1"/>
          </p:cNvSpPr>
          <p:nvPr/>
        </p:nvSpPr>
        <p:spPr bwMode="auto">
          <a:xfrm>
            <a:off x="10048875" y="3806825"/>
            <a:ext cx="0" cy="43180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8009" name="Line 9"/>
          <p:cNvSpPr>
            <a:spLocks noChangeShapeType="1"/>
          </p:cNvSpPr>
          <p:nvPr/>
        </p:nvSpPr>
        <p:spPr bwMode="auto">
          <a:xfrm flipV="1">
            <a:off x="7815263" y="3589339"/>
            <a:ext cx="334962" cy="1587"/>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8010" name="Rectangle 10"/>
          <p:cNvSpPr>
            <a:spLocks noChangeArrowheads="1"/>
          </p:cNvSpPr>
          <p:nvPr/>
        </p:nvSpPr>
        <p:spPr bwMode="auto">
          <a:xfrm>
            <a:off x="7269164" y="2979738"/>
            <a:ext cx="3138487" cy="9715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8011" name="Rectangle 11"/>
          <p:cNvSpPr>
            <a:spLocks noChangeArrowheads="1"/>
          </p:cNvSpPr>
          <p:nvPr/>
        </p:nvSpPr>
        <p:spPr bwMode="auto">
          <a:xfrm>
            <a:off x="7312025" y="3014664"/>
            <a:ext cx="2501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Business Function</a:t>
            </a:r>
            <a:endParaRPr lang="en-GB" altLang="en-US" sz="1800" b="0"/>
          </a:p>
        </p:txBody>
      </p:sp>
      <p:sp>
        <p:nvSpPr>
          <p:cNvPr id="128012" name="Rectangle 12"/>
          <p:cNvSpPr>
            <a:spLocks noChangeArrowheads="1"/>
          </p:cNvSpPr>
          <p:nvPr/>
        </p:nvSpPr>
        <p:spPr bwMode="auto">
          <a:xfrm>
            <a:off x="9874251" y="3409950"/>
            <a:ext cx="390525" cy="325438"/>
          </a:xfrm>
          <a:prstGeom prst="rect">
            <a:avLst/>
          </a:prstGeom>
          <a:solidFill>
            <a:srgbClr val="A3FFA3"/>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8013" name="Rectangle 13"/>
          <p:cNvSpPr>
            <a:spLocks noChangeArrowheads="1"/>
          </p:cNvSpPr>
          <p:nvPr/>
        </p:nvSpPr>
        <p:spPr bwMode="auto">
          <a:xfrm>
            <a:off x="9996488" y="3452814"/>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D</a:t>
            </a:r>
            <a:endParaRPr lang="en-GB" altLang="en-US" sz="1800" b="0"/>
          </a:p>
        </p:txBody>
      </p:sp>
      <p:sp>
        <p:nvSpPr>
          <p:cNvPr id="128014" name="Rectangle 14"/>
          <p:cNvSpPr>
            <a:spLocks noChangeArrowheads="1"/>
          </p:cNvSpPr>
          <p:nvPr/>
        </p:nvSpPr>
        <p:spPr bwMode="auto">
          <a:xfrm>
            <a:off x="8216901" y="3409950"/>
            <a:ext cx="390525" cy="325438"/>
          </a:xfrm>
          <a:prstGeom prst="rect">
            <a:avLst/>
          </a:prstGeom>
          <a:solidFill>
            <a:srgbClr val="A3FFA3"/>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8015" name="Rectangle 15"/>
          <p:cNvSpPr>
            <a:spLocks noChangeArrowheads="1"/>
          </p:cNvSpPr>
          <p:nvPr/>
        </p:nvSpPr>
        <p:spPr bwMode="auto">
          <a:xfrm>
            <a:off x="8372475" y="3449639"/>
            <a:ext cx="587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I</a:t>
            </a:r>
            <a:endParaRPr lang="en-GB" altLang="en-US" sz="1800"/>
          </a:p>
        </p:txBody>
      </p:sp>
      <p:sp>
        <p:nvSpPr>
          <p:cNvPr id="128016" name="Rectangle 16"/>
          <p:cNvSpPr>
            <a:spLocks noChangeArrowheads="1"/>
          </p:cNvSpPr>
          <p:nvPr/>
        </p:nvSpPr>
        <p:spPr bwMode="auto">
          <a:xfrm>
            <a:off x="7383464" y="3409950"/>
            <a:ext cx="388937" cy="325438"/>
          </a:xfrm>
          <a:prstGeom prst="rect">
            <a:avLst/>
          </a:prstGeom>
          <a:solidFill>
            <a:srgbClr val="FF6600"/>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8017" name="Rectangle 17"/>
          <p:cNvSpPr>
            <a:spLocks noChangeArrowheads="1"/>
          </p:cNvSpPr>
          <p:nvPr/>
        </p:nvSpPr>
        <p:spPr bwMode="auto">
          <a:xfrm>
            <a:off x="7504113" y="3449639"/>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P</a:t>
            </a:r>
            <a:endParaRPr lang="en-GB" altLang="en-US" sz="1800" b="0"/>
          </a:p>
        </p:txBody>
      </p:sp>
      <p:sp>
        <p:nvSpPr>
          <p:cNvPr id="128018" name="Rectangle 18"/>
          <p:cNvSpPr>
            <a:spLocks noChangeArrowheads="1"/>
          </p:cNvSpPr>
          <p:nvPr/>
        </p:nvSpPr>
        <p:spPr bwMode="auto">
          <a:xfrm>
            <a:off x="9040814" y="3409950"/>
            <a:ext cx="388937" cy="325438"/>
          </a:xfrm>
          <a:prstGeom prst="rect">
            <a:avLst/>
          </a:prstGeom>
          <a:solidFill>
            <a:srgbClr val="A3FFA3"/>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8019" name="Rectangle 19"/>
          <p:cNvSpPr>
            <a:spLocks noChangeArrowheads="1"/>
          </p:cNvSpPr>
          <p:nvPr/>
        </p:nvSpPr>
        <p:spPr bwMode="auto">
          <a:xfrm>
            <a:off x="9161463" y="3449639"/>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B</a:t>
            </a:r>
            <a:endParaRPr lang="en-GB" altLang="en-US" sz="1800"/>
          </a:p>
        </p:txBody>
      </p:sp>
      <p:sp>
        <p:nvSpPr>
          <p:cNvPr id="128020" name="Line 20"/>
          <p:cNvSpPr>
            <a:spLocks noChangeShapeType="1"/>
          </p:cNvSpPr>
          <p:nvPr/>
        </p:nvSpPr>
        <p:spPr bwMode="auto">
          <a:xfrm flipV="1">
            <a:off x="8631238" y="3571875"/>
            <a:ext cx="336550" cy="1588"/>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8021" name="Line 21"/>
          <p:cNvSpPr>
            <a:spLocks noChangeShapeType="1"/>
          </p:cNvSpPr>
          <p:nvPr/>
        </p:nvSpPr>
        <p:spPr bwMode="auto">
          <a:xfrm flipV="1">
            <a:off x="9472614" y="3589339"/>
            <a:ext cx="338137" cy="1587"/>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8022" name="Line 22"/>
          <p:cNvSpPr>
            <a:spLocks noChangeShapeType="1"/>
          </p:cNvSpPr>
          <p:nvPr/>
        </p:nvSpPr>
        <p:spPr bwMode="auto">
          <a:xfrm flipV="1">
            <a:off x="8704263" y="3230563"/>
            <a:ext cx="214312" cy="144462"/>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8023" name="Line 23"/>
          <p:cNvSpPr>
            <a:spLocks noChangeShapeType="1"/>
          </p:cNvSpPr>
          <p:nvPr/>
        </p:nvSpPr>
        <p:spPr bwMode="auto">
          <a:xfrm>
            <a:off x="8704263" y="3733800"/>
            <a:ext cx="214312" cy="14605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8024" name="Line 26"/>
          <p:cNvSpPr>
            <a:spLocks noChangeShapeType="1"/>
          </p:cNvSpPr>
          <p:nvPr/>
        </p:nvSpPr>
        <p:spPr bwMode="auto">
          <a:xfrm flipV="1">
            <a:off x="5153026" y="4229100"/>
            <a:ext cx="1368425" cy="0"/>
          </a:xfrm>
          <a:prstGeom prst="line">
            <a:avLst/>
          </a:prstGeom>
          <a:noFill/>
          <a:ln w="41275">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8025" name="Line 27"/>
          <p:cNvSpPr>
            <a:spLocks noChangeShapeType="1"/>
          </p:cNvSpPr>
          <p:nvPr/>
        </p:nvSpPr>
        <p:spPr bwMode="auto">
          <a:xfrm>
            <a:off x="5133975" y="2133600"/>
            <a:ext cx="1371600" cy="0"/>
          </a:xfrm>
          <a:prstGeom prst="line">
            <a:avLst/>
          </a:prstGeom>
          <a:noFill/>
          <a:ln w="41275">
            <a:solidFill>
              <a:schemeClr val="tx1"/>
            </a:solidFill>
            <a:round/>
            <a:headEnd type="non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8026" name="Rectangle 28"/>
          <p:cNvSpPr>
            <a:spLocks noChangeArrowheads="1"/>
          </p:cNvSpPr>
          <p:nvPr/>
        </p:nvSpPr>
        <p:spPr bwMode="auto">
          <a:xfrm>
            <a:off x="7597775" y="1457325"/>
            <a:ext cx="1993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2000">
                <a:solidFill>
                  <a:srgbClr val="000000"/>
                </a:solidFill>
              </a:rPr>
              <a:t>CICS TS</a:t>
            </a:r>
            <a:endParaRPr lang="en-GB" altLang="en-US" sz="2000"/>
          </a:p>
        </p:txBody>
      </p:sp>
      <p:sp>
        <p:nvSpPr>
          <p:cNvPr id="128027" name="AutoShape 29"/>
          <p:cNvSpPr>
            <a:spLocks noChangeArrowheads="1"/>
          </p:cNvSpPr>
          <p:nvPr/>
        </p:nvSpPr>
        <p:spPr bwMode="auto">
          <a:xfrm>
            <a:off x="3171825" y="1743075"/>
            <a:ext cx="1752600" cy="609600"/>
          </a:xfrm>
          <a:prstGeom prst="roundRect">
            <a:avLst>
              <a:gd name="adj" fmla="val 16667"/>
            </a:avLst>
          </a:prstGeom>
          <a:solidFill>
            <a:srgbClr val="0099CC">
              <a:alpha val="52156"/>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89046" tIns="44522" rIns="89046" bIns="44522"/>
          <a:lstStyle>
            <a:lvl1pPr defTabSz="8001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defTabSz="80010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defTabSz="8001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defTabSz="8001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8001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endParaRPr lang="en-US" altLang="en-US" sz="1800" b="0"/>
          </a:p>
        </p:txBody>
      </p:sp>
      <p:sp>
        <p:nvSpPr>
          <p:cNvPr id="128028" name="Rectangle 30"/>
          <p:cNvSpPr>
            <a:spLocks noChangeArrowheads="1"/>
          </p:cNvSpPr>
          <p:nvPr/>
        </p:nvSpPr>
        <p:spPr bwMode="auto">
          <a:xfrm>
            <a:off x="3524251" y="1895476"/>
            <a:ext cx="10382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CICS TG </a:t>
            </a:r>
            <a:endParaRPr lang="en-GB" altLang="en-US" sz="1800"/>
          </a:p>
        </p:txBody>
      </p:sp>
      <p:sp>
        <p:nvSpPr>
          <p:cNvPr id="128029" name="Line 32"/>
          <p:cNvSpPr>
            <a:spLocks noChangeShapeType="1"/>
          </p:cNvSpPr>
          <p:nvPr/>
        </p:nvSpPr>
        <p:spPr bwMode="auto">
          <a:xfrm>
            <a:off x="2257425" y="1724025"/>
            <a:ext cx="685800" cy="152400"/>
          </a:xfrm>
          <a:prstGeom prst="line">
            <a:avLst/>
          </a:prstGeom>
          <a:noFill/>
          <a:ln w="41275">
            <a:solidFill>
              <a:schemeClr val="tx1"/>
            </a:solidFill>
            <a:round/>
            <a:headEnd type="non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8030" name="Line 33"/>
          <p:cNvSpPr>
            <a:spLocks noChangeShapeType="1"/>
          </p:cNvSpPr>
          <p:nvPr/>
        </p:nvSpPr>
        <p:spPr bwMode="auto">
          <a:xfrm flipV="1">
            <a:off x="2200276" y="2057401"/>
            <a:ext cx="733425" cy="28575"/>
          </a:xfrm>
          <a:prstGeom prst="line">
            <a:avLst/>
          </a:prstGeom>
          <a:noFill/>
          <a:ln w="41275">
            <a:solidFill>
              <a:schemeClr val="tx1"/>
            </a:solidFill>
            <a:round/>
            <a:headEnd type="non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8031" name="Line 34"/>
          <p:cNvSpPr>
            <a:spLocks noChangeShapeType="1"/>
          </p:cNvSpPr>
          <p:nvPr/>
        </p:nvSpPr>
        <p:spPr bwMode="auto">
          <a:xfrm flipV="1">
            <a:off x="2200275" y="2228850"/>
            <a:ext cx="762000" cy="152400"/>
          </a:xfrm>
          <a:prstGeom prst="line">
            <a:avLst/>
          </a:prstGeom>
          <a:noFill/>
          <a:ln w="41275">
            <a:solidFill>
              <a:schemeClr val="tx1"/>
            </a:solidFill>
            <a:round/>
            <a:headEnd type="non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8032" name="AutoShape 36"/>
          <p:cNvSpPr>
            <a:spLocks noChangeArrowheads="1"/>
          </p:cNvSpPr>
          <p:nvPr/>
        </p:nvSpPr>
        <p:spPr bwMode="auto">
          <a:xfrm>
            <a:off x="2301876" y="3714750"/>
            <a:ext cx="2632075" cy="1371600"/>
          </a:xfrm>
          <a:prstGeom prst="roundRect">
            <a:avLst>
              <a:gd name="adj" fmla="val 16667"/>
            </a:avLst>
          </a:prstGeom>
          <a:solidFill>
            <a:srgbClr val="0099CC">
              <a:alpha val="52156"/>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89046" tIns="44522" rIns="89046" bIns="44522"/>
          <a:lstStyle>
            <a:lvl1pPr defTabSz="8001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defTabSz="80010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defTabSz="8001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defTabSz="8001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8001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endParaRPr lang="en-US" altLang="en-US" sz="1800" b="0"/>
          </a:p>
        </p:txBody>
      </p:sp>
      <p:sp>
        <p:nvSpPr>
          <p:cNvPr id="128033" name="Rectangle 37"/>
          <p:cNvSpPr>
            <a:spLocks noChangeArrowheads="1"/>
          </p:cNvSpPr>
          <p:nvPr/>
        </p:nvSpPr>
        <p:spPr bwMode="auto">
          <a:xfrm>
            <a:off x="2438401" y="3859214"/>
            <a:ext cx="25241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800">
                <a:solidFill>
                  <a:srgbClr val="000000"/>
                </a:solidFill>
              </a:rPr>
              <a:t>CICS TS  -  SNA</a:t>
            </a:r>
            <a:endParaRPr lang="en-GB" altLang="en-US" sz="1800"/>
          </a:p>
        </p:txBody>
      </p:sp>
      <p:sp>
        <p:nvSpPr>
          <p:cNvPr id="128034" name="AutoShape 38"/>
          <p:cNvSpPr>
            <a:spLocks noChangeArrowheads="1"/>
          </p:cNvSpPr>
          <p:nvPr/>
        </p:nvSpPr>
        <p:spPr bwMode="auto">
          <a:xfrm>
            <a:off x="4457700" y="5048250"/>
            <a:ext cx="209550" cy="298450"/>
          </a:xfrm>
          <a:prstGeom prst="flowChartMagneticDisk">
            <a:avLst/>
          </a:prstGeom>
          <a:solidFill>
            <a:srgbClr val="FF9900"/>
          </a:solidFill>
          <a:ln w="19050">
            <a:solidFill>
              <a:schemeClr val="tx1"/>
            </a:solidFill>
            <a:round/>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8035" name="Line 39"/>
          <p:cNvSpPr>
            <a:spLocks noChangeShapeType="1"/>
          </p:cNvSpPr>
          <p:nvPr/>
        </p:nvSpPr>
        <p:spPr bwMode="auto">
          <a:xfrm>
            <a:off x="4551364" y="4751388"/>
            <a:ext cx="3175" cy="26670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8036" name="Line 40"/>
          <p:cNvSpPr>
            <a:spLocks noChangeShapeType="1"/>
          </p:cNvSpPr>
          <p:nvPr/>
        </p:nvSpPr>
        <p:spPr bwMode="auto">
          <a:xfrm flipV="1">
            <a:off x="3046414" y="4675188"/>
            <a:ext cx="225425" cy="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8037" name="Rectangle 41"/>
          <p:cNvSpPr>
            <a:spLocks noChangeArrowheads="1"/>
          </p:cNvSpPr>
          <p:nvPr/>
        </p:nvSpPr>
        <p:spPr bwMode="auto">
          <a:xfrm>
            <a:off x="2687638" y="4259264"/>
            <a:ext cx="2101850" cy="67468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8038" name="Rectangle 42"/>
          <p:cNvSpPr>
            <a:spLocks noChangeArrowheads="1"/>
          </p:cNvSpPr>
          <p:nvPr/>
        </p:nvSpPr>
        <p:spPr bwMode="auto">
          <a:xfrm>
            <a:off x="2716213" y="4241801"/>
            <a:ext cx="167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Business Function</a:t>
            </a:r>
            <a:endParaRPr lang="en-GB" altLang="en-US" sz="1800" b="0"/>
          </a:p>
        </p:txBody>
      </p:sp>
      <p:sp>
        <p:nvSpPr>
          <p:cNvPr id="128039" name="Rectangle 43"/>
          <p:cNvSpPr>
            <a:spLocks noChangeArrowheads="1"/>
          </p:cNvSpPr>
          <p:nvPr/>
        </p:nvSpPr>
        <p:spPr bwMode="auto">
          <a:xfrm>
            <a:off x="4414839" y="4573588"/>
            <a:ext cx="263525" cy="201612"/>
          </a:xfrm>
          <a:prstGeom prst="rect">
            <a:avLst/>
          </a:prstGeom>
          <a:solidFill>
            <a:srgbClr val="A3FFA3"/>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8040" name="Rectangle 44"/>
          <p:cNvSpPr>
            <a:spLocks noChangeArrowheads="1"/>
          </p:cNvSpPr>
          <p:nvPr/>
        </p:nvSpPr>
        <p:spPr bwMode="auto">
          <a:xfrm>
            <a:off x="4478338" y="4556126"/>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D</a:t>
            </a:r>
            <a:endParaRPr lang="en-GB" altLang="en-US" sz="1800" b="0"/>
          </a:p>
        </p:txBody>
      </p:sp>
      <p:sp>
        <p:nvSpPr>
          <p:cNvPr id="128041" name="Rectangle 45"/>
          <p:cNvSpPr>
            <a:spLocks noChangeArrowheads="1"/>
          </p:cNvSpPr>
          <p:nvPr/>
        </p:nvSpPr>
        <p:spPr bwMode="auto">
          <a:xfrm>
            <a:off x="3300414" y="4573588"/>
            <a:ext cx="263525" cy="201612"/>
          </a:xfrm>
          <a:prstGeom prst="rect">
            <a:avLst/>
          </a:prstGeom>
          <a:solidFill>
            <a:srgbClr val="A3FFA3"/>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8042" name="Rectangle 46"/>
          <p:cNvSpPr>
            <a:spLocks noChangeArrowheads="1"/>
          </p:cNvSpPr>
          <p:nvPr/>
        </p:nvSpPr>
        <p:spPr bwMode="auto">
          <a:xfrm>
            <a:off x="3409950" y="4552951"/>
            <a:ext cx="57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I</a:t>
            </a:r>
            <a:endParaRPr lang="en-GB" altLang="en-US" sz="1800"/>
          </a:p>
        </p:txBody>
      </p:sp>
      <p:sp>
        <p:nvSpPr>
          <p:cNvPr id="128043" name="Rectangle 47"/>
          <p:cNvSpPr>
            <a:spLocks noChangeArrowheads="1"/>
          </p:cNvSpPr>
          <p:nvPr/>
        </p:nvSpPr>
        <p:spPr bwMode="auto">
          <a:xfrm>
            <a:off x="2754313" y="4573588"/>
            <a:ext cx="260350" cy="201612"/>
          </a:xfrm>
          <a:prstGeom prst="rect">
            <a:avLst/>
          </a:prstGeom>
          <a:solidFill>
            <a:srgbClr val="FF6600"/>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8044" name="Rectangle 48"/>
          <p:cNvSpPr>
            <a:spLocks noChangeArrowheads="1"/>
          </p:cNvSpPr>
          <p:nvPr/>
        </p:nvSpPr>
        <p:spPr bwMode="auto">
          <a:xfrm>
            <a:off x="2822575" y="4552951"/>
            <a:ext cx="134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P</a:t>
            </a:r>
            <a:endParaRPr lang="en-GB" altLang="en-US" sz="1800" b="0"/>
          </a:p>
        </p:txBody>
      </p:sp>
      <p:sp>
        <p:nvSpPr>
          <p:cNvPr id="128045" name="Rectangle 49"/>
          <p:cNvSpPr>
            <a:spLocks noChangeArrowheads="1"/>
          </p:cNvSpPr>
          <p:nvPr/>
        </p:nvSpPr>
        <p:spPr bwMode="auto">
          <a:xfrm>
            <a:off x="3878263" y="4573588"/>
            <a:ext cx="260350" cy="201612"/>
          </a:xfrm>
          <a:prstGeom prst="rect">
            <a:avLst/>
          </a:prstGeom>
          <a:solidFill>
            <a:srgbClr val="A3FFA3"/>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28046" name="Rectangle 50"/>
          <p:cNvSpPr>
            <a:spLocks noChangeArrowheads="1"/>
          </p:cNvSpPr>
          <p:nvPr/>
        </p:nvSpPr>
        <p:spPr bwMode="auto">
          <a:xfrm>
            <a:off x="3948113" y="4552951"/>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B</a:t>
            </a:r>
            <a:endParaRPr lang="en-GB" altLang="en-US" sz="1800"/>
          </a:p>
        </p:txBody>
      </p:sp>
      <p:sp>
        <p:nvSpPr>
          <p:cNvPr id="128047" name="Line 51"/>
          <p:cNvSpPr>
            <a:spLocks noChangeShapeType="1"/>
          </p:cNvSpPr>
          <p:nvPr/>
        </p:nvSpPr>
        <p:spPr bwMode="auto">
          <a:xfrm flipV="1">
            <a:off x="3614739" y="4676775"/>
            <a:ext cx="225425" cy="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8048" name="Line 52"/>
          <p:cNvSpPr>
            <a:spLocks noChangeShapeType="1"/>
          </p:cNvSpPr>
          <p:nvPr/>
        </p:nvSpPr>
        <p:spPr bwMode="auto">
          <a:xfrm flipV="1">
            <a:off x="4171951" y="4675188"/>
            <a:ext cx="225425" cy="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8049" name="Line 53"/>
          <p:cNvSpPr>
            <a:spLocks noChangeShapeType="1"/>
          </p:cNvSpPr>
          <p:nvPr/>
        </p:nvSpPr>
        <p:spPr bwMode="auto">
          <a:xfrm flipV="1">
            <a:off x="3675063" y="4465639"/>
            <a:ext cx="146050" cy="90487"/>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8050" name="Line 54"/>
          <p:cNvSpPr>
            <a:spLocks noChangeShapeType="1"/>
          </p:cNvSpPr>
          <p:nvPr/>
        </p:nvSpPr>
        <p:spPr bwMode="auto">
          <a:xfrm>
            <a:off x="3675063" y="4787900"/>
            <a:ext cx="146050" cy="90488"/>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8051" name="Line 55"/>
          <p:cNvSpPr>
            <a:spLocks noChangeShapeType="1"/>
          </p:cNvSpPr>
          <p:nvPr/>
        </p:nvSpPr>
        <p:spPr bwMode="auto">
          <a:xfrm>
            <a:off x="5133975" y="2667000"/>
            <a:ext cx="1371600" cy="0"/>
          </a:xfrm>
          <a:prstGeom prst="line">
            <a:avLst/>
          </a:prstGeom>
          <a:noFill/>
          <a:ln w="41275">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8052" name="AutoShape 56"/>
          <p:cNvSpPr>
            <a:spLocks noChangeArrowheads="1"/>
          </p:cNvSpPr>
          <p:nvPr/>
        </p:nvSpPr>
        <p:spPr bwMode="auto">
          <a:xfrm>
            <a:off x="3171825" y="2400300"/>
            <a:ext cx="1752600" cy="609600"/>
          </a:xfrm>
          <a:prstGeom prst="roundRect">
            <a:avLst>
              <a:gd name="adj" fmla="val 16667"/>
            </a:avLst>
          </a:prstGeom>
          <a:solidFill>
            <a:srgbClr val="0099CC">
              <a:alpha val="52156"/>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89046" tIns="44522" rIns="89046" bIns="44522"/>
          <a:lstStyle>
            <a:lvl1pPr defTabSz="8001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defTabSz="80010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defTabSz="8001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defTabSz="8001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8001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endParaRPr lang="en-US" altLang="en-US" sz="1800" b="0"/>
          </a:p>
        </p:txBody>
      </p:sp>
      <p:sp>
        <p:nvSpPr>
          <p:cNvPr id="128053" name="Rectangle 57"/>
          <p:cNvSpPr>
            <a:spLocks noChangeArrowheads="1"/>
          </p:cNvSpPr>
          <p:nvPr/>
        </p:nvSpPr>
        <p:spPr bwMode="auto">
          <a:xfrm>
            <a:off x="3409951" y="2571751"/>
            <a:ext cx="11906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LU6.2/LU6.1 </a:t>
            </a:r>
            <a:endParaRPr lang="en-GB" altLang="en-US" sz="1800"/>
          </a:p>
        </p:txBody>
      </p:sp>
      <p:sp>
        <p:nvSpPr>
          <p:cNvPr id="128054" name="Line 58"/>
          <p:cNvSpPr>
            <a:spLocks noChangeShapeType="1"/>
          </p:cNvSpPr>
          <p:nvPr/>
        </p:nvSpPr>
        <p:spPr bwMode="auto">
          <a:xfrm>
            <a:off x="5133975" y="3371850"/>
            <a:ext cx="1371600" cy="0"/>
          </a:xfrm>
          <a:prstGeom prst="line">
            <a:avLst/>
          </a:prstGeom>
          <a:noFill/>
          <a:ln w="41275">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28055" name="AutoShape 59"/>
          <p:cNvSpPr>
            <a:spLocks noChangeArrowheads="1"/>
          </p:cNvSpPr>
          <p:nvPr/>
        </p:nvSpPr>
        <p:spPr bwMode="auto">
          <a:xfrm>
            <a:off x="3171825" y="3048000"/>
            <a:ext cx="1752600" cy="609600"/>
          </a:xfrm>
          <a:prstGeom prst="roundRect">
            <a:avLst>
              <a:gd name="adj" fmla="val 16667"/>
            </a:avLst>
          </a:prstGeom>
          <a:solidFill>
            <a:srgbClr val="0099CC">
              <a:alpha val="52156"/>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89046" tIns="44522" rIns="89046" bIns="44522"/>
          <a:lstStyle>
            <a:lvl1pPr defTabSz="8001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defTabSz="80010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defTabSz="8001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defTabSz="8001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8001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endParaRPr lang="en-US" altLang="en-US" sz="1800" b="0"/>
          </a:p>
        </p:txBody>
      </p:sp>
      <p:sp>
        <p:nvSpPr>
          <p:cNvPr id="128056" name="Rectangle 60"/>
          <p:cNvSpPr>
            <a:spLocks noChangeArrowheads="1"/>
          </p:cNvSpPr>
          <p:nvPr/>
        </p:nvSpPr>
        <p:spPr bwMode="auto">
          <a:xfrm>
            <a:off x="3752850" y="3232151"/>
            <a:ext cx="609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3270 </a:t>
            </a:r>
            <a:endParaRPr lang="en-GB" altLang="en-US" sz="1800"/>
          </a:p>
        </p:txBody>
      </p:sp>
    </p:spTree>
    <p:extLst>
      <p:ext uri="{BB962C8B-B14F-4D97-AF65-F5344CB8AC3E}">
        <p14:creationId xmlns:p14="http://schemas.microsoft.com/office/powerpoint/2010/main" val="2144260053"/>
      </p:ext>
    </p:extLst>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6"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117</a:t>
            </a:fld>
            <a:endParaRPr lang="en-US" altLang="en-US" sz="1000">
              <a:solidFill>
                <a:srgbClr val="FFFFFF"/>
              </a:solidFill>
            </a:endParaRPr>
          </a:p>
        </p:txBody>
      </p:sp>
      <p:sp>
        <p:nvSpPr>
          <p:cNvPr id="129027" name="Rectangle 2"/>
          <p:cNvSpPr>
            <a:spLocks noGrp="1" noChangeArrowheads="1"/>
          </p:cNvSpPr>
          <p:nvPr>
            <p:ph type="title"/>
          </p:nvPr>
        </p:nvSpPr>
        <p:spPr/>
        <p:txBody>
          <a:bodyPr/>
          <a:lstStyle/>
          <a:p>
            <a:pPr eaLnBrk="1" hangingPunct="1"/>
            <a:r>
              <a:rPr lang="en-US" altLang="en-US" sz="2800"/>
              <a:t>Notes:</a:t>
            </a:r>
          </a:p>
        </p:txBody>
      </p:sp>
      <p:sp>
        <p:nvSpPr>
          <p:cNvPr id="129028" name="Rectangle 3"/>
          <p:cNvSpPr>
            <a:spLocks noGrp="1" noChangeArrowheads="1"/>
          </p:cNvSpPr>
          <p:nvPr>
            <p:ph type="body" idx="1"/>
          </p:nvPr>
        </p:nvSpPr>
        <p:spPr/>
        <p:txBody>
          <a:bodyPr/>
          <a:lstStyle/>
          <a:p>
            <a:pPr eaLnBrk="1" hangingPunct="1"/>
            <a:r>
              <a:rPr lang="en-US" altLang="en-US" sz="1400"/>
              <a:t>SNA (Systems Network Architecture has been around a long time, is very mature, and very stable).  It can be used for…</a:t>
            </a:r>
          </a:p>
          <a:p>
            <a:pPr lvl="1" eaLnBrk="1" hangingPunct="1"/>
            <a:r>
              <a:rPr lang="en-US" altLang="en-US" sz="1300"/>
              <a:t>Region-to-region communications</a:t>
            </a:r>
          </a:p>
          <a:p>
            <a:pPr lvl="1" eaLnBrk="1" hangingPunct="1"/>
            <a:r>
              <a:rPr lang="en-US" altLang="en-US" sz="1300"/>
              <a:t>CICS Transaction Gateway</a:t>
            </a:r>
          </a:p>
          <a:p>
            <a:pPr lvl="1" eaLnBrk="1" hangingPunct="1"/>
            <a:r>
              <a:rPr lang="en-US" altLang="en-US" sz="1300"/>
              <a:t>LU6.2 and LU6.1</a:t>
            </a:r>
          </a:p>
          <a:p>
            <a:pPr lvl="1" eaLnBrk="1" hangingPunct="1"/>
            <a:r>
              <a:rPr lang="en-US" altLang="en-US" sz="1300"/>
              <a:t>SNA-based 3270 devices</a:t>
            </a:r>
          </a:p>
          <a:p>
            <a:pPr eaLnBrk="1" hangingPunct="1"/>
            <a:r>
              <a:rPr lang="en-US" altLang="en-US" sz="1400"/>
              <a:t>Since SNA is stable, CICS will be enhancing IPIC where appropriate</a:t>
            </a:r>
          </a:p>
          <a:p>
            <a:pPr lvl="1" eaLnBrk="1" hangingPunct="1"/>
            <a:endParaRPr lang="en-US" altLang="en-US" sz="1300"/>
          </a:p>
        </p:txBody>
      </p:sp>
    </p:spTree>
    <p:extLst>
      <p:ext uri="{BB962C8B-B14F-4D97-AF65-F5344CB8AC3E}">
        <p14:creationId xmlns:p14="http://schemas.microsoft.com/office/powerpoint/2010/main" val="3046078589"/>
      </p:ext>
    </p:extLst>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118</a:t>
            </a:fld>
            <a:endParaRPr lang="en-US" altLang="en-US" sz="1000">
              <a:solidFill>
                <a:srgbClr val="FFFFFF"/>
              </a:solidFill>
            </a:endParaRPr>
          </a:p>
        </p:txBody>
      </p:sp>
      <p:sp>
        <p:nvSpPr>
          <p:cNvPr id="131075" name="Rectangle 2"/>
          <p:cNvSpPr>
            <a:spLocks noGrp="1" noChangeArrowheads="1"/>
          </p:cNvSpPr>
          <p:nvPr>
            <p:ph type="title"/>
          </p:nvPr>
        </p:nvSpPr>
        <p:spPr/>
        <p:txBody>
          <a:bodyPr/>
          <a:lstStyle/>
          <a:p>
            <a:pPr eaLnBrk="1" hangingPunct="1"/>
            <a:r>
              <a:rPr lang="en-US" altLang="en-US" sz="2800"/>
              <a:t>Notes:</a:t>
            </a:r>
          </a:p>
        </p:txBody>
      </p:sp>
      <p:sp>
        <p:nvSpPr>
          <p:cNvPr id="131076" name="Rectangle 3"/>
          <p:cNvSpPr>
            <a:spLocks noGrp="1" noChangeArrowheads="1"/>
          </p:cNvSpPr>
          <p:nvPr>
            <p:ph type="body" idx="1"/>
          </p:nvPr>
        </p:nvSpPr>
        <p:spPr/>
        <p:txBody>
          <a:bodyPr/>
          <a:lstStyle/>
          <a:p>
            <a:pPr eaLnBrk="1" hangingPunct="1"/>
            <a:r>
              <a:rPr lang="en-US" altLang="en-US" sz="1400"/>
              <a:t>This section talks about CICS Interoperability with WMQ</a:t>
            </a:r>
          </a:p>
        </p:txBody>
      </p:sp>
    </p:spTree>
    <p:extLst>
      <p:ext uri="{BB962C8B-B14F-4D97-AF65-F5344CB8AC3E}">
        <p14:creationId xmlns:p14="http://schemas.microsoft.com/office/powerpoint/2010/main" val="2010739053"/>
      </p:ext>
    </p:extLst>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ChangeArrowheads="1"/>
          </p:cNvSpPr>
          <p:nvPr>
            <p:ph type="title"/>
          </p:nvPr>
        </p:nvSpPr>
        <p:spPr/>
        <p:txBody>
          <a:bodyPr>
            <a:normAutofit/>
          </a:bodyPr>
          <a:lstStyle/>
          <a:p>
            <a:pPr eaLnBrk="1" hangingPunct="1"/>
            <a:r>
              <a:rPr lang="en-US" altLang="en-US" sz="3600" b="1" dirty="0"/>
              <a:t>CICS Event Processing</a:t>
            </a:r>
          </a:p>
        </p:txBody>
      </p:sp>
      <p:sp>
        <p:nvSpPr>
          <p:cNvPr id="136196" name="Rectangle 3"/>
          <p:cNvSpPr>
            <a:spLocks noGrp="1" noChangeArrowheads="1"/>
          </p:cNvSpPr>
          <p:nvPr>
            <p:ph idx="1"/>
          </p:nvPr>
        </p:nvSpPr>
        <p:spPr/>
        <p:txBody>
          <a:bodyPr/>
          <a:lstStyle/>
          <a:p>
            <a:pPr eaLnBrk="1" hangingPunct="1"/>
            <a:r>
              <a:rPr lang="en-US" altLang="en-US" sz="2000"/>
              <a:t>Provide information relevant to your business processes to a variety of systems</a:t>
            </a:r>
          </a:p>
          <a:p>
            <a:pPr marL="465138" lvl="1" indent="-234950"/>
            <a:r>
              <a:rPr lang="en-US" altLang="en-US" sz="2000"/>
              <a:t>IBM Operational Decision Manager</a:t>
            </a:r>
          </a:p>
          <a:p>
            <a:pPr marL="465138" lvl="1" indent="-234950"/>
            <a:r>
              <a:rPr lang="en-US" altLang="en-US" sz="2000"/>
              <a:t>WebSphere Business Monitor</a:t>
            </a:r>
          </a:p>
          <a:p>
            <a:pPr marL="465138" lvl="1" indent="-234950"/>
            <a:r>
              <a:rPr lang="en-US" altLang="en-US" sz="2000"/>
              <a:t>Emit to WMQ queues or via HTTP</a:t>
            </a:r>
          </a:p>
          <a:p>
            <a:pPr marL="465138" lvl="1" indent="-234950"/>
            <a:r>
              <a:rPr lang="en-US" altLang="en-US" sz="2000"/>
              <a:t>CICS-based transactions and programs</a:t>
            </a:r>
          </a:p>
          <a:p>
            <a:pPr marL="465138" lvl="1" indent="-234950"/>
            <a:r>
              <a:rPr lang="en-US" altLang="en-US" sz="2000"/>
              <a:t>User-written programs</a:t>
            </a:r>
          </a:p>
          <a:p>
            <a:pPr eaLnBrk="1" hangingPunct="1"/>
            <a:r>
              <a:rPr lang="en-US" altLang="en-US" sz="2000"/>
              <a:t>Receiving system analyzes business information from one or more sources and takes appropriate action</a:t>
            </a:r>
          </a:p>
        </p:txBody>
      </p:sp>
      <p:sp>
        <p:nvSpPr>
          <p:cNvPr id="13619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794EA748-1D74-4B43-8516-ED4B1923475D}" type="slidenum">
              <a:rPr lang="en-US" altLang="en-US" sz="1000">
                <a:solidFill>
                  <a:srgbClr val="FFFFFF"/>
                </a:solidFill>
              </a:rPr>
              <a:pPr>
                <a:spcBef>
                  <a:spcPct val="50000"/>
                </a:spcBef>
                <a:spcAft>
                  <a:spcPct val="0"/>
                </a:spcAft>
                <a:buClrTx/>
                <a:buFontTx/>
                <a:buNone/>
              </a:pPr>
              <a:t>119</a:t>
            </a:fld>
            <a:endParaRPr lang="en-US" altLang="en-US" sz="1000">
              <a:solidFill>
                <a:srgbClr val="FFFFFF"/>
              </a:solidFill>
            </a:endParaRPr>
          </a:p>
        </p:txBody>
      </p:sp>
    </p:spTree>
    <p:extLst>
      <p:ext uri="{BB962C8B-B14F-4D97-AF65-F5344CB8AC3E}">
        <p14:creationId xmlns:p14="http://schemas.microsoft.com/office/powerpoint/2010/main" val="1213977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ltLang="en-US" sz="2800" b="1"/>
              <a:t>CICS TCP/IP Connectivity Options</a:t>
            </a:r>
          </a:p>
        </p:txBody>
      </p:sp>
      <p:sp>
        <p:nvSpPr>
          <p:cNvPr id="17412"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en-US" sz="4800"/>
              <a:t>HTTP</a:t>
            </a:r>
          </a:p>
        </p:txBody>
      </p:sp>
      <p:sp>
        <p:nvSpPr>
          <p:cNvPr id="17410"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12</a:t>
            </a:fld>
            <a:endParaRPr lang="en-US" altLang="en-US" sz="1000">
              <a:solidFill>
                <a:srgbClr val="FFFFFF"/>
              </a:solidFill>
            </a:endParaRPr>
          </a:p>
        </p:txBody>
      </p:sp>
    </p:spTree>
    <p:extLst>
      <p:ext uri="{BB962C8B-B14F-4D97-AF65-F5344CB8AC3E}">
        <p14:creationId xmlns:p14="http://schemas.microsoft.com/office/powerpoint/2010/main" val="3060305343"/>
      </p:ext>
    </p:extLst>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8"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120</a:t>
            </a:fld>
            <a:endParaRPr lang="en-US" altLang="en-US" sz="1000">
              <a:solidFill>
                <a:srgbClr val="FFFFFF"/>
              </a:solidFill>
            </a:endParaRPr>
          </a:p>
        </p:txBody>
      </p:sp>
      <p:sp>
        <p:nvSpPr>
          <p:cNvPr id="137219" name="Rectangle 2"/>
          <p:cNvSpPr>
            <a:spLocks noGrp="1" noChangeArrowheads="1"/>
          </p:cNvSpPr>
          <p:nvPr>
            <p:ph type="title"/>
          </p:nvPr>
        </p:nvSpPr>
        <p:spPr/>
        <p:txBody>
          <a:bodyPr/>
          <a:lstStyle/>
          <a:p>
            <a:pPr eaLnBrk="1" hangingPunct="1"/>
            <a:r>
              <a:rPr lang="en-US" altLang="en-US" sz="2800"/>
              <a:t>Notes:</a:t>
            </a:r>
          </a:p>
        </p:txBody>
      </p:sp>
      <p:sp>
        <p:nvSpPr>
          <p:cNvPr id="137220" name="Rectangle 3"/>
          <p:cNvSpPr>
            <a:spLocks noGrp="1" noChangeArrowheads="1"/>
          </p:cNvSpPr>
          <p:nvPr>
            <p:ph type="body" idx="1"/>
          </p:nvPr>
        </p:nvSpPr>
        <p:spPr/>
        <p:txBody>
          <a:bodyPr/>
          <a:lstStyle/>
          <a:p>
            <a:pPr eaLnBrk="1" hangingPunct="1"/>
            <a:r>
              <a:rPr lang="en-US" altLang="en-US" sz="1400"/>
              <a:t>This section contains slides on Event processing in CICS</a:t>
            </a:r>
          </a:p>
        </p:txBody>
      </p:sp>
    </p:spTree>
    <p:extLst>
      <p:ext uri="{BB962C8B-B14F-4D97-AF65-F5344CB8AC3E}">
        <p14:creationId xmlns:p14="http://schemas.microsoft.com/office/powerpoint/2010/main" val="1123696556"/>
      </p:ext>
    </p:extLst>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2"/>
          <p:cNvSpPr>
            <a:spLocks noGrp="1" noChangeArrowheads="1"/>
          </p:cNvSpPr>
          <p:nvPr>
            <p:ph type="title"/>
          </p:nvPr>
        </p:nvSpPr>
        <p:spPr/>
        <p:txBody>
          <a:bodyPr>
            <a:normAutofit/>
          </a:bodyPr>
          <a:lstStyle/>
          <a:p>
            <a:pPr defTabSz="1041400"/>
            <a:r>
              <a:rPr lang="en-US" altLang="en-US" sz="3600" b="1" dirty="0">
                <a:solidFill>
                  <a:srgbClr val="7889FB"/>
                </a:solidFill>
              </a:rPr>
              <a:t>Event Processing…</a:t>
            </a:r>
            <a:endParaRPr lang="en-GB" altLang="en-US" sz="3600" b="1" dirty="0">
              <a:solidFill>
                <a:srgbClr val="7889FB"/>
              </a:solidFill>
            </a:endParaRPr>
          </a:p>
        </p:txBody>
      </p:sp>
      <p:sp>
        <p:nvSpPr>
          <p:cNvPr id="138244" name="Rectangle 3"/>
          <p:cNvSpPr>
            <a:spLocks noGrp="1" noChangeArrowheads="1"/>
          </p:cNvSpPr>
          <p:nvPr>
            <p:ph idx="1"/>
          </p:nvPr>
        </p:nvSpPr>
        <p:spPr/>
        <p:txBody>
          <a:bodyPr>
            <a:normAutofit fontScale="92500" lnSpcReduction="20000"/>
          </a:bodyPr>
          <a:lstStyle/>
          <a:p>
            <a:pPr eaLnBrk="1" hangingPunct="1">
              <a:lnSpc>
                <a:spcPct val="90000"/>
              </a:lnSpc>
            </a:pPr>
            <a:r>
              <a:rPr lang="en-GB" altLang="en-US" sz="2000"/>
              <a:t>An event is something that happens that is relevant to the business</a:t>
            </a:r>
          </a:p>
          <a:p>
            <a:pPr lvl="1" eaLnBrk="1" hangingPunct="1">
              <a:lnSpc>
                <a:spcPct val="90000"/>
              </a:lnSpc>
            </a:pPr>
            <a:r>
              <a:rPr lang="en-GB" altLang="en-US" sz="1600"/>
              <a:t>“</a:t>
            </a:r>
            <a:r>
              <a:rPr lang="en-GB" altLang="en-US" sz="1600" b="1"/>
              <a:t>simple</a:t>
            </a:r>
            <a:r>
              <a:rPr lang="en-GB" altLang="en-US" sz="1600"/>
              <a:t>” event: meaningful in itself (not an aggregation of information)</a:t>
            </a:r>
          </a:p>
          <a:p>
            <a:pPr lvl="2" eaLnBrk="1" hangingPunct="1">
              <a:lnSpc>
                <a:spcPct val="90000"/>
              </a:lnSpc>
            </a:pPr>
            <a:r>
              <a:rPr lang="en-GB" altLang="en-US" sz="1600"/>
              <a:t>Order placement, stock trade </a:t>
            </a:r>
          </a:p>
          <a:p>
            <a:pPr lvl="1" eaLnBrk="1" hangingPunct="1">
              <a:lnSpc>
                <a:spcPct val="90000"/>
              </a:lnSpc>
            </a:pPr>
            <a:r>
              <a:rPr lang="en-GB" altLang="en-US" sz="1600"/>
              <a:t>“</a:t>
            </a:r>
            <a:r>
              <a:rPr lang="en-GB" altLang="en-US" sz="1600" b="1"/>
              <a:t>complex</a:t>
            </a:r>
            <a:r>
              <a:rPr lang="en-GB" altLang="en-US" sz="1600"/>
              <a:t> event processing”: detect and respond to patterns of events </a:t>
            </a:r>
          </a:p>
          <a:p>
            <a:pPr lvl="2" eaLnBrk="1" hangingPunct="1">
              <a:lnSpc>
                <a:spcPct val="90000"/>
              </a:lnSpc>
            </a:pPr>
            <a:r>
              <a:rPr lang="en-GB" altLang="en-US" sz="1600"/>
              <a:t>3 orders from a customer in 2 days, suspicious pattern of ATM activity </a:t>
            </a:r>
          </a:p>
          <a:p>
            <a:pPr lvl="1" eaLnBrk="1" hangingPunct="1">
              <a:lnSpc>
                <a:spcPct val="90000"/>
              </a:lnSpc>
            </a:pPr>
            <a:r>
              <a:rPr lang="en-GB" altLang="en-US" sz="1600"/>
              <a:t>“Business Event Processing” extends event processing capabilities to business users</a:t>
            </a:r>
          </a:p>
          <a:p>
            <a:pPr eaLnBrk="1" hangingPunct="1">
              <a:lnSpc>
                <a:spcPct val="90000"/>
              </a:lnSpc>
            </a:pPr>
            <a:r>
              <a:rPr lang="en-GB" altLang="en-US" sz="2000"/>
              <a:t>CICS can be significant source of events</a:t>
            </a:r>
          </a:p>
          <a:p>
            <a:pPr lvl="1" eaLnBrk="1" hangingPunct="1">
              <a:lnSpc>
                <a:spcPct val="90000"/>
              </a:lnSpc>
            </a:pPr>
            <a:r>
              <a:rPr lang="en-GB" altLang="en-US" sz="1600"/>
              <a:t>Focus is on events relevant to the Line-of-Business</a:t>
            </a:r>
          </a:p>
          <a:p>
            <a:pPr lvl="1" eaLnBrk="1" hangingPunct="1">
              <a:lnSpc>
                <a:spcPct val="90000"/>
              </a:lnSpc>
            </a:pPr>
            <a:r>
              <a:rPr lang="en-GB" altLang="en-US" sz="1600" b="1" i="1"/>
              <a:t>CICS emits single events</a:t>
            </a:r>
          </a:p>
          <a:p>
            <a:pPr lvl="1" eaLnBrk="1" hangingPunct="1">
              <a:lnSpc>
                <a:spcPct val="90000"/>
              </a:lnSpc>
            </a:pPr>
            <a:r>
              <a:rPr lang="en-GB" altLang="en-US" sz="1600"/>
              <a:t>Events emitted by CICS could </a:t>
            </a:r>
          </a:p>
          <a:p>
            <a:pPr lvl="2" eaLnBrk="1" hangingPunct="1">
              <a:lnSpc>
                <a:spcPct val="90000"/>
              </a:lnSpc>
            </a:pPr>
            <a:r>
              <a:rPr lang="en-GB" altLang="en-US" sz="1600"/>
              <a:t>Drive another CICS transaction</a:t>
            </a:r>
          </a:p>
          <a:p>
            <a:pPr lvl="2" eaLnBrk="1" hangingPunct="1">
              <a:lnSpc>
                <a:spcPct val="90000"/>
              </a:lnSpc>
            </a:pPr>
            <a:r>
              <a:rPr lang="en-US" altLang="en-US" sz="1600"/>
              <a:t>Be written to a temporary storage queue </a:t>
            </a:r>
            <a:endParaRPr lang="en-GB" altLang="en-US" sz="1600"/>
          </a:p>
          <a:p>
            <a:pPr lvl="2" eaLnBrk="1" hangingPunct="1">
              <a:lnSpc>
                <a:spcPct val="90000"/>
              </a:lnSpc>
            </a:pPr>
            <a:r>
              <a:rPr lang="en-GB" altLang="en-US" sz="1600"/>
              <a:t>Be input to a monitor or business manager’s dashboard</a:t>
            </a:r>
          </a:p>
          <a:p>
            <a:pPr lvl="2" eaLnBrk="1" hangingPunct="1">
              <a:lnSpc>
                <a:spcPct val="90000"/>
              </a:lnSpc>
            </a:pPr>
            <a:r>
              <a:rPr lang="en-GB" altLang="en-US" sz="1600"/>
              <a:t>Be sent to a “complex event processing” engine such as IBM Operational Decision Manager</a:t>
            </a:r>
          </a:p>
          <a:p>
            <a:pPr eaLnBrk="1" hangingPunct="1">
              <a:lnSpc>
                <a:spcPct val="90000"/>
              </a:lnSpc>
            </a:pPr>
            <a:r>
              <a:rPr lang="en-GB" altLang="en-US" sz="2000"/>
              <a:t>Can be business events (CICS TS V4.1+)</a:t>
            </a:r>
          </a:p>
          <a:p>
            <a:pPr eaLnBrk="1" hangingPunct="1">
              <a:lnSpc>
                <a:spcPct val="90000"/>
              </a:lnSpc>
            </a:pPr>
            <a:r>
              <a:rPr lang="en-GB" altLang="en-US" sz="2000"/>
              <a:t>System events (CICS TS V4.2+)</a:t>
            </a:r>
          </a:p>
        </p:txBody>
      </p:sp>
      <p:sp>
        <p:nvSpPr>
          <p:cNvPr id="138242"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121</a:t>
            </a:fld>
            <a:endParaRPr lang="en-US" altLang="en-US" sz="1000">
              <a:solidFill>
                <a:srgbClr val="FFFFFF"/>
              </a:solidFill>
            </a:endParaRPr>
          </a:p>
        </p:txBody>
      </p:sp>
    </p:spTree>
    <p:extLst>
      <p:ext uri="{BB962C8B-B14F-4D97-AF65-F5344CB8AC3E}">
        <p14:creationId xmlns:p14="http://schemas.microsoft.com/office/powerpoint/2010/main" val="2535925578"/>
      </p:ext>
    </p:extLst>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122</a:t>
            </a:fld>
            <a:endParaRPr lang="en-US" altLang="en-US" sz="1000">
              <a:solidFill>
                <a:srgbClr val="FFFFFF"/>
              </a:solidFill>
            </a:endParaRPr>
          </a:p>
        </p:txBody>
      </p:sp>
      <p:sp>
        <p:nvSpPr>
          <p:cNvPr id="140291" name="Rectangle 2"/>
          <p:cNvSpPr>
            <a:spLocks noGrp="1" noChangeArrowheads="1"/>
          </p:cNvSpPr>
          <p:nvPr>
            <p:ph type="title"/>
          </p:nvPr>
        </p:nvSpPr>
        <p:spPr/>
        <p:txBody>
          <a:bodyPr/>
          <a:lstStyle/>
          <a:p>
            <a:pPr eaLnBrk="1" hangingPunct="1"/>
            <a:r>
              <a:rPr lang="en-US" altLang="en-US" sz="2800"/>
              <a:t>Notes:</a:t>
            </a:r>
          </a:p>
        </p:txBody>
      </p:sp>
      <p:sp>
        <p:nvSpPr>
          <p:cNvPr id="140292" name="Rectangle 3"/>
          <p:cNvSpPr>
            <a:spLocks noGrp="1" noChangeArrowheads="1"/>
          </p:cNvSpPr>
          <p:nvPr>
            <p:ph type="body" idx="1"/>
          </p:nvPr>
        </p:nvSpPr>
        <p:spPr/>
        <p:txBody>
          <a:bodyPr/>
          <a:lstStyle/>
          <a:p>
            <a:pPr eaLnBrk="1" hangingPunct="1">
              <a:lnSpc>
                <a:spcPct val="80000"/>
              </a:lnSpc>
            </a:pPr>
            <a:r>
              <a:rPr lang="en-US" altLang="en-US" sz="1400"/>
              <a:t>You can specify, capture, and emit business events from a CICS® application. These business events can be consumed by another CICS application, or placed on a WebSphere MQ queue for consumption in a variety of ways including by a complex event processing engine such as IBM Operational Decision Manager. </a:t>
            </a:r>
          </a:p>
          <a:p>
            <a:pPr eaLnBrk="1" hangingPunct="1">
              <a:lnSpc>
                <a:spcPct val="80000"/>
              </a:lnSpc>
            </a:pPr>
            <a:r>
              <a:rPr lang="en-US" altLang="en-US" sz="1400"/>
              <a:t>A business event is anything that happens that is relevant to your business. An individual stock trade or the placement of an order are both examples of business events. CICS allows business events to be captured in an application and emitted for processing, with typically no change to the emitting CICS application.</a:t>
            </a:r>
          </a:p>
          <a:p>
            <a:pPr eaLnBrk="1" hangingPunct="1">
              <a:lnSpc>
                <a:spcPct val="80000"/>
              </a:lnSpc>
            </a:pPr>
            <a:r>
              <a:rPr lang="en-US" altLang="en-US" sz="1400"/>
              <a:t>After CICS has captured and processed a business event, it is passed to an EP (Event Processing) adapter for formatting and routing. CICS provides EP adapters to allow business events to be emitted to WebSphere MQ, either in XML format for consumption by WebSphere Operational Decision Manager, in CBE (Common Business Event) XML format to the Common Event Infrastructure (CEI) for consumption by business monitors, or in a non-XML character format, as well as to a CICS transaction or to a CICS temporary storage queue. </a:t>
            </a:r>
          </a:p>
          <a:p>
            <a:pPr eaLnBrk="1" hangingPunct="1">
              <a:lnSpc>
                <a:spcPct val="80000"/>
              </a:lnSpc>
            </a:pPr>
            <a:r>
              <a:rPr lang="en-US" altLang="en-US" sz="1400"/>
              <a:t>You can also write your own custom EP adapter. CICS supports custom EP adapters written in the following languages:</a:t>
            </a:r>
          </a:p>
          <a:p>
            <a:pPr lvl="1" eaLnBrk="1" hangingPunct="1">
              <a:lnSpc>
                <a:spcPct val="80000"/>
              </a:lnSpc>
            </a:pPr>
            <a:r>
              <a:rPr lang="en-US" altLang="en-US" sz="1400"/>
              <a:t>COBOL </a:t>
            </a:r>
          </a:p>
          <a:p>
            <a:pPr lvl="1" eaLnBrk="1" hangingPunct="1">
              <a:lnSpc>
                <a:spcPct val="80000"/>
              </a:lnSpc>
            </a:pPr>
            <a:r>
              <a:rPr lang="en-US" altLang="en-US" sz="1400"/>
              <a:t>PL/I </a:t>
            </a:r>
          </a:p>
          <a:p>
            <a:pPr lvl="1" eaLnBrk="1" hangingPunct="1">
              <a:lnSpc>
                <a:spcPct val="80000"/>
              </a:lnSpc>
            </a:pPr>
            <a:r>
              <a:rPr lang="en-US" altLang="en-US" sz="1400"/>
              <a:t>C </a:t>
            </a:r>
          </a:p>
          <a:p>
            <a:pPr lvl="1" eaLnBrk="1" hangingPunct="1">
              <a:lnSpc>
                <a:spcPct val="80000"/>
              </a:lnSpc>
            </a:pPr>
            <a:r>
              <a:rPr lang="en-US" altLang="en-US" sz="1400"/>
              <a:t>C++ </a:t>
            </a:r>
          </a:p>
          <a:p>
            <a:pPr lvl="1" eaLnBrk="1" hangingPunct="1">
              <a:lnSpc>
                <a:spcPct val="80000"/>
              </a:lnSpc>
            </a:pPr>
            <a:r>
              <a:rPr lang="en-US" altLang="en-US" sz="1400"/>
              <a:t>IBM Assembler</a:t>
            </a:r>
            <a:r>
              <a:rPr lang="en-US" altLang="en-US" sz="1300"/>
              <a:t> </a:t>
            </a:r>
          </a:p>
          <a:p>
            <a:pPr eaLnBrk="1" hangingPunct="1">
              <a:lnSpc>
                <a:spcPct val="80000"/>
              </a:lnSpc>
            </a:pPr>
            <a:endParaRPr lang="en-US" altLang="en-US" sz="1400"/>
          </a:p>
        </p:txBody>
      </p:sp>
    </p:spTree>
    <p:extLst>
      <p:ext uri="{BB962C8B-B14F-4D97-AF65-F5344CB8AC3E}">
        <p14:creationId xmlns:p14="http://schemas.microsoft.com/office/powerpoint/2010/main" val="1731424598"/>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2"/>
          <p:cNvSpPr>
            <a:spLocks noGrp="1" noChangeArrowheads="1"/>
          </p:cNvSpPr>
          <p:nvPr>
            <p:ph type="title"/>
          </p:nvPr>
        </p:nvSpPr>
        <p:spPr/>
        <p:txBody>
          <a:bodyPr/>
          <a:lstStyle/>
          <a:p>
            <a:pPr defTabSz="1041400"/>
            <a:r>
              <a:rPr lang="en-US" altLang="en-US" sz="2800" b="1">
                <a:solidFill>
                  <a:srgbClr val="7889FB"/>
                </a:solidFill>
              </a:rPr>
              <a:t>Event Processing…</a:t>
            </a:r>
            <a:endParaRPr lang="en-GB" altLang="en-US" sz="2800" b="1">
              <a:solidFill>
                <a:srgbClr val="7889FB"/>
              </a:solidFill>
            </a:endParaRPr>
          </a:p>
        </p:txBody>
      </p:sp>
      <p:sp>
        <p:nvSpPr>
          <p:cNvPr id="141314" name="Slide Number Placeholder 3"/>
          <p:cNvSpPr>
            <a:spLocks noGrp="1"/>
          </p:cNvSpPr>
          <p:nvPr>
            <p:ph type="sldNum" sz="quarter" idx="12"/>
          </p:nvPr>
        </p:nvSpPr>
        <p:spPr bwMode="black">
          <a:xfrm>
            <a:off x="9686925" y="6653212"/>
            <a:ext cx="2743200" cy="36512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123</a:t>
            </a:fld>
            <a:endParaRPr lang="en-US" altLang="en-US" sz="1000">
              <a:solidFill>
                <a:srgbClr val="FFFFFF"/>
              </a:solidFill>
            </a:endParaRPr>
          </a:p>
        </p:txBody>
      </p:sp>
      <p:pic>
        <p:nvPicPr>
          <p:cNvPr id="141316" name="Picture 13" descr="Monitor Screen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750" y="3913188"/>
            <a:ext cx="12954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7" name="Picture 12" descr="tre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8538" y="5589589"/>
            <a:ext cx="1217612" cy="114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8" name="Picture 2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53550" y="2160588"/>
            <a:ext cx="1633538"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9" name="AutoShape 28"/>
          <p:cNvSpPr>
            <a:spLocks noChangeArrowheads="1"/>
          </p:cNvSpPr>
          <p:nvPr/>
        </p:nvSpPr>
        <p:spPr bwMode="auto">
          <a:xfrm>
            <a:off x="2419350" y="2466975"/>
            <a:ext cx="4876800" cy="3962400"/>
          </a:xfrm>
          <a:prstGeom prst="roundRect">
            <a:avLst>
              <a:gd name="adj" fmla="val 8241"/>
            </a:avLst>
          </a:prstGeom>
          <a:noFill/>
          <a:ln w="38100"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lIns="91379" tIns="45688" rIns="91379" bIns="45688"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41320" name="Text Box 29"/>
          <p:cNvSpPr txBox="1">
            <a:spLocks noChangeArrowheads="1"/>
          </p:cNvSpPr>
          <p:nvPr/>
        </p:nvSpPr>
        <p:spPr bwMode="auto">
          <a:xfrm>
            <a:off x="3476625" y="6057900"/>
            <a:ext cx="3124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79" tIns="45688" rIns="91379" bIns="45688">
            <a:spAutoFit/>
          </a:bodyPr>
          <a:lstStyle>
            <a:lvl1pPr marL="228600" indent="-2286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50000"/>
              </a:spcBef>
              <a:spcAft>
                <a:spcPct val="0"/>
              </a:spcAft>
              <a:buClr>
                <a:srgbClr val="9900CC"/>
              </a:buClr>
              <a:buFontTx/>
              <a:buNone/>
            </a:pPr>
            <a:r>
              <a:rPr lang="en-GB" altLang="en-US" sz="1600" b="0"/>
              <a:t>CICS TS V4+</a:t>
            </a:r>
          </a:p>
        </p:txBody>
      </p:sp>
      <p:sp>
        <p:nvSpPr>
          <p:cNvPr id="141321" name="AutoShape 30"/>
          <p:cNvSpPr>
            <a:spLocks noChangeArrowheads="1"/>
          </p:cNvSpPr>
          <p:nvPr/>
        </p:nvSpPr>
        <p:spPr bwMode="auto">
          <a:xfrm>
            <a:off x="2571750" y="2924175"/>
            <a:ext cx="1828800" cy="3124200"/>
          </a:xfrm>
          <a:prstGeom prst="roundRect">
            <a:avLst>
              <a:gd name="adj" fmla="val 8241"/>
            </a:avLst>
          </a:prstGeom>
          <a:noFill/>
          <a:ln w="38100"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lIns="91379" tIns="45688" rIns="91379" bIns="45688"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41322" name="Text Box 31"/>
          <p:cNvSpPr txBox="1">
            <a:spLocks noChangeArrowheads="1"/>
          </p:cNvSpPr>
          <p:nvPr/>
        </p:nvSpPr>
        <p:spPr bwMode="auto">
          <a:xfrm>
            <a:off x="2495550" y="2982914"/>
            <a:ext cx="1905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79" tIns="45688" rIns="91379" bIns="45688">
            <a:spAutoFit/>
          </a:bodyPr>
          <a:lstStyle>
            <a:lvl1pPr marL="228600" indent="-2286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50000"/>
              </a:spcBef>
              <a:spcAft>
                <a:spcPct val="0"/>
              </a:spcAft>
              <a:buClr>
                <a:srgbClr val="9900CC"/>
              </a:buClr>
              <a:buFontTx/>
              <a:buNone/>
            </a:pPr>
            <a:r>
              <a:rPr lang="en-GB" altLang="en-US" sz="1600" b="0"/>
              <a:t>Existing Business Logic</a:t>
            </a:r>
          </a:p>
        </p:txBody>
      </p:sp>
      <p:sp>
        <p:nvSpPr>
          <p:cNvPr id="141323" name="Text Box 32"/>
          <p:cNvSpPr txBox="1">
            <a:spLocks noChangeArrowheads="1"/>
          </p:cNvSpPr>
          <p:nvPr/>
        </p:nvSpPr>
        <p:spPr bwMode="auto">
          <a:xfrm>
            <a:off x="5391150" y="3000376"/>
            <a:ext cx="1600200" cy="3108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79" tIns="45688" rIns="91379" bIns="45688">
            <a:spAutoFit/>
          </a:bodyPr>
          <a:lstStyle>
            <a:lvl1pPr marL="228600" indent="-2286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
                <a:srgbClr val="9900CC"/>
              </a:buClr>
              <a:buFontTx/>
              <a:buNone/>
            </a:pPr>
            <a:r>
              <a:rPr lang="en-GB" altLang="en-US" sz="1400">
                <a:solidFill>
                  <a:srgbClr val="000000"/>
                </a:solidFill>
                <a:ea typeface="SimSun" panose="02010600030101010101" pitchFamily="2" charset="-122"/>
              </a:rPr>
              <a:t>CICS Event Processing</a:t>
            </a:r>
            <a:endParaRPr lang="en-GB" altLang="en-US" sz="1400" b="0">
              <a:ea typeface="SimSun" panose="02010600030101010101" pitchFamily="2" charset="-122"/>
            </a:endParaRPr>
          </a:p>
          <a:p>
            <a:pPr algn="ctr">
              <a:spcBef>
                <a:spcPct val="0"/>
              </a:spcBef>
              <a:spcAft>
                <a:spcPct val="0"/>
              </a:spcAft>
              <a:buClr>
                <a:srgbClr val="9900CC"/>
              </a:buClr>
              <a:buFontTx/>
              <a:buNone/>
            </a:pPr>
            <a:endParaRPr lang="en-GB" altLang="en-US" sz="1400" b="0">
              <a:ea typeface="SimSun" panose="02010600030101010101" pitchFamily="2" charset="-122"/>
            </a:endParaRPr>
          </a:p>
          <a:p>
            <a:pPr algn="ctr">
              <a:spcBef>
                <a:spcPct val="0"/>
              </a:spcBef>
              <a:spcAft>
                <a:spcPct val="0"/>
              </a:spcAft>
              <a:buClr>
                <a:srgbClr val="9900CC"/>
              </a:buClr>
              <a:buFontTx/>
              <a:buNone/>
            </a:pPr>
            <a:r>
              <a:rPr lang="en-GB" altLang="en-US" sz="1400">
                <a:solidFill>
                  <a:srgbClr val="000000"/>
                </a:solidFill>
                <a:ea typeface="SimSun" panose="02010600030101010101" pitchFamily="2" charset="-122"/>
              </a:rPr>
              <a:t>Event Capture</a:t>
            </a:r>
            <a:endParaRPr lang="en-GB" altLang="en-US" sz="1400" b="0">
              <a:ea typeface="SimSun" panose="02010600030101010101" pitchFamily="2" charset="-122"/>
            </a:endParaRPr>
          </a:p>
          <a:p>
            <a:pPr algn="ctr">
              <a:spcBef>
                <a:spcPct val="0"/>
              </a:spcBef>
              <a:spcAft>
                <a:spcPct val="0"/>
              </a:spcAft>
              <a:buClr>
                <a:srgbClr val="9900CC"/>
              </a:buClr>
              <a:buFontTx/>
              <a:buNone/>
            </a:pPr>
            <a:r>
              <a:rPr lang="en-GB" altLang="en-US" sz="1400">
                <a:solidFill>
                  <a:srgbClr val="000000"/>
                </a:solidFill>
                <a:ea typeface="SimSun" panose="02010600030101010101" pitchFamily="2" charset="-122"/>
              </a:rPr>
              <a:t>Filtering</a:t>
            </a:r>
            <a:endParaRPr lang="en-GB" altLang="en-US" sz="1400" b="0">
              <a:ea typeface="SimSun" panose="02010600030101010101" pitchFamily="2" charset="-122"/>
            </a:endParaRPr>
          </a:p>
          <a:p>
            <a:pPr algn="ctr">
              <a:spcBef>
                <a:spcPct val="0"/>
              </a:spcBef>
              <a:spcAft>
                <a:spcPct val="0"/>
              </a:spcAft>
              <a:buClr>
                <a:srgbClr val="9900CC"/>
              </a:buClr>
              <a:buFontTx/>
              <a:buNone/>
            </a:pPr>
            <a:r>
              <a:rPr lang="en-GB" altLang="en-US" sz="1400">
                <a:solidFill>
                  <a:srgbClr val="000000"/>
                </a:solidFill>
                <a:ea typeface="SimSun" panose="02010600030101010101" pitchFamily="2" charset="-122"/>
              </a:rPr>
              <a:t>Enrichment</a:t>
            </a:r>
            <a:endParaRPr lang="en-GB" altLang="en-US" sz="1400" b="0">
              <a:ea typeface="SimSun" panose="02010600030101010101" pitchFamily="2" charset="-122"/>
            </a:endParaRPr>
          </a:p>
          <a:p>
            <a:pPr algn="ctr">
              <a:spcBef>
                <a:spcPct val="0"/>
              </a:spcBef>
              <a:spcAft>
                <a:spcPct val="0"/>
              </a:spcAft>
              <a:buClr>
                <a:srgbClr val="9900CC"/>
              </a:buClr>
              <a:buFontTx/>
              <a:buNone/>
            </a:pPr>
            <a:r>
              <a:rPr lang="en-GB" altLang="en-US" sz="1400">
                <a:solidFill>
                  <a:srgbClr val="000000"/>
                </a:solidFill>
                <a:ea typeface="SimSun" panose="02010600030101010101" pitchFamily="2" charset="-122"/>
              </a:rPr>
              <a:t>Formatting </a:t>
            </a:r>
            <a:endParaRPr lang="en-GB" altLang="en-US" sz="1400" b="0">
              <a:ea typeface="SimSun" panose="02010600030101010101" pitchFamily="2" charset="-122"/>
            </a:endParaRPr>
          </a:p>
          <a:p>
            <a:pPr algn="ctr">
              <a:spcBef>
                <a:spcPct val="0"/>
              </a:spcBef>
              <a:spcAft>
                <a:spcPct val="0"/>
              </a:spcAft>
              <a:buClr>
                <a:srgbClr val="9900CC"/>
              </a:buClr>
              <a:buFontTx/>
              <a:buNone/>
            </a:pPr>
            <a:r>
              <a:rPr lang="en-GB" altLang="en-US" sz="1400">
                <a:solidFill>
                  <a:srgbClr val="000000"/>
                </a:solidFill>
                <a:ea typeface="SimSun" panose="02010600030101010101" pitchFamily="2" charset="-122"/>
              </a:rPr>
              <a:t>Routing</a:t>
            </a:r>
            <a:endParaRPr lang="en-GB" altLang="en-US" sz="1400" b="0">
              <a:ea typeface="SimSun" panose="02010600030101010101" pitchFamily="2" charset="-122"/>
            </a:endParaRPr>
          </a:p>
          <a:p>
            <a:pPr algn="ctr">
              <a:spcBef>
                <a:spcPct val="0"/>
              </a:spcBef>
              <a:spcAft>
                <a:spcPct val="0"/>
              </a:spcAft>
              <a:buClr>
                <a:srgbClr val="9900CC"/>
              </a:buClr>
              <a:buFontTx/>
              <a:buNone/>
            </a:pPr>
            <a:endParaRPr lang="en-GB" altLang="en-US" sz="1400" b="0">
              <a:ea typeface="SimSun" panose="02010600030101010101" pitchFamily="2" charset="-122"/>
            </a:endParaRPr>
          </a:p>
          <a:p>
            <a:pPr algn="ctr">
              <a:spcBef>
                <a:spcPct val="0"/>
              </a:spcBef>
              <a:spcAft>
                <a:spcPct val="0"/>
              </a:spcAft>
              <a:buClr>
                <a:srgbClr val="9900CC"/>
              </a:buClr>
              <a:buFontTx/>
              <a:buNone/>
            </a:pPr>
            <a:r>
              <a:rPr lang="en-GB" altLang="en-US" sz="1400" b="0">
                <a:solidFill>
                  <a:srgbClr val="000000"/>
                </a:solidFill>
                <a:ea typeface="SimSun" panose="02010600030101010101" pitchFamily="2" charset="-122"/>
              </a:rPr>
              <a:t>Extensible</a:t>
            </a:r>
            <a:endParaRPr lang="en-GB" altLang="en-US" sz="1400" b="0">
              <a:ea typeface="SimSun" panose="02010600030101010101" pitchFamily="2" charset="-122"/>
            </a:endParaRPr>
          </a:p>
          <a:p>
            <a:pPr algn="ctr">
              <a:spcBef>
                <a:spcPct val="0"/>
              </a:spcBef>
              <a:spcAft>
                <a:spcPct val="0"/>
              </a:spcAft>
              <a:buClr>
                <a:srgbClr val="9900CC"/>
              </a:buClr>
              <a:buFontTx/>
              <a:buNone/>
            </a:pPr>
            <a:endParaRPr lang="en-GB" altLang="en-US" sz="1400" b="0">
              <a:ea typeface="SimSun" panose="02010600030101010101" pitchFamily="2" charset="-122"/>
            </a:endParaRPr>
          </a:p>
          <a:p>
            <a:pPr algn="ctr">
              <a:spcBef>
                <a:spcPct val="0"/>
              </a:spcBef>
              <a:spcAft>
                <a:spcPct val="0"/>
              </a:spcAft>
              <a:buClr>
                <a:srgbClr val="9900CC"/>
              </a:buClr>
              <a:buFontTx/>
              <a:buNone/>
            </a:pPr>
            <a:r>
              <a:rPr lang="en-GB" altLang="en-US" sz="1400" b="0">
                <a:solidFill>
                  <a:srgbClr val="000000"/>
                </a:solidFill>
                <a:ea typeface="SimSun" panose="02010600030101010101" pitchFamily="2" charset="-122"/>
              </a:rPr>
              <a:t>Secured</a:t>
            </a:r>
            <a:endParaRPr lang="en-GB" altLang="en-US" sz="1400" b="0">
              <a:ea typeface="SimSun" panose="02010600030101010101" pitchFamily="2" charset="-122"/>
            </a:endParaRPr>
          </a:p>
          <a:p>
            <a:pPr algn="ctr">
              <a:spcBef>
                <a:spcPct val="0"/>
              </a:spcBef>
              <a:spcAft>
                <a:spcPct val="0"/>
              </a:spcAft>
              <a:buClr>
                <a:srgbClr val="9900CC"/>
              </a:buClr>
              <a:buFontTx/>
              <a:buNone/>
            </a:pPr>
            <a:r>
              <a:rPr lang="en-GB" altLang="en-US" sz="1400" b="0">
                <a:solidFill>
                  <a:srgbClr val="000000"/>
                </a:solidFill>
                <a:ea typeface="SimSun" panose="02010600030101010101" pitchFamily="2" charset="-122"/>
              </a:rPr>
              <a:t>Monitored</a:t>
            </a:r>
            <a:endParaRPr lang="en-GB" altLang="en-US" sz="1400" b="0">
              <a:ea typeface="SimSun" panose="02010600030101010101" pitchFamily="2" charset="-122"/>
            </a:endParaRPr>
          </a:p>
          <a:p>
            <a:pPr algn="ctr">
              <a:spcBef>
                <a:spcPct val="0"/>
              </a:spcBef>
              <a:spcAft>
                <a:spcPct val="0"/>
              </a:spcAft>
              <a:buClr>
                <a:srgbClr val="9900CC"/>
              </a:buClr>
              <a:buFontTx/>
              <a:buNone/>
            </a:pPr>
            <a:r>
              <a:rPr lang="en-GB" altLang="en-US" sz="1400" b="0">
                <a:solidFill>
                  <a:srgbClr val="000000"/>
                </a:solidFill>
                <a:ea typeface="SimSun" panose="02010600030101010101" pitchFamily="2" charset="-122"/>
              </a:rPr>
              <a:t>etc.</a:t>
            </a:r>
            <a:endParaRPr lang="en-GB" altLang="en-US" sz="1400" b="0">
              <a:ea typeface="SimSun" panose="02010600030101010101" pitchFamily="2" charset="-122"/>
            </a:endParaRPr>
          </a:p>
        </p:txBody>
      </p:sp>
      <p:sp>
        <p:nvSpPr>
          <p:cNvPr id="141324" name="AutoShape 33"/>
          <p:cNvSpPr>
            <a:spLocks noChangeArrowheads="1"/>
          </p:cNvSpPr>
          <p:nvPr/>
        </p:nvSpPr>
        <p:spPr bwMode="auto">
          <a:xfrm>
            <a:off x="5238750" y="2924175"/>
            <a:ext cx="1905000" cy="3124200"/>
          </a:xfrm>
          <a:prstGeom prst="roundRect">
            <a:avLst>
              <a:gd name="adj" fmla="val 8241"/>
            </a:avLst>
          </a:prstGeom>
          <a:noFill/>
          <a:ln w="38100" algn="ctr">
            <a:solidFill>
              <a:srgbClr val="AB1987"/>
            </a:solidFill>
            <a:round/>
            <a:headEnd/>
            <a:tailEnd/>
          </a:ln>
          <a:extLst>
            <a:ext uri="{909E8E84-426E-40DD-AFC4-6F175D3DCCD1}">
              <a14:hiddenFill xmlns:a14="http://schemas.microsoft.com/office/drawing/2010/main">
                <a:solidFill>
                  <a:srgbClr val="FFFFFF"/>
                </a:solidFill>
              </a14:hiddenFill>
            </a:ext>
          </a:extLst>
        </p:spPr>
        <p:txBody>
          <a:bodyPr wrap="none" lIns="91379" tIns="45688" rIns="91379" bIns="45688"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41325" name="Text Box 34"/>
          <p:cNvSpPr txBox="1">
            <a:spLocks noChangeArrowheads="1"/>
          </p:cNvSpPr>
          <p:nvPr/>
        </p:nvSpPr>
        <p:spPr bwMode="auto">
          <a:xfrm>
            <a:off x="2571750" y="3914775"/>
            <a:ext cx="17526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79" tIns="45688" rIns="91379" bIns="45688">
            <a:spAutoFit/>
          </a:bodyPr>
          <a:lstStyle>
            <a:lvl1pPr marL="228600" indent="-2286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50000"/>
              </a:spcBef>
              <a:spcAft>
                <a:spcPct val="0"/>
              </a:spcAft>
              <a:buClr>
                <a:srgbClr val="9900CC"/>
              </a:buClr>
              <a:buFontTx/>
              <a:buNone/>
            </a:pPr>
            <a:r>
              <a:rPr lang="en-GB" altLang="en-US" sz="1600" b="0" u="sng">
                <a:solidFill>
                  <a:schemeClr val="folHlink"/>
                </a:solidFill>
              </a:rPr>
              <a:t>CODE NOT</a:t>
            </a:r>
            <a:br>
              <a:rPr lang="en-GB" altLang="en-US" sz="1600" b="0" u="sng">
                <a:solidFill>
                  <a:schemeClr val="folHlink"/>
                </a:solidFill>
              </a:rPr>
            </a:br>
            <a:r>
              <a:rPr lang="en-GB" altLang="en-US" sz="1600" b="0" u="sng">
                <a:solidFill>
                  <a:schemeClr val="folHlink"/>
                </a:solidFill>
              </a:rPr>
              <a:t>CHANGED</a:t>
            </a:r>
          </a:p>
          <a:p>
            <a:pPr algn="ctr">
              <a:spcBef>
                <a:spcPct val="50000"/>
              </a:spcBef>
              <a:spcAft>
                <a:spcPct val="0"/>
              </a:spcAft>
              <a:buClr>
                <a:srgbClr val="9900CC"/>
              </a:buClr>
              <a:buFontTx/>
              <a:buNone/>
            </a:pPr>
            <a:r>
              <a:rPr lang="en-GB" altLang="en-US" sz="1600" b="0">
                <a:solidFill>
                  <a:schemeClr val="folHlink"/>
                </a:solidFill>
              </a:rPr>
              <a:t>Or</a:t>
            </a:r>
          </a:p>
          <a:p>
            <a:pPr algn="ctr">
              <a:spcBef>
                <a:spcPct val="50000"/>
              </a:spcBef>
              <a:spcAft>
                <a:spcPct val="0"/>
              </a:spcAft>
              <a:buClr>
                <a:srgbClr val="9900CC"/>
              </a:buClr>
              <a:buFontTx/>
              <a:buNone/>
            </a:pPr>
            <a:r>
              <a:rPr lang="en-GB" altLang="en-US" sz="1600" b="0">
                <a:solidFill>
                  <a:schemeClr val="folHlink"/>
                </a:solidFill>
              </a:rPr>
              <a:t>Add EXEC CICS </a:t>
            </a:r>
            <a:r>
              <a:rPr lang="en-GB" altLang="en-US" sz="1600" b="0" u="sng">
                <a:solidFill>
                  <a:schemeClr val="folHlink"/>
                </a:solidFill>
              </a:rPr>
              <a:t>SIGNAL EVENT</a:t>
            </a:r>
          </a:p>
        </p:txBody>
      </p:sp>
      <p:sp>
        <p:nvSpPr>
          <p:cNvPr id="141326" name="Line 35"/>
          <p:cNvSpPr>
            <a:spLocks noChangeShapeType="1"/>
          </p:cNvSpPr>
          <p:nvPr/>
        </p:nvSpPr>
        <p:spPr bwMode="auto">
          <a:xfrm>
            <a:off x="4095750" y="4752975"/>
            <a:ext cx="1371600" cy="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lIns="91379" tIns="45688" rIns="91379" bIns="45688"/>
          <a:lstStyle/>
          <a:p>
            <a:endParaRPr lang="en-US"/>
          </a:p>
        </p:txBody>
      </p:sp>
      <p:sp>
        <p:nvSpPr>
          <p:cNvPr id="141327" name="Text Box 36"/>
          <p:cNvSpPr txBox="1">
            <a:spLocks noChangeArrowheads="1"/>
          </p:cNvSpPr>
          <p:nvPr/>
        </p:nvSpPr>
        <p:spPr bwMode="auto">
          <a:xfrm>
            <a:off x="4248150" y="4433889"/>
            <a:ext cx="1143000" cy="630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79" tIns="45688" rIns="91379" bIns="45688">
            <a:spAutoFit/>
          </a:bodyPr>
          <a:lstStyle>
            <a:lvl1pPr marL="228600" indent="-2286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50000"/>
              </a:spcBef>
              <a:spcAft>
                <a:spcPct val="0"/>
              </a:spcAft>
              <a:buClr>
                <a:srgbClr val="9900CC"/>
              </a:buClr>
              <a:buFontTx/>
              <a:buNone/>
            </a:pPr>
            <a:r>
              <a:rPr lang="en-GB" altLang="en-US" sz="1400" b="0"/>
              <a:t>Captured</a:t>
            </a:r>
          </a:p>
          <a:p>
            <a:pPr algn="ctr">
              <a:spcBef>
                <a:spcPct val="50000"/>
              </a:spcBef>
              <a:spcAft>
                <a:spcPct val="0"/>
              </a:spcAft>
              <a:buClr>
                <a:srgbClr val="9900CC"/>
              </a:buClr>
              <a:buFontTx/>
              <a:buNone/>
            </a:pPr>
            <a:r>
              <a:rPr lang="en-GB" altLang="en-US" sz="1400" b="0"/>
              <a:t>Events</a:t>
            </a:r>
          </a:p>
        </p:txBody>
      </p:sp>
      <p:sp>
        <p:nvSpPr>
          <p:cNvPr id="141328" name="AutoShape 37"/>
          <p:cNvSpPr>
            <a:spLocks noChangeArrowheads="1"/>
          </p:cNvSpPr>
          <p:nvPr/>
        </p:nvSpPr>
        <p:spPr bwMode="auto">
          <a:xfrm>
            <a:off x="3105150" y="1704975"/>
            <a:ext cx="3581400" cy="533400"/>
          </a:xfrm>
          <a:prstGeom prst="roundRect">
            <a:avLst>
              <a:gd name="adj" fmla="val 16667"/>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91379" tIns="45688" rIns="91379" bIns="45688" anchor="ctr"/>
          <a:lstStyle>
            <a:lvl1pPr marL="228600" indent="-2286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
                <a:srgbClr val="9900CC"/>
              </a:buClr>
              <a:buFontTx/>
              <a:buNone/>
            </a:pPr>
            <a:r>
              <a:rPr lang="en-GB" altLang="en-US" sz="1600" b="0"/>
              <a:t>Development and Deployment Tools</a:t>
            </a:r>
          </a:p>
          <a:p>
            <a:pPr algn="ctr">
              <a:spcBef>
                <a:spcPct val="0"/>
              </a:spcBef>
              <a:spcAft>
                <a:spcPct val="0"/>
              </a:spcAft>
              <a:buClr>
                <a:srgbClr val="9900CC"/>
              </a:buClr>
              <a:buFontTx/>
              <a:buNone/>
            </a:pPr>
            <a:r>
              <a:rPr lang="en-GB" altLang="en-US" sz="1600" b="0"/>
              <a:t>(CICS Explorer or RDz)</a:t>
            </a:r>
          </a:p>
        </p:txBody>
      </p:sp>
      <p:cxnSp>
        <p:nvCxnSpPr>
          <p:cNvPr id="141329" name="AutoShape 38"/>
          <p:cNvCxnSpPr>
            <a:cxnSpLocks noChangeShapeType="1"/>
            <a:stCxn id="141328" idx="1"/>
            <a:endCxn id="141321" idx="0"/>
          </p:cNvCxnSpPr>
          <p:nvPr/>
        </p:nvCxnSpPr>
        <p:spPr bwMode="auto">
          <a:xfrm rot="10800000" flipH="1" flipV="1">
            <a:off x="3086100" y="1971675"/>
            <a:ext cx="400050" cy="933450"/>
          </a:xfrm>
          <a:prstGeom prst="curvedConnector4">
            <a:avLst>
              <a:gd name="adj1" fmla="val -52380"/>
              <a:gd name="adj2" fmla="val 65306"/>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cxnSp>
      <p:cxnSp>
        <p:nvCxnSpPr>
          <p:cNvPr id="141330" name="AutoShape 39"/>
          <p:cNvCxnSpPr>
            <a:cxnSpLocks noChangeShapeType="1"/>
            <a:stCxn id="141328" idx="3"/>
            <a:endCxn id="141324" idx="0"/>
          </p:cNvCxnSpPr>
          <p:nvPr/>
        </p:nvCxnSpPr>
        <p:spPr bwMode="auto">
          <a:xfrm flipH="1">
            <a:off x="6191250" y="1971675"/>
            <a:ext cx="514350" cy="933450"/>
          </a:xfrm>
          <a:prstGeom prst="curvedConnector4">
            <a:avLst>
              <a:gd name="adj1" fmla="val -40741"/>
              <a:gd name="adj2" fmla="val 65306"/>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cxnSp>
      <p:cxnSp>
        <p:nvCxnSpPr>
          <p:cNvPr id="141331" name="AutoShape 40"/>
          <p:cNvCxnSpPr>
            <a:cxnSpLocks noChangeShapeType="1"/>
            <a:stCxn id="141324" idx="3"/>
          </p:cNvCxnSpPr>
          <p:nvPr/>
        </p:nvCxnSpPr>
        <p:spPr bwMode="auto">
          <a:xfrm flipV="1">
            <a:off x="7162800" y="2725739"/>
            <a:ext cx="2190750" cy="1760537"/>
          </a:xfrm>
          <a:prstGeom prst="curvedConnector3">
            <a:avLst>
              <a:gd name="adj1" fmla="val 49565"/>
            </a:avLst>
          </a:prstGeom>
          <a:noFill/>
          <a:ln w="38100">
            <a:solidFill>
              <a:srgbClr val="AB1987"/>
            </a:solidFill>
            <a:round/>
            <a:headEnd/>
            <a:tailEnd type="triangle" w="med" len="med"/>
          </a:ln>
          <a:extLst>
            <a:ext uri="{909E8E84-426E-40DD-AFC4-6F175D3DCCD1}">
              <a14:hiddenFill xmlns:a14="http://schemas.microsoft.com/office/drawing/2010/main">
                <a:noFill/>
              </a14:hiddenFill>
            </a:ext>
          </a:extLst>
        </p:spPr>
      </p:cxnSp>
      <p:cxnSp>
        <p:nvCxnSpPr>
          <p:cNvPr id="141332" name="AutoShape 41"/>
          <p:cNvCxnSpPr>
            <a:cxnSpLocks noChangeShapeType="1"/>
            <a:stCxn id="141324" idx="3"/>
          </p:cNvCxnSpPr>
          <p:nvPr/>
        </p:nvCxnSpPr>
        <p:spPr bwMode="auto">
          <a:xfrm>
            <a:off x="7162800" y="4486275"/>
            <a:ext cx="2647950" cy="14288"/>
          </a:xfrm>
          <a:prstGeom prst="straightConnector1">
            <a:avLst/>
          </a:prstGeom>
          <a:noFill/>
          <a:ln w="38100">
            <a:solidFill>
              <a:srgbClr val="AB1987"/>
            </a:solidFill>
            <a:round/>
            <a:headEnd/>
            <a:tailEnd type="triangle" w="med" len="med"/>
          </a:ln>
          <a:extLst>
            <a:ext uri="{909E8E84-426E-40DD-AFC4-6F175D3DCCD1}">
              <a14:hiddenFill xmlns:a14="http://schemas.microsoft.com/office/drawing/2010/main">
                <a:noFill/>
              </a14:hiddenFill>
            </a:ext>
          </a:extLst>
        </p:spPr>
      </p:cxnSp>
      <p:cxnSp>
        <p:nvCxnSpPr>
          <p:cNvPr id="141333" name="AutoShape 42"/>
          <p:cNvCxnSpPr>
            <a:cxnSpLocks noChangeShapeType="1"/>
            <a:stCxn id="141324" idx="3"/>
          </p:cNvCxnSpPr>
          <p:nvPr/>
        </p:nvCxnSpPr>
        <p:spPr bwMode="auto">
          <a:xfrm>
            <a:off x="7162800" y="4486275"/>
            <a:ext cx="2725738" cy="1676400"/>
          </a:xfrm>
          <a:prstGeom prst="curvedConnector3">
            <a:avLst>
              <a:gd name="adj1" fmla="val 49620"/>
            </a:avLst>
          </a:prstGeom>
          <a:noFill/>
          <a:ln w="38100">
            <a:solidFill>
              <a:srgbClr val="AB1987"/>
            </a:solidFill>
            <a:round/>
            <a:headEnd/>
            <a:tailEnd type="triangle" w="med" len="med"/>
          </a:ln>
          <a:extLst>
            <a:ext uri="{909E8E84-426E-40DD-AFC4-6F175D3DCCD1}">
              <a14:hiddenFill xmlns:a14="http://schemas.microsoft.com/office/drawing/2010/main">
                <a:noFill/>
              </a14:hiddenFill>
            </a:ext>
          </a:extLst>
        </p:spPr>
      </p:cxnSp>
      <p:sp>
        <p:nvSpPr>
          <p:cNvPr id="141334" name="Text Box 43"/>
          <p:cNvSpPr txBox="1">
            <a:spLocks noChangeArrowheads="1"/>
          </p:cNvSpPr>
          <p:nvPr/>
        </p:nvSpPr>
        <p:spPr bwMode="auto">
          <a:xfrm>
            <a:off x="8134350" y="4600575"/>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79" tIns="45688" rIns="91379" bIns="45688">
            <a:spAutoFit/>
          </a:bodyPr>
          <a:lstStyle>
            <a:lvl1pPr marL="228600" indent="-2286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50000"/>
              </a:spcBef>
              <a:spcAft>
                <a:spcPct val="0"/>
              </a:spcAft>
              <a:buClr>
                <a:srgbClr val="9900CC"/>
              </a:buClr>
              <a:buFontTx/>
              <a:buNone/>
            </a:pPr>
            <a:r>
              <a:rPr lang="en-GB" altLang="en-US" b="0"/>
              <a:t>Events</a:t>
            </a:r>
          </a:p>
        </p:txBody>
      </p:sp>
      <p:sp>
        <p:nvSpPr>
          <p:cNvPr id="141335" name="Text Box 44"/>
          <p:cNvSpPr txBox="1">
            <a:spLocks noChangeArrowheads="1"/>
          </p:cNvSpPr>
          <p:nvPr/>
        </p:nvSpPr>
        <p:spPr bwMode="auto">
          <a:xfrm>
            <a:off x="8210550" y="1781176"/>
            <a:ext cx="1600200" cy="73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79" tIns="45688" rIns="91379" bIns="45688">
            <a:spAutoFit/>
          </a:bodyPr>
          <a:lstStyle>
            <a:lvl1pPr marL="228600" indent="-2286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
                <a:srgbClr val="9900CC"/>
              </a:buClr>
              <a:buFontTx/>
              <a:buNone/>
            </a:pPr>
            <a:r>
              <a:rPr lang="en-GB" altLang="en-US" sz="1400" b="0"/>
              <a:t>IBM Operational Decision Manager</a:t>
            </a:r>
          </a:p>
        </p:txBody>
      </p:sp>
      <p:sp>
        <p:nvSpPr>
          <p:cNvPr id="141336" name="Text Box 45"/>
          <p:cNvSpPr txBox="1">
            <a:spLocks noChangeArrowheads="1"/>
          </p:cNvSpPr>
          <p:nvPr/>
        </p:nvSpPr>
        <p:spPr bwMode="auto">
          <a:xfrm>
            <a:off x="8743950" y="3608389"/>
            <a:ext cx="1600200" cy="73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79" tIns="45688" rIns="91379" bIns="45688">
            <a:spAutoFit/>
          </a:bodyPr>
          <a:lstStyle>
            <a:lvl1pPr marL="228600" indent="-2286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
                <a:srgbClr val="9900CC"/>
              </a:buClr>
              <a:buFontTx/>
              <a:buNone/>
            </a:pPr>
            <a:r>
              <a:rPr lang="en-GB" altLang="en-US" sz="1400" b="0"/>
              <a:t>WebSphere Business Monitor</a:t>
            </a:r>
          </a:p>
        </p:txBody>
      </p:sp>
      <p:sp>
        <p:nvSpPr>
          <p:cNvPr id="141337" name="Text Box 46"/>
          <p:cNvSpPr txBox="1">
            <a:spLocks noChangeArrowheads="1"/>
          </p:cNvSpPr>
          <p:nvPr/>
        </p:nvSpPr>
        <p:spPr bwMode="auto">
          <a:xfrm>
            <a:off x="8820150" y="5286375"/>
            <a:ext cx="1600200" cy="52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79" tIns="45688" rIns="91379" bIns="45688">
            <a:spAutoFit/>
          </a:bodyPr>
          <a:lstStyle>
            <a:lvl1pPr marL="228600" indent="-2286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
                <a:srgbClr val="9900CC"/>
              </a:buClr>
              <a:buFontTx/>
              <a:buNone/>
            </a:pPr>
            <a:r>
              <a:rPr lang="en-GB" altLang="en-US" sz="1400" b="0"/>
              <a:t>Other Event Consumers</a:t>
            </a:r>
          </a:p>
        </p:txBody>
      </p:sp>
    </p:spTree>
    <p:extLst>
      <p:ext uri="{BB962C8B-B14F-4D97-AF65-F5344CB8AC3E}">
        <p14:creationId xmlns:p14="http://schemas.microsoft.com/office/powerpoint/2010/main" val="3574714283"/>
      </p:ext>
    </p:extLst>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62"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124</a:t>
            </a:fld>
            <a:endParaRPr lang="en-US" altLang="en-US" sz="1000">
              <a:solidFill>
                <a:srgbClr val="FFFFFF"/>
              </a:solidFill>
            </a:endParaRPr>
          </a:p>
        </p:txBody>
      </p:sp>
      <p:sp>
        <p:nvSpPr>
          <p:cNvPr id="143363" name="Rectangle 2"/>
          <p:cNvSpPr>
            <a:spLocks noGrp="1" noChangeArrowheads="1"/>
          </p:cNvSpPr>
          <p:nvPr>
            <p:ph type="title"/>
          </p:nvPr>
        </p:nvSpPr>
        <p:spPr/>
        <p:txBody>
          <a:bodyPr/>
          <a:lstStyle/>
          <a:p>
            <a:pPr eaLnBrk="1" hangingPunct="1"/>
            <a:r>
              <a:rPr lang="en-US" altLang="en-US" sz="2800"/>
              <a:t>Notes:</a:t>
            </a:r>
          </a:p>
        </p:txBody>
      </p:sp>
      <p:sp>
        <p:nvSpPr>
          <p:cNvPr id="143364" name="Rectangle 3"/>
          <p:cNvSpPr>
            <a:spLocks noGrp="1" noChangeArrowheads="1"/>
          </p:cNvSpPr>
          <p:nvPr>
            <p:ph type="body" idx="1"/>
          </p:nvPr>
        </p:nvSpPr>
        <p:spPr/>
        <p:txBody>
          <a:bodyPr/>
          <a:lstStyle/>
          <a:p>
            <a:pPr eaLnBrk="1" hangingPunct="1"/>
            <a:r>
              <a:rPr lang="en-US" altLang="en-US" sz="1400"/>
              <a:t>An overview of event processing in CICS.</a:t>
            </a:r>
          </a:p>
        </p:txBody>
      </p:sp>
    </p:spTree>
    <p:extLst>
      <p:ext uri="{BB962C8B-B14F-4D97-AF65-F5344CB8AC3E}">
        <p14:creationId xmlns:p14="http://schemas.microsoft.com/office/powerpoint/2010/main" val="1357073120"/>
      </p:ext>
    </p:extLst>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386"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125</a:t>
            </a:fld>
            <a:endParaRPr lang="en-US" altLang="en-US" sz="1000">
              <a:solidFill>
                <a:srgbClr val="FFFFFF"/>
              </a:solidFill>
            </a:endParaRPr>
          </a:p>
        </p:txBody>
      </p:sp>
      <p:pic>
        <p:nvPicPr>
          <p:cNvPr id="1443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1" y="828676"/>
            <a:ext cx="6843713" cy="564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8" name="Rectangle 6"/>
          <p:cNvSpPr>
            <a:spLocks noChangeArrowheads="1"/>
          </p:cNvSpPr>
          <p:nvPr/>
        </p:nvSpPr>
        <p:spPr bwMode="auto">
          <a:xfrm>
            <a:off x="6724651" y="3054351"/>
            <a:ext cx="7096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000"/>
              <a:t>PK94205</a:t>
            </a:r>
            <a:endParaRPr lang="en-US" altLang="en-US" sz="1000"/>
          </a:p>
        </p:txBody>
      </p:sp>
      <p:sp>
        <p:nvSpPr>
          <p:cNvPr id="144389" name="Rectangle 7"/>
          <p:cNvSpPr>
            <a:spLocks noChangeArrowheads="1"/>
          </p:cNvSpPr>
          <p:nvPr/>
        </p:nvSpPr>
        <p:spPr bwMode="auto">
          <a:xfrm>
            <a:off x="1828800" y="1730376"/>
            <a:ext cx="1219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000"/>
              <a:t>CICS TS V4.2 </a:t>
            </a:r>
            <a:r>
              <a:rPr lang="en-GB" altLang="en-US" sz="1000">
                <a:sym typeface="Wingdings" panose="05000000000000000000" pitchFamily="2" charset="2"/>
              </a:rPr>
              <a:t></a:t>
            </a:r>
            <a:endParaRPr lang="en-US" altLang="en-US" sz="1000"/>
          </a:p>
        </p:txBody>
      </p:sp>
      <p:sp>
        <p:nvSpPr>
          <p:cNvPr id="144390" name="Rectangle 8"/>
          <p:cNvSpPr>
            <a:spLocks noChangeArrowheads="1"/>
          </p:cNvSpPr>
          <p:nvPr/>
        </p:nvSpPr>
        <p:spPr bwMode="auto">
          <a:xfrm>
            <a:off x="1828800" y="3844926"/>
            <a:ext cx="1219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000"/>
              <a:t>CICS TS V4.1 </a:t>
            </a:r>
            <a:r>
              <a:rPr lang="en-GB" altLang="en-US" sz="1000">
                <a:sym typeface="Wingdings" panose="05000000000000000000" pitchFamily="2" charset="2"/>
              </a:rPr>
              <a:t></a:t>
            </a:r>
            <a:endParaRPr lang="en-US" altLang="en-US" sz="1000"/>
          </a:p>
        </p:txBody>
      </p:sp>
      <p:sp>
        <p:nvSpPr>
          <p:cNvPr id="144391" name="Rectangle 9"/>
          <p:cNvSpPr>
            <a:spLocks noChangeArrowheads="1"/>
          </p:cNvSpPr>
          <p:nvPr/>
        </p:nvSpPr>
        <p:spPr bwMode="auto">
          <a:xfrm>
            <a:off x="1828800" y="4016376"/>
            <a:ext cx="1219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000"/>
              <a:t>CICS TS V4.2 </a:t>
            </a:r>
            <a:r>
              <a:rPr lang="en-GB" altLang="en-US" sz="1000">
                <a:sym typeface="Wingdings" panose="05000000000000000000" pitchFamily="2" charset="2"/>
              </a:rPr>
              <a:t></a:t>
            </a:r>
            <a:endParaRPr lang="en-US" altLang="en-US" sz="1000"/>
          </a:p>
        </p:txBody>
      </p:sp>
      <p:sp>
        <p:nvSpPr>
          <p:cNvPr id="144392" name="Rectangle 10"/>
          <p:cNvSpPr>
            <a:spLocks noChangeArrowheads="1"/>
          </p:cNvSpPr>
          <p:nvPr/>
        </p:nvSpPr>
        <p:spPr bwMode="auto">
          <a:xfrm>
            <a:off x="1828800" y="5387976"/>
            <a:ext cx="1219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000"/>
              <a:t>CICS TS V4.2 </a:t>
            </a:r>
            <a:r>
              <a:rPr lang="en-GB" altLang="en-US" sz="1000">
                <a:sym typeface="Wingdings" panose="05000000000000000000" pitchFamily="2" charset="2"/>
              </a:rPr>
              <a:t></a:t>
            </a:r>
            <a:endParaRPr lang="en-US" altLang="en-US" sz="1000"/>
          </a:p>
        </p:txBody>
      </p:sp>
      <p:sp>
        <p:nvSpPr>
          <p:cNvPr id="144393" name="Line 11"/>
          <p:cNvSpPr>
            <a:spLocks noChangeShapeType="1"/>
          </p:cNvSpPr>
          <p:nvPr/>
        </p:nvSpPr>
        <p:spPr bwMode="auto">
          <a:xfrm flipV="1">
            <a:off x="8639176" y="4397376"/>
            <a:ext cx="657225" cy="409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4394" name="Line 12"/>
          <p:cNvSpPr>
            <a:spLocks noChangeShapeType="1"/>
          </p:cNvSpPr>
          <p:nvPr/>
        </p:nvSpPr>
        <p:spPr bwMode="auto">
          <a:xfrm flipV="1">
            <a:off x="8610600" y="4473575"/>
            <a:ext cx="685800" cy="7048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4395" name="Line 13"/>
          <p:cNvSpPr>
            <a:spLocks noChangeShapeType="1"/>
          </p:cNvSpPr>
          <p:nvPr/>
        </p:nvSpPr>
        <p:spPr bwMode="auto">
          <a:xfrm flipV="1">
            <a:off x="8620126" y="4321175"/>
            <a:ext cx="676275" cy="952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4396" name="Rectangle 14"/>
          <p:cNvSpPr>
            <a:spLocks noChangeArrowheads="1"/>
          </p:cNvSpPr>
          <p:nvPr/>
        </p:nvSpPr>
        <p:spPr bwMode="auto">
          <a:xfrm>
            <a:off x="9267825" y="4244976"/>
            <a:ext cx="1219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000"/>
              <a:t>CICS TS V4.2</a:t>
            </a:r>
            <a:endParaRPr lang="en-US" altLang="en-US" sz="1000"/>
          </a:p>
        </p:txBody>
      </p:sp>
      <p:sp>
        <p:nvSpPr>
          <p:cNvPr id="144397" name="Rectangle 2"/>
          <p:cNvSpPr>
            <a:spLocks noGrp="1" noChangeArrowheads="1"/>
          </p:cNvSpPr>
          <p:nvPr>
            <p:ph type="title"/>
          </p:nvPr>
        </p:nvSpPr>
        <p:spPr/>
        <p:txBody>
          <a:bodyPr/>
          <a:lstStyle/>
          <a:p>
            <a:pPr defTabSz="1041400"/>
            <a:r>
              <a:rPr lang="en-US" altLang="en-US" sz="2800" b="1">
                <a:solidFill>
                  <a:srgbClr val="7889FB"/>
                </a:solidFill>
              </a:rPr>
              <a:t>Event Processing</a:t>
            </a:r>
            <a:endParaRPr lang="en-GB" altLang="en-US" sz="2800" b="1">
              <a:solidFill>
                <a:srgbClr val="7889FB"/>
              </a:solidFill>
            </a:endParaRPr>
          </a:p>
        </p:txBody>
      </p:sp>
      <p:sp>
        <p:nvSpPr>
          <p:cNvPr id="144398" name="Rectangle 15"/>
          <p:cNvSpPr>
            <a:spLocks noChangeArrowheads="1"/>
          </p:cNvSpPr>
          <p:nvPr/>
        </p:nvSpPr>
        <p:spPr bwMode="auto">
          <a:xfrm>
            <a:off x="1838325" y="1981201"/>
            <a:ext cx="1219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000"/>
              <a:t>CICS TS V5.1 </a:t>
            </a:r>
            <a:r>
              <a:rPr lang="en-GB" altLang="en-US" sz="1000">
                <a:sym typeface="Wingdings" panose="05000000000000000000" pitchFamily="2" charset="2"/>
              </a:rPr>
              <a:t></a:t>
            </a:r>
            <a:endParaRPr lang="en-US" altLang="en-US" sz="1000"/>
          </a:p>
        </p:txBody>
      </p:sp>
      <p:sp>
        <p:nvSpPr>
          <p:cNvPr id="144399" name="Rectangle 16"/>
          <p:cNvSpPr>
            <a:spLocks noChangeArrowheads="1"/>
          </p:cNvSpPr>
          <p:nvPr/>
        </p:nvSpPr>
        <p:spPr bwMode="auto">
          <a:xfrm>
            <a:off x="1828800" y="4194176"/>
            <a:ext cx="1219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000"/>
              <a:t>CICS TS V5.1 </a:t>
            </a:r>
            <a:r>
              <a:rPr lang="en-GB" altLang="en-US" sz="1000">
                <a:sym typeface="Wingdings" panose="05000000000000000000" pitchFamily="2" charset="2"/>
              </a:rPr>
              <a:t></a:t>
            </a:r>
            <a:endParaRPr lang="en-US" altLang="en-US" sz="1000"/>
          </a:p>
        </p:txBody>
      </p:sp>
      <p:sp>
        <p:nvSpPr>
          <p:cNvPr id="144400" name="Rectangle 17"/>
          <p:cNvSpPr>
            <a:spLocks noChangeArrowheads="1"/>
          </p:cNvSpPr>
          <p:nvPr/>
        </p:nvSpPr>
        <p:spPr bwMode="auto">
          <a:xfrm>
            <a:off x="1828800" y="5565776"/>
            <a:ext cx="1219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000"/>
              <a:t>CICS TS V5.1 </a:t>
            </a:r>
            <a:r>
              <a:rPr lang="en-GB" altLang="en-US" sz="1000">
                <a:sym typeface="Wingdings" panose="05000000000000000000" pitchFamily="2" charset="2"/>
              </a:rPr>
              <a:t></a:t>
            </a:r>
            <a:endParaRPr lang="en-US" altLang="en-US" sz="1000"/>
          </a:p>
        </p:txBody>
      </p:sp>
      <p:sp>
        <p:nvSpPr>
          <p:cNvPr id="144401" name="Text Box 18"/>
          <p:cNvSpPr txBox="1">
            <a:spLocks noChangeArrowheads="1"/>
          </p:cNvSpPr>
          <p:nvPr/>
        </p:nvSpPr>
        <p:spPr bwMode="auto">
          <a:xfrm>
            <a:off x="8915400" y="5638800"/>
            <a:ext cx="16002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400" b="0">
                <a:solidFill>
                  <a:srgbClr val="FF0000"/>
                </a:solidFill>
              </a:rPr>
              <a:t>You can have multiple Adapters in V5.1</a:t>
            </a:r>
          </a:p>
        </p:txBody>
      </p:sp>
      <p:sp>
        <p:nvSpPr>
          <p:cNvPr id="144402" name="Rectangle 19"/>
          <p:cNvSpPr>
            <a:spLocks noChangeArrowheads="1"/>
          </p:cNvSpPr>
          <p:nvPr/>
        </p:nvSpPr>
        <p:spPr bwMode="auto">
          <a:xfrm>
            <a:off x="8915400" y="5638800"/>
            <a:ext cx="1524000" cy="6858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Tree>
    <p:extLst>
      <p:ext uri="{BB962C8B-B14F-4D97-AF65-F5344CB8AC3E}">
        <p14:creationId xmlns:p14="http://schemas.microsoft.com/office/powerpoint/2010/main" val="3561286405"/>
      </p:ext>
    </p:extLst>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4"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126</a:t>
            </a:fld>
            <a:endParaRPr lang="en-US" altLang="en-US" sz="1000">
              <a:solidFill>
                <a:srgbClr val="FFFFFF"/>
              </a:solidFill>
            </a:endParaRPr>
          </a:p>
        </p:txBody>
      </p:sp>
      <p:sp>
        <p:nvSpPr>
          <p:cNvPr id="146435" name="Rectangle 2"/>
          <p:cNvSpPr>
            <a:spLocks noGrp="1" noChangeArrowheads="1"/>
          </p:cNvSpPr>
          <p:nvPr>
            <p:ph type="title"/>
          </p:nvPr>
        </p:nvSpPr>
        <p:spPr/>
        <p:txBody>
          <a:bodyPr/>
          <a:lstStyle/>
          <a:p>
            <a:pPr eaLnBrk="1" hangingPunct="1"/>
            <a:r>
              <a:rPr lang="en-US" altLang="en-US" sz="2800"/>
              <a:t>Notes:</a:t>
            </a:r>
          </a:p>
        </p:txBody>
      </p:sp>
      <p:sp>
        <p:nvSpPr>
          <p:cNvPr id="146436" name="Rectangle 3"/>
          <p:cNvSpPr>
            <a:spLocks noGrp="1" noChangeArrowheads="1"/>
          </p:cNvSpPr>
          <p:nvPr>
            <p:ph type="body" idx="1"/>
          </p:nvPr>
        </p:nvSpPr>
        <p:spPr/>
        <p:txBody>
          <a:bodyPr/>
          <a:lstStyle/>
          <a:p>
            <a:pPr eaLnBrk="1" hangingPunct="1"/>
            <a:r>
              <a:rPr lang="en-US" altLang="en-US" sz="1400"/>
              <a:t>A CICS application can capture and emit business events with no change to the application itself, using noninvasive capture points, before and after selected EXEC CICS API calls, and at program start. </a:t>
            </a:r>
          </a:p>
          <a:p>
            <a:pPr eaLnBrk="1" hangingPunct="1"/>
            <a:r>
              <a:rPr lang="en-US" altLang="en-US" sz="1400"/>
              <a:t>For situations in which the noninvasive capture points are not sufficient to capture a specific business event, a new EXEC CICS API call, SIGNAL EVENT, allows events to be captured anywhere in a CICS application. </a:t>
            </a:r>
          </a:p>
          <a:p>
            <a:pPr eaLnBrk="1" hangingPunct="1"/>
            <a:r>
              <a:rPr lang="en-US" altLang="en-US" sz="1400"/>
              <a:t>The CICS Explorer includes the CICS event binding editor, a tool that helps you to define simple business events and create event bindings for your CICS applications. You deploy event bindings to a CICS system from the CICS Explorer.</a:t>
            </a:r>
          </a:p>
          <a:p>
            <a:pPr eaLnBrk="1" hangingPunct="1"/>
            <a:endParaRPr lang="en-US" altLang="en-US" sz="1400"/>
          </a:p>
          <a:p>
            <a:pPr eaLnBrk="1" hangingPunct="1"/>
            <a:r>
              <a:rPr lang="en-US" altLang="en-US" sz="1400"/>
              <a:t>After CICS has captured and processed a business event, it is passed to an EP (Event Processing) adapter for formatting and routing. CICS provides EP adapters to allow business events to be emitted to a TS Queue, to a Transactions (CICS can do a start with data), or using WebSphere MQ.  When generating Events to WebSphere MQ, events can be in XML format for consumption by IBM Operation Decision Manager, in CBE (Common Business Event) XML format to the Common Event Infrastructure (CEI) for consumption by business monitors, or in a non-XML character format known as CFE. The CFE format (CICS Flattened Event) , applies to WebSphere MQ as well as to a CICS transaction or to a CICS TS queue. </a:t>
            </a:r>
          </a:p>
        </p:txBody>
      </p:sp>
    </p:spTree>
    <p:extLst>
      <p:ext uri="{BB962C8B-B14F-4D97-AF65-F5344CB8AC3E}">
        <p14:creationId xmlns:p14="http://schemas.microsoft.com/office/powerpoint/2010/main" val="2343824870"/>
      </p:ext>
    </p:extLst>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59" name="Rectangle 2"/>
          <p:cNvSpPr>
            <a:spLocks noGrp="1" noChangeArrowheads="1"/>
          </p:cNvSpPr>
          <p:nvPr>
            <p:ph type="title"/>
          </p:nvPr>
        </p:nvSpPr>
        <p:spPr/>
        <p:txBody>
          <a:bodyPr/>
          <a:lstStyle/>
          <a:p>
            <a:pPr eaLnBrk="1" hangingPunct="1"/>
            <a:r>
              <a:rPr lang="en-US" altLang="en-US" sz="2800" b="1"/>
              <a:t>Event Processing</a:t>
            </a:r>
          </a:p>
        </p:txBody>
      </p:sp>
      <p:sp>
        <p:nvSpPr>
          <p:cNvPr id="147460" name="Rectangle 3"/>
          <p:cNvSpPr>
            <a:spLocks noGrp="1" noChangeArrowheads="1"/>
          </p:cNvSpPr>
          <p:nvPr>
            <p:ph idx="1"/>
          </p:nvPr>
        </p:nvSpPr>
        <p:spPr/>
        <p:txBody>
          <a:bodyPr>
            <a:normAutofit lnSpcReduction="10000"/>
          </a:bodyPr>
          <a:lstStyle/>
          <a:p>
            <a:pPr marL="282575" indent="-282575">
              <a:lnSpc>
                <a:spcPct val="80000"/>
              </a:lnSpc>
            </a:pPr>
            <a:r>
              <a:rPr lang="en-US" altLang="en-US" sz="1800" dirty="0"/>
              <a:t>CICS TS V4.1: business events</a:t>
            </a:r>
          </a:p>
          <a:p>
            <a:pPr marL="622300" lvl="1" indent="-225425">
              <a:lnSpc>
                <a:spcPct val="80000"/>
              </a:lnSpc>
            </a:pPr>
            <a:r>
              <a:rPr lang="en-US" altLang="en-US" sz="1800" dirty="0">
                <a:solidFill>
                  <a:srgbClr val="24346A"/>
                </a:solidFill>
              </a:rPr>
              <a:t>Non-invasive (no code change)</a:t>
            </a:r>
          </a:p>
          <a:p>
            <a:pPr marL="622300" lvl="1" indent="-225425">
              <a:lnSpc>
                <a:spcPct val="80000"/>
              </a:lnSpc>
            </a:pPr>
            <a:r>
              <a:rPr lang="en-US" altLang="en-US" sz="1800" dirty="0">
                <a:solidFill>
                  <a:srgbClr val="24346A"/>
                </a:solidFill>
              </a:rPr>
              <a:t>EXEC CICS SIGNAL EVENT</a:t>
            </a:r>
          </a:p>
          <a:p>
            <a:pPr marL="282575" indent="-282575">
              <a:lnSpc>
                <a:spcPct val="80000"/>
              </a:lnSpc>
            </a:pPr>
            <a:r>
              <a:rPr lang="en-US" altLang="en-US" sz="1800" dirty="0"/>
              <a:t>CICS TS V4.2: s</a:t>
            </a:r>
            <a:r>
              <a:rPr lang="en-US" altLang="en-US" sz="1800" dirty="0">
                <a:solidFill>
                  <a:srgbClr val="24346A"/>
                </a:solidFill>
              </a:rPr>
              <a:t>ystem events</a:t>
            </a:r>
          </a:p>
          <a:p>
            <a:pPr marL="903288" lvl="2" indent="-166688">
              <a:lnSpc>
                <a:spcPct val="80000"/>
              </a:lnSpc>
            </a:pPr>
            <a:r>
              <a:rPr lang="en-US" altLang="en-US" sz="1600" dirty="0"/>
              <a:t>DB2 connection status change, file enable status, file open status, unhandled transaction </a:t>
            </a:r>
            <a:r>
              <a:rPr lang="en-US" altLang="en-US" sz="1600" dirty="0" err="1"/>
              <a:t>abends</a:t>
            </a:r>
            <a:r>
              <a:rPr lang="en-US" altLang="en-US" sz="1600" dirty="0"/>
              <a:t>, percentage of class max task, percentage of max task</a:t>
            </a:r>
          </a:p>
          <a:p>
            <a:pPr marL="622300" lvl="1" indent="-225425">
              <a:lnSpc>
                <a:spcPct val="80000"/>
              </a:lnSpc>
            </a:pPr>
            <a:r>
              <a:rPr lang="en-US" altLang="en-US" sz="1800" dirty="0">
                <a:solidFill>
                  <a:srgbClr val="800080"/>
                </a:solidFill>
              </a:rPr>
              <a:t>Assured delivery</a:t>
            </a:r>
          </a:p>
          <a:p>
            <a:pPr marL="622300" lvl="1" indent="-225425">
              <a:lnSpc>
                <a:spcPct val="80000"/>
              </a:lnSpc>
            </a:pPr>
            <a:r>
              <a:rPr lang="en-US" altLang="en-US" sz="1800" dirty="0">
                <a:solidFill>
                  <a:srgbClr val="800080"/>
                </a:solidFill>
              </a:rPr>
              <a:t>More data type support</a:t>
            </a:r>
          </a:p>
          <a:p>
            <a:pPr marL="622300" lvl="1" indent="-225425">
              <a:lnSpc>
                <a:spcPct val="80000"/>
              </a:lnSpc>
            </a:pPr>
            <a:r>
              <a:rPr lang="en-US" altLang="en-US" sz="1800" dirty="0">
                <a:solidFill>
                  <a:srgbClr val="800080"/>
                </a:solidFill>
              </a:rPr>
              <a:t>Search facility in tooling</a:t>
            </a:r>
          </a:p>
          <a:p>
            <a:pPr marL="282575" indent="-282575">
              <a:lnSpc>
                <a:spcPct val="80000"/>
              </a:lnSpc>
            </a:pPr>
            <a:r>
              <a:rPr lang="en-US" altLang="en-US" sz="1800" dirty="0"/>
              <a:t>CICS TS V5.1: enhancements</a:t>
            </a:r>
            <a:endParaRPr lang="en-US" altLang="en-US" sz="2000" dirty="0">
              <a:solidFill>
                <a:srgbClr val="800080"/>
              </a:solidFill>
            </a:endParaRPr>
          </a:p>
          <a:p>
            <a:pPr marL="622300" lvl="1" indent="-225425">
              <a:lnSpc>
                <a:spcPct val="80000"/>
              </a:lnSpc>
            </a:pPr>
            <a:r>
              <a:rPr lang="en-US" altLang="en-US" sz="1800" dirty="0">
                <a:solidFill>
                  <a:srgbClr val="800080"/>
                </a:solidFill>
              </a:rPr>
              <a:t>System Events: Added </a:t>
            </a:r>
            <a:r>
              <a:rPr lang="en-US" altLang="en-US" sz="1800" dirty="0" err="1">
                <a:solidFill>
                  <a:srgbClr val="800080"/>
                </a:solidFill>
              </a:rPr>
              <a:t>DFHxxnnnn</a:t>
            </a:r>
            <a:r>
              <a:rPr lang="en-US" altLang="en-US" sz="1800" dirty="0">
                <a:solidFill>
                  <a:srgbClr val="800080"/>
                </a:solidFill>
              </a:rPr>
              <a:t> and </a:t>
            </a:r>
            <a:r>
              <a:rPr lang="en-US" altLang="en-US" sz="1800" dirty="0" err="1">
                <a:solidFill>
                  <a:srgbClr val="800080"/>
                </a:solidFill>
              </a:rPr>
              <a:t>EYUxxnnnn</a:t>
            </a:r>
            <a:r>
              <a:rPr lang="en-US" altLang="en-US" sz="1800" dirty="0">
                <a:solidFill>
                  <a:srgbClr val="800080"/>
                </a:solidFill>
              </a:rPr>
              <a:t> messages</a:t>
            </a:r>
          </a:p>
          <a:p>
            <a:pPr marL="622300" lvl="1" indent="-225425">
              <a:lnSpc>
                <a:spcPct val="80000"/>
              </a:lnSpc>
            </a:pPr>
            <a:r>
              <a:rPr lang="en-US" altLang="en-US" sz="1800" dirty="0">
                <a:solidFill>
                  <a:srgbClr val="800080"/>
                </a:solidFill>
              </a:rPr>
              <a:t>Application Events: Added support for the Write Operator command</a:t>
            </a:r>
          </a:p>
          <a:p>
            <a:pPr marL="622300" lvl="1" indent="-225425">
              <a:lnSpc>
                <a:spcPct val="80000"/>
              </a:lnSpc>
            </a:pPr>
            <a:r>
              <a:rPr lang="en-US" altLang="en-US" sz="1800" dirty="0">
                <a:solidFill>
                  <a:srgbClr val="800080"/>
                </a:solidFill>
              </a:rPr>
              <a:t>Can add static data to emitted event data</a:t>
            </a:r>
          </a:p>
          <a:p>
            <a:pPr marL="622300" lvl="1" indent="-225425">
              <a:lnSpc>
                <a:spcPct val="80000"/>
              </a:lnSpc>
            </a:pPr>
            <a:r>
              <a:rPr lang="en-US" altLang="en-US" sz="1800" dirty="0">
                <a:solidFill>
                  <a:srgbClr val="800080"/>
                </a:solidFill>
              </a:rPr>
              <a:t>Can emit to multiple adapters</a:t>
            </a:r>
          </a:p>
          <a:p>
            <a:pPr marL="622300" lvl="1" indent="-225425">
              <a:lnSpc>
                <a:spcPct val="80000"/>
              </a:lnSpc>
            </a:pPr>
            <a:r>
              <a:rPr lang="en-US" altLang="en-US" sz="1800" dirty="0">
                <a:solidFill>
                  <a:srgbClr val="800080"/>
                </a:solidFill>
              </a:rPr>
              <a:t>Enhanced EP Search (can search for captured messages)</a:t>
            </a:r>
          </a:p>
          <a:p>
            <a:pPr marL="622300" lvl="1" indent="-225425">
              <a:lnSpc>
                <a:spcPct val="80000"/>
              </a:lnSpc>
            </a:pPr>
            <a:endParaRPr lang="en-US" altLang="en-US" sz="1800" dirty="0">
              <a:solidFill>
                <a:srgbClr val="800080"/>
              </a:solidFill>
            </a:endParaRPr>
          </a:p>
        </p:txBody>
      </p:sp>
      <p:sp>
        <p:nvSpPr>
          <p:cNvPr id="147458"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127</a:t>
            </a:fld>
            <a:endParaRPr lang="en-US" altLang="en-US" sz="1000">
              <a:solidFill>
                <a:srgbClr val="FFFFFF"/>
              </a:solidFill>
            </a:endParaRPr>
          </a:p>
        </p:txBody>
      </p:sp>
    </p:spTree>
    <p:extLst>
      <p:ext uri="{BB962C8B-B14F-4D97-AF65-F5344CB8AC3E}">
        <p14:creationId xmlns:p14="http://schemas.microsoft.com/office/powerpoint/2010/main" val="363930523"/>
      </p:ext>
    </p:extLst>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2"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128</a:t>
            </a:fld>
            <a:endParaRPr lang="en-US" altLang="en-US" sz="1000">
              <a:solidFill>
                <a:srgbClr val="FFFFFF"/>
              </a:solidFill>
            </a:endParaRPr>
          </a:p>
        </p:txBody>
      </p:sp>
      <p:sp>
        <p:nvSpPr>
          <p:cNvPr id="148483" name="Rectangle 2"/>
          <p:cNvSpPr>
            <a:spLocks noGrp="1" noChangeArrowheads="1"/>
          </p:cNvSpPr>
          <p:nvPr>
            <p:ph type="title"/>
          </p:nvPr>
        </p:nvSpPr>
        <p:spPr/>
        <p:txBody>
          <a:bodyPr/>
          <a:lstStyle/>
          <a:p>
            <a:pPr eaLnBrk="1" hangingPunct="1"/>
            <a:r>
              <a:rPr lang="en-US" altLang="en-US" sz="2800"/>
              <a:t>Notes:</a:t>
            </a:r>
          </a:p>
        </p:txBody>
      </p:sp>
      <p:sp>
        <p:nvSpPr>
          <p:cNvPr id="148484" name="Rectangle 3"/>
          <p:cNvSpPr>
            <a:spLocks noGrp="1" noChangeArrowheads="1"/>
          </p:cNvSpPr>
          <p:nvPr>
            <p:ph type="body" idx="1"/>
          </p:nvPr>
        </p:nvSpPr>
        <p:spPr/>
        <p:txBody>
          <a:bodyPr/>
          <a:lstStyle/>
          <a:p>
            <a:pPr eaLnBrk="1" hangingPunct="1"/>
            <a:r>
              <a:rPr lang="en-US" altLang="en-US" sz="1400"/>
              <a:t>In addition to being able to emit business events, CICS TS V4.2 added detection of 6 system events, assured event delivery, and many tooling enhancements.</a:t>
            </a:r>
          </a:p>
          <a:p>
            <a:pPr eaLnBrk="1" hangingPunct="1"/>
            <a:r>
              <a:rPr lang="en-US" altLang="en-US" sz="1400"/>
              <a:t>In CICS TS V5.1, we added:</a:t>
            </a:r>
          </a:p>
          <a:p>
            <a:pPr lvl="1" eaLnBrk="1" hangingPunct="1"/>
            <a:r>
              <a:rPr lang="en-US" altLang="en-US" sz="1300"/>
              <a:t>Ability to capture DFHxxnnnn and EYUxxnnnn messages</a:t>
            </a:r>
          </a:p>
          <a:p>
            <a:pPr lvl="1" eaLnBrk="1" hangingPunct="1"/>
            <a:r>
              <a:rPr lang="en-US" altLang="en-US" sz="1300"/>
              <a:t>Ability to capture an EXEC CICS WRITE OPERATOR command</a:t>
            </a:r>
          </a:p>
          <a:p>
            <a:pPr lvl="1" eaLnBrk="1" hangingPunct="1"/>
            <a:r>
              <a:rPr lang="en-US" altLang="en-US" sz="1300"/>
              <a:t>Can add static data to emitted events</a:t>
            </a:r>
          </a:p>
          <a:p>
            <a:pPr lvl="1" eaLnBrk="1" hangingPunct="1"/>
            <a:r>
              <a:rPr lang="en-US" altLang="en-US" sz="1300"/>
              <a:t>Extended the EP search to be able to able to search for system messages</a:t>
            </a:r>
          </a:p>
          <a:p>
            <a:pPr lvl="1" eaLnBrk="1" hangingPunct="1"/>
            <a:r>
              <a:rPr lang="en-US" altLang="en-US" sz="1300"/>
              <a:t>Can emit events to multiple adapters</a:t>
            </a:r>
          </a:p>
          <a:p>
            <a:pPr eaLnBrk="1" hangingPunct="1"/>
            <a:endParaRPr lang="en-US" altLang="en-US" sz="1400"/>
          </a:p>
        </p:txBody>
      </p:sp>
    </p:spTree>
    <p:extLst>
      <p:ext uri="{BB962C8B-B14F-4D97-AF65-F5344CB8AC3E}">
        <p14:creationId xmlns:p14="http://schemas.microsoft.com/office/powerpoint/2010/main" val="639403584"/>
      </p:ext>
    </p:extLst>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9507" name="Rectangle 2"/>
          <p:cNvSpPr>
            <a:spLocks noGrp="1" noChangeArrowheads="1"/>
          </p:cNvSpPr>
          <p:nvPr>
            <p:ph type="title"/>
          </p:nvPr>
        </p:nvSpPr>
        <p:spPr/>
        <p:txBody>
          <a:bodyPr/>
          <a:lstStyle/>
          <a:p>
            <a:pPr eaLnBrk="1" hangingPunct="1"/>
            <a:r>
              <a:rPr lang="en-US" altLang="en-US" sz="2800" b="1"/>
              <a:t>More Information</a:t>
            </a:r>
          </a:p>
        </p:txBody>
      </p:sp>
      <p:sp>
        <p:nvSpPr>
          <p:cNvPr id="149508" name="Rectangle 3"/>
          <p:cNvSpPr>
            <a:spLocks noGrp="1" noChangeArrowheads="1"/>
          </p:cNvSpPr>
          <p:nvPr>
            <p:ph idx="1"/>
          </p:nvPr>
        </p:nvSpPr>
        <p:spPr/>
        <p:txBody>
          <a:bodyPr/>
          <a:lstStyle/>
          <a:p>
            <a:pPr marL="282575" indent="-282575"/>
            <a:r>
              <a:rPr lang="en-US" altLang="en-US" dirty="0"/>
              <a:t>Will be a separate presentation on the CICS Event Processing</a:t>
            </a:r>
            <a:endParaRPr lang="en-US" altLang="en-US" b="0" dirty="0">
              <a:solidFill>
                <a:srgbClr val="24346A"/>
              </a:solidFill>
            </a:endParaRPr>
          </a:p>
          <a:p>
            <a:pPr marL="282575" indent="-282575"/>
            <a:endParaRPr lang="en-US" altLang="en-US" b="0" dirty="0">
              <a:solidFill>
                <a:srgbClr val="24346A"/>
              </a:solidFill>
            </a:endParaRPr>
          </a:p>
          <a:p>
            <a:pPr marL="282575" indent="-282575"/>
            <a:r>
              <a:rPr lang="en-US" altLang="en-US" dirty="0"/>
              <a:t>Corresponding Lab Exercises</a:t>
            </a:r>
          </a:p>
          <a:p>
            <a:pPr marL="622300" lvl="1" indent="-225425"/>
            <a:r>
              <a:rPr lang="en-US" altLang="en-US" dirty="0">
                <a:solidFill>
                  <a:srgbClr val="24346A"/>
                </a:solidFill>
              </a:rPr>
              <a:t>L50 – CICS Event Processing using the Sample Catalog Application  </a:t>
            </a:r>
          </a:p>
          <a:p>
            <a:pPr marL="622300" lvl="1" indent="-225425"/>
            <a:r>
              <a:rPr lang="en-US" altLang="en-US" dirty="0">
                <a:solidFill>
                  <a:srgbClr val="24346A"/>
                </a:solidFill>
              </a:rPr>
              <a:t>L52 – CICS System Events and Policies</a:t>
            </a:r>
            <a:endParaRPr lang="en-US" altLang="en-US" dirty="0"/>
          </a:p>
        </p:txBody>
      </p:sp>
      <p:sp>
        <p:nvSpPr>
          <p:cNvPr id="149506"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129</a:t>
            </a:fld>
            <a:endParaRPr lang="en-US" altLang="en-US" sz="1000">
              <a:solidFill>
                <a:srgbClr val="FFFFFF"/>
              </a:solidFill>
            </a:endParaRPr>
          </a:p>
        </p:txBody>
      </p:sp>
    </p:spTree>
    <p:extLst>
      <p:ext uri="{BB962C8B-B14F-4D97-AF65-F5344CB8AC3E}">
        <p14:creationId xmlns:p14="http://schemas.microsoft.com/office/powerpoint/2010/main" val="3620681752"/>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13</a:t>
            </a:fld>
            <a:endParaRPr lang="en-US" altLang="en-US" sz="1000">
              <a:solidFill>
                <a:srgbClr val="FFFFFF"/>
              </a:solidFill>
            </a:endParaRPr>
          </a:p>
        </p:txBody>
      </p:sp>
      <p:sp>
        <p:nvSpPr>
          <p:cNvPr id="18435" name="Rectangle 2"/>
          <p:cNvSpPr>
            <a:spLocks noGrp="1" noChangeArrowheads="1"/>
          </p:cNvSpPr>
          <p:nvPr>
            <p:ph type="title"/>
          </p:nvPr>
        </p:nvSpPr>
        <p:spPr/>
        <p:txBody>
          <a:bodyPr/>
          <a:lstStyle/>
          <a:p>
            <a:pPr eaLnBrk="1" hangingPunct="1"/>
            <a:r>
              <a:rPr lang="en-US" altLang="en-US" sz="2800"/>
              <a:t>Notes</a:t>
            </a:r>
          </a:p>
        </p:txBody>
      </p:sp>
      <p:sp>
        <p:nvSpPr>
          <p:cNvPr id="18436" name="Rectangle 3"/>
          <p:cNvSpPr>
            <a:spLocks noGrp="1" noChangeArrowheads="1"/>
          </p:cNvSpPr>
          <p:nvPr>
            <p:ph type="body" idx="1"/>
          </p:nvPr>
        </p:nvSpPr>
        <p:spPr/>
        <p:txBody>
          <a:bodyPr/>
          <a:lstStyle/>
          <a:p>
            <a:pPr eaLnBrk="1" hangingPunct="1"/>
            <a:r>
              <a:rPr lang="en-US" altLang="en-US" sz="1400"/>
              <a:t>We will first discuss the integration options that use the </a:t>
            </a:r>
            <a:r>
              <a:rPr lang="en-US" altLang="en-US" sz="1400" u="sng"/>
              <a:t>H</a:t>
            </a:r>
            <a:r>
              <a:rPr lang="en-US" altLang="en-US" sz="1400"/>
              <a:t>yper</a:t>
            </a:r>
            <a:r>
              <a:rPr lang="en-US" altLang="en-US" sz="1400" u="sng"/>
              <a:t>T</a:t>
            </a:r>
            <a:r>
              <a:rPr lang="en-US" altLang="en-US" sz="1400"/>
              <a:t>ext </a:t>
            </a:r>
            <a:r>
              <a:rPr lang="en-US" altLang="en-US" sz="1400" u="sng"/>
              <a:t>T</a:t>
            </a:r>
            <a:r>
              <a:rPr lang="en-US" altLang="en-US" sz="1400"/>
              <a:t>ransfer </a:t>
            </a:r>
            <a:r>
              <a:rPr lang="en-US" altLang="en-US" sz="1400" u="sng"/>
              <a:t>P</a:t>
            </a:r>
            <a:r>
              <a:rPr lang="en-US" altLang="en-US" sz="1400"/>
              <a:t>rotocol (HTTP)</a:t>
            </a:r>
          </a:p>
        </p:txBody>
      </p:sp>
    </p:spTree>
    <p:extLst>
      <p:ext uri="{BB962C8B-B14F-4D97-AF65-F5344CB8AC3E}">
        <p14:creationId xmlns:p14="http://schemas.microsoft.com/office/powerpoint/2010/main" val="1446973231"/>
      </p:ext>
    </p:extLst>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530"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130</a:t>
            </a:fld>
            <a:endParaRPr lang="en-US" altLang="en-US" sz="1000">
              <a:solidFill>
                <a:srgbClr val="FFFFFF"/>
              </a:solidFill>
            </a:endParaRPr>
          </a:p>
        </p:txBody>
      </p:sp>
      <p:sp>
        <p:nvSpPr>
          <p:cNvPr id="150531" name="Rectangle 2"/>
          <p:cNvSpPr>
            <a:spLocks noGrp="1" noChangeArrowheads="1"/>
          </p:cNvSpPr>
          <p:nvPr>
            <p:ph type="title"/>
          </p:nvPr>
        </p:nvSpPr>
        <p:spPr/>
        <p:txBody>
          <a:bodyPr/>
          <a:lstStyle/>
          <a:p>
            <a:pPr eaLnBrk="1" hangingPunct="1"/>
            <a:r>
              <a:rPr lang="en-US" altLang="en-US" sz="2800"/>
              <a:t>Notes:</a:t>
            </a:r>
          </a:p>
        </p:txBody>
      </p:sp>
      <p:sp>
        <p:nvSpPr>
          <p:cNvPr id="150532" name="Rectangle 3"/>
          <p:cNvSpPr>
            <a:spLocks noGrp="1" noChangeArrowheads="1"/>
          </p:cNvSpPr>
          <p:nvPr>
            <p:ph type="body" idx="1"/>
          </p:nvPr>
        </p:nvSpPr>
        <p:spPr/>
        <p:txBody>
          <a:bodyPr/>
          <a:lstStyle/>
          <a:p>
            <a:pPr eaLnBrk="1" hangingPunct="1"/>
            <a:r>
              <a:rPr lang="en-US" altLang="en-US" sz="1400"/>
              <a:t>Later in the workshop there will be a separate presentation on CICS Event Processing</a:t>
            </a:r>
          </a:p>
          <a:p>
            <a:pPr eaLnBrk="1" hangingPunct="1"/>
            <a:r>
              <a:rPr lang="en-US" altLang="en-US" sz="1400"/>
              <a:t>This slide lists the lab exercises that are currently available in this workshop on CICS Event Processing</a:t>
            </a:r>
          </a:p>
          <a:p>
            <a:pPr eaLnBrk="1" hangingPunct="1"/>
            <a:endParaRPr lang="en-US" altLang="en-US" sz="1400"/>
          </a:p>
        </p:txBody>
      </p:sp>
    </p:spTree>
    <p:extLst>
      <p:ext uri="{BB962C8B-B14F-4D97-AF65-F5344CB8AC3E}">
        <p14:creationId xmlns:p14="http://schemas.microsoft.com/office/powerpoint/2010/main" val="1392185171"/>
      </p:ext>
    </p:extLst>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2"/>
          <p:cNvSpPr>
            <a:spLocks noGrp="1" noChangeArrowheads="1"/>
          </p:cNvSpPr>
          <p:nvPr>
            <p:ph type="title"/>
          </p:nvPr>
        </p:nvSpPr>
        <p:spPr/>
        <p:txBody>
          <a:bodyPr>
            <a:normAutofit/>
          </a:bodyPr>
          <a:lstStyle/>
          <a:p>
            <a:pPr eaLnBrk="1" hangingPunct="1"/>
            <a:r>
              <a:rPr lang="en-US" altLang="en-US" sz="3600" b="1" dirty="0"/>
              <a:t>CICS Cross Memory Communications</a:t>
            </a:r>
          </a:p>
        </p:txBody>
      </p:sp>
      <p:sp>
        <p:nvSpPr>
          <p:cNvPr id="151556" name="Rectangle 3"/>
          <p:cNvSpPr>
            <a:spLocks noGrp="1" noChangeArrowheads="1"/>
          </p:cNvSpPr>
          <p:nvPr>
            <p:ph idx="1"/>
          </p:nvPr>
        </p:nvSpPr>
        <p:spPr/>
        <p:txBody>
          <a:bodyPr/>
          <a:lstStyle/>
          <a:p>
            <a:pPr eaLnBrk="1" hangingPunct="1"/>
            <a:r>
              <a:rPr lang="en-US" altLang="en-US"/>
              <a:t>EXCI (External Communications Interface)</a:t>
            </a:r>
          </a:p>
          <a:p>
            <a:pPr eaLnBrk="1" hangingPunct="1"/>
            <a:r>
              <a:rPr lang="en-US" altLang="en-US"/>
              <a:t>WOLA ( WebSphere Optimized Local Adapter)</a:t>
            </a:r>
          </a:p>
        </p:txBody>
      </p:sp>
      <p:sp>
        <p:nvSpPr>
          <p:cNvPr id="15155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C8157BDF-9ECA-4794-AD54-BC97F2825CC8}" type="slidenum">
              <a:rPr lang="en-US" altLang="en-US" sz="1000">
                <a:solidFill>
                  <a:srgbClr val="FFFFFF"/>
                </a:solidFill>
              </a:rPr>
              <a:pPr>
                <a:spcBef>
                  <a:spcPct val="50000"/>
                </a:spcBef>
                <a:spcAft>
                  <a:spcPct val="0"/>
                </a:spcAft>
                <a:buClrTx/>
                <a:buFontTx/>
                <a:buNone/>
              </a:pPr>
              <a:t>131</a:t>
            </a:fld>
            <a:endParaRPr lang="en-US" altLang="en-US" sz="1000">
              <a:solidFill>
                <a:srgbClr val="FFFFFF"/>
              </a:solidFill>
            </a:endParaRPr>
          </a:p>
        </p:txBody>
      </p:sp>
    </p:spTree>
    <p:extLst>
      <p:ext uri="{BB962C8B-B14F-4D97-AF65-F5344CB8AC3E}">
        <p14:creationId xmlns:p14="http://schemas.microsoft.com/office/powerpoint/2010/main" val="29362734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578"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132</a:t>
            </a:fld>
            <a:endParaRPr lang="en-US" altLang="en-US" sz="1000">
              <a:solidFill>
                <a:srgbClr val="FFFFFF"/>
              </a:solidFill>
            </a:endParaRPr>
          </a:p>
        </p:txBody>
      </p:sp>
      <p:sp>
        <p:nvSpPr>
          <p:cNvPr id="152579" name="Rectangle 2"/>
          <p:cNvSpPr>
            <a:spLocks noGrp="1" noChangeArrowheads="1"/>
          </p:cNvSpPr>
          <p:nvPr>
            <p:ph type="title"/>
          </p:nvPr>
        </p:nvSpPr>
        <p:spPr/>
        <p:txBody>
          <a:bodyPr/>
          <a:lstStyle/>
          <a:p>
            <a:pPr eaLnBrk="1" hangingPunct="1"/>
            <a:r>
              <a:rPr lang="en-US" altLang="en-US" sz="2800"/>
              <a:t>Notes:</a:t>
            </a:r>
          </a:p>
        </p:txBody>
      </p:sp>
      <p:sp>
        <p:nvSpPr>
          <p:cNvPr id="152580" name="Rectangle 3"/>
          <p:cNvSpPr>
            <a:spLocks noGrp="1" noChangeArrowheads="1"/>
          </p:cNvSpPr>
          <p:nvPr>
            <p:ph type="body" idx="1"/>
          </p:nvPr>
        </p:nvSpPr>
        <p:spPr/>
        <p:txBody>
          <a:bodyPr/>
          <a:lstStyle/>
          <a:p>
            <a:pPr eaLnBrk="1" hangingPunct="1"/>
            <a:r>
              <a:rPr lang="en-US" altLang="en-US" sz="1400"/>
              <a:t>The next slide illustrates the cross memory communications options to/from CICS.</a:t>
            </a:r>
          </a:p>
        </p:txBody>
      </p:sp>
    </p:spTree>
    <p:extLst>
      <p:ext uri="{BB962C8B-B14F-4D97-AF65-F5344CB8AC3E}">
        <p14:creationId xmlns:p14="http://schemas.microsoft.com/office/powerpoint/2010/main" val="3364366160"/>
      </p:ext>
    </p:extLst>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Rectangle 2"/>
          <p:cNvSpPr>
            <a:spLocks noGrp="1" noChangeArrowheads="1"/>
          </p:cNvSpPr>
          <p:nvPr>
            <p:ph type="title"/>
          </p:nvPr>
        </p:nvSpPr>
        <p:spPr/>
        <p:txBody>
          <a:bodyPr>
            <a:normAutofit/>
          </a:bodyPr>
          <a:lstStyle/>
          <a:p>
            <a:pPr eaLnBrk="1" hangingPunct="1"/>
            <a:r>
              <a:rPr lang="en-US" altLang="en-US" sz="3600" b="1" dirty="0"/>
              <a:t>CICS Cross Memory</a:t>
            </a:r>
            <a:endParaRPr lang="en-US" altLang="en-US" sz="3600" b="1" dirty="0">
              <a:solidFill>
                <a:srgbClr val="FF0000"/>
              </a:solidFill>
            </a:endParaRPr>
          </a:p>
        </p:txBody>
      </p:sp>
      <p:sp>
        <p:nvSpPr>
          <p:cNvPr id="15360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A2A3C612-A2C0-49C1-BD33-2EE9DF583F52}" type="slidenum">
              <a:rPr lang="en-US" altLang="en-US" sz="1000">
                <a:solidFill>
                  <a:srgbClr val="FFFFFF"/>
                </a:solidFill>
              </a:rPr>
              <a:pPr>
                <a:spcBef>
                  <a:spcPct val="50000"/>
                </a:spcBef>
                <a:spcAft>
                  <a:spcPct val="0"/>
                </a:spcAft>
                <a:buClrTx/>
                <a:buFontTx/>
                <a:buNone/>
              </a:pPr>
              <a:t>133</a:t>
            </a:fld>
            <a:endParaRPr lang="en-US" altLang="en-US" sz="1000">
              <a:solidFill>
                <a:srgbClr val="FFFFFF"/>
              </a:solidFill>
            </a:endParaRPr>
          </a:p>
        </p:txBody>
      </p:sp>
      <p:sp>
        <p:nvSpPr>
          <p:cNvPr id="153604" name="Rectangle 5"/>
          <p:cNvSpPr>
            <a:spLocks noChangeArrowheads="1"/>
          </p:cNvSpPr>
          <p:nvPr/>
        </p:nvSpPr>
        <p:spPr bwMode="auto">
          <a:xfrm>
            <a:off x="8393113" y="3025775"/>
            <a:ext cx="1295400" cy="1938338"/>
          </a:xfrm>
          <a:prstGeom prst="rect">
            <a:avLst/>
          </a:prstGeom>
          <a:solidFill>
            <a:schemeClr val="bg1"/>
          </a:solidFill>
          <a:ln w="12700">
            <a:solidFill>
              <a:schemeClr val="tx1"/>
            </a:solidFill>
            <a:miter lim="800000"/>
            <a:headEnd/>
            <a:tailEnd/>
          </a:ln>
          <a:effectLst>
            <a:outerShdw dist="107763" dir="2700000" algn="ctr" rotWithShape="0">
              <a:srgbClr val="B2B2B2">
                <a:alpha val="50000"/>
              </a:srgbClr>
            </a:outerShdw>
          </a:effectLst>
        </p:spPr>
        <p:txBody>
          <a:bodyPr wrap="none" anchor="ct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3605" name="Rectangle 6"/>
          <p:cNvSpPr>
            <a:spLocks noChangeArrowheads="1"/>
          </p:cNvSpPr>
          <p:nvPr/>
        </p:nvSpPr>
        <p:spPr bwMode="auto">
          <a:xfrm>
            <a:off x="8393114" y="2730501"/>
            <a:ext cx="8651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CICS TS</a:t>
            </a:r>
            <a:endParaRPr lang="en-GB" altLang="en-US" sz="1800"/>
          </a:p>
        </p:txBody>
      </p:sp>
      <p:sp>
        <p:nvSpPr>
          <p:cNvPr id="153606" name="AutoShape 7"/>
          <p:cNvSpPr>
            <a:spLocks noChangeArrowheads="1"/>
          </p:cNvSpPr>
          <p:nvPr/>
        </p:nvSpPr>
        <p:spPr bwMode="auto">
          <a:xfrm>
            <a:off x="9817101" y="3732214"/>
            <a:ext cx="600075" cy="733425"/>
          </a:xfrm>
          <a:prstGeom prst="flowChartMagneticDisk">
            <a:avLst/>
          </a:pr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53607" name="Line 8"/>
          <p:cNvSpPr>
            <a:spLocks noChangeShapeType="1"/>
          </p:cNvSpPr>
          <p:nvPr/>
        </p:nvSpPr>
        <p:spPr bwMode="auto">
          <a:xfrm>
            <a:off x="9525000" y="4133850"/>
            <a:ext cx="458788" cy="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53608" name="Line 14"/>
          <p:cNvSpPr>
            <a:spLocks noChangeShapeType="1"/>
          </p:cNvSpPr>
          <p:nvPr/>
        </p:nvSpPr>
        <p:spPr bwMode="auto">
          <a:xfrm>
            <a:off x="6248400" y="1676401"/>
            <a:ext cx="0" cy="4187825"/>
          </a:xfrm>
          <a:prstGeom prst="line">
            <a:avLst/>
          </a:prstGeom>
          <a:noFill/>
          <a:ln w="19050">
            <a:solidFill>
              <a:srgbClr val="9933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53609" name="Rectangle 17"/>
          <p:cNvSpPr>
            <a:spLocks noChangeArrowheads="1"/>
          </p:cNvSpPr>
          <p:nvPr/>
        </p:nvSpPr>
        <p:spPr bwMode="auto">
          <a:xfrm>
            <a:off x="8534400" y="3981451"/>
            <a:ext cx="990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0"/>
              </a:spcBef>
              <a:spcAft>
                <a:spcPct val="0"/>
              </a:spcAft>
              <a:buClrTx/>
              <a:buFontTx/>
              <a:buNone/>
            </a:pPr>
            <a:r>
              <a:rPr lang="en-GB" altLang="en-US" sz="1600" b="0">
                <a:solidFill>
                  <a:srgbClr val="000000"/>
                </a:solidFill>
              </a:rPr>
              <a:t>Business</a:t>
            </a:r>
          </a:p>
          <a:p>
            <a:pPr algn="ctr" eaLnBrk="1" hangingPunct="1">
              <a:lnSpc>
                <a:spcPct val="80000"/>
              </a:lnSpc>
              <a:spcBef>
                <a:spcPct val="0"/>
              </a:spcBef>
              <a:spcAft>
                <a:spcPct val="0"/>
              </a:spcAft>
              <a:buClrTx/>
              <a:buFontTx/>
              <a:buNone/>
            </a:pPr>
            <a:r>
              <a:rPr lang="en-GB" altLang="en-US" sz="1600" b="0">
                <a:solidFill>
                  <a:srgbClr val="000000"/>
                </a:solidFill>
              </a:rPr>
              <a:t>Logic</a:t>
            </a:r>
            <a:endParaRPr lang="en-GB" altLang="en-US" sz="1800" b="0"/>
          </a:p>
        </p:txBody>
      </p:sp>
      <p:sp>
        <p:nvSpPr>
          <p:cNvPr id="153610" name="Rectangle 19"/>
          <p:cNvSpPr>
            <a:spLocks noChangeArrowheads="1"/>
          </p:cNvSpPr>
          <p:nvPr/>
        </p:nvSpPr>
        <p:spPr bwMode="auto">
          <a:xfrm>
            <a:off x="8801101" y="3586164"/>
            <a:ext cx="390525" cy="325437"/>
          </a:xfrm>
          <a:prstGeom prst="rect">
            <a:avLst/>
          </a:prstGeom>
          <a:solidFill>
            <a:srgbClr val="A3FFA3"/>
          </a:solidFill>
          <a:ln w="9525">
            <a:solidFill>
              <a:schemeClr val="bg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53611" name="Rectangle 20"/>
          <p:cNvSpPr>
            <a:spLocks noChangeArrowheads="1"/>
          </p:cNvSpPr>
          <p:nvPr/>
        </p:nvSpPr>
        <p:spPr bwMode="auto">
          <a:xfrm>
            <a:off x="8923338" y="3625851"/>
            <a:ext cx="147476" cy="246221"/>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B</a:t>
            </a:r>
            <a:endParaRPr lang="en-GB" altLang="en-US" sz="1800"/>
          </a:p>
        </p:txBody>
      </p:sp>
      <p:sp>
        <p:nvSpPr>
          <p:cNvPr id="153612" name="AutoShape 21"/>
          <p:cNvSpPr>
            <a:spLocks noChangeArrowheads="1"/>
          </p:cNvSpPr>
          <p:nvPr/>
        </p:nvSpPr>
        <p:spPr bwMode="auto">
          <a:xfrm>
            <a:off x="9813926" y="4932364"/>
            <a:ext cx="600075" cy="733425"/>
          </a:xfrm>
          <a:prstGeom prst="flowChartMagneticDisk">
            <a:avLst/>
          </a:prstGeom>
          <a:solidFill>
            <a:schemeClr val="bg1"/>
          </a:solidFill>
          <a:ln w="19050">
            <a:solidFill>
              <a:schemeClr val="tx1"/>
            </a:solidFill>
            <a:round/>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53613" name="Line 22"/>
          <p:cNvSpPr>
            <a:spLocks noChangeShapeType="1"/>
          </p:cNvSpPr>
          <p:nvPr/>
        </p:nvSpPr>
        <p:spPr bwMode="auto">
          <a:xfrm>
            <a:off x="9383713" y="4711700"/>
            <a:ext cx="608012" cy="59055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53614" name="Line 23"/>
          <p:cNvSpPr>
            <a:spLocks noChangeShapeType="1"/>
          </p:cNvSpPr>
          <p:nvPr/>
        </p:nvSpPr>
        <p:spPr bwMode="auto">
          <a:xfrm flipV="1">
            <a:off x="9375776" y="3341688"/>
            <a:ext cx="906463" cy="34925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53615" name="Rectangle 25"/>
          <p:cNvSpPr>
            <a:spLocks noChangeArrowheads="1"/>
          </p:cNvSpPr>
          <p:nvPr/>
        </p:nvSpPr>
        <p:spPr bwMode="auto">
          <a:xfrm>
            <a:off x="2286000" y="3514725"/>
            <a:ext cx="1143000" cy="1066800"/>
          </a:xfrm>
          <a:prstGeom prst="rect">
            <a:avLst/>
          </a:prstGeom>
          <a:solidFill>
            <a:schemeClr val="bg1"/>
          </a:solidFill>
          <a:ln w="12700">
            <a:solidFill>
              <a:schemeClr val="tx1"/>
            </a:solidFill>
            <a:miter lim="800000"/>
            <a:headEnd/>
            <a:tailEnd/>
          </a:ln>
          <a:effectLst>
            <a:outerShdw dist="107763" dir="2700000" algn="ctr" rotWithShape="0">
              <a:srgbClr val="B2B2B2">
                <a:alpha val="50000"/>
              </a:srgbClr>
            </a:outerShdw>
          </a:effectLst>
        </p:spPr>
        <p:txBody>
          <a:bodyPr wrap="none" anchor="ct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3616" name="Rectangle 26"/>
          <p:cNvSpPr>
            <a:spLocks noChangeArrowheads="1"/>
          </p:cNvSpPr>
          <p:nvPr/>
        </p:nvSpPr>
        <p:spPr bwMode="auto">
          <a:xfrm>
            <a:off x="3754438" y="3055939"/>
            <a:ext cx="1295400" cy="1938337"/>
          </a:xfrm>
          <a:prstGeom prst="rect">
            <a:avLst/>
          </a:prstGeom>
          <a:solidFill>
            <a:schemeClr val="bg1"/>
          </a:solidFill>
          <a:ln w="12700">
            <a:solidFill>
              <a:schemeClr val="tx1"/>
            </a:solidFill>
            <a:miter lim="800000"/>
            <a:headEnd/>
            <a:tailEnd/>
          </a:ln>
          <a:effectLst>
            <a:outerShdw dist="107763" dir="2700000" algn="ctr" rotWithShape="0">
              <a:srgbClr val="B2B2B2">
                <a:alpha val="50000"/>
              </a:srgbClr>
            </a:outerShdw>
          </a:effectLst>
        </p:spPr>
        <p:txBody>
          <a:bodyPr wrap="none" anchor="ct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3617" name="Rectangle 27"/>
          <p:cNvSpPr>
            <a:spLocks noChangeArrowheads="1"/>
          </p:cNvSpPr>
          <p:nvPr/>
        </p:nvSpPr>
        <p:spPr bwMode="auto">
          <a:xfrm>
            <a:off x="2686050" y="3298826"/>
            <a:ext cx="8651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USS</a:t>
            </a:r>
            <a:endParaRPr lang="en-GB" altLang="en-US" sz="1800"/>
          </a:p>
        </p:txBody>
      </p:sp>
      <p:sp>
        <p:nvSpPr>
          <p:cNvPr id="153618" name="AutoShape 28"/>
          <p:cNvSpPr>
            <a:spLocks noChangeArrowheads="1"/>
          </p:cNvSpPr>
          <p:nvPr/>
        </p:nvSpPr>
        <p:spPr bwMode="auto">
          <a:xfrm>
            <a:off x="5178426" y="3762376"/>
            <a:ext cx="600075" cy="733425"/>
          </a:xfrm>
          <a:prstGeom prst="flowChartMagneticDisk">
            <a:avLst/>
          </a:pr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53619" name="Line 29"/>
          <p:cNvSpPr>
            <a:spLocks noChangeShapeType="1"/>
          </p:cNvSpPr>
          <p:nvPr/>
        </p:nvSpPr>
        <p:spPr bwMode="auto">
          <a:xfrm>
            <a:off x="4876800" y="4133850"/>
            <a:ext cx="458788" cy="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53620" name="Rectangle 31"/>
          <p:cNvSpPr>
            <a:spLocks noChangeArrowheads="1"/>
          </p:cNvSpPr>
          <p:nvPr/>
        </p:nvSpPr>
        <p:spPr bwMode="auto">
          <a:xfrm>
            <a:off x="2382838" y="4027489"/>
            <a:ext cx="990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0"/>
              </a:spcBef>
              <a:spcAft>
                <a:spcPct val="0"/>
              </a:spcAft>
              <a:buClrTx/>
              <a:buFontTx/>
              <a:buNone/>
            </a:pPr>
            <a:r>
              <a:rPr lang="en-GB" altLang="en-US" sz="1600" b="0">
                <a:solidFill>
                  <a:srgbClr val="000000"/>
                </a:solidFill>
              </a:rPr>
              <a:t>Business</a:t>
            </a:r>
          </a:p>
          <a:p>
            <a:pPr algn="ctr" eaLnBrk="1" hangingPunct="1">
              <a:lnSpc>
                <a:spcPct val="80000"/>
              </a:lnSpc>
              <a:spcBef>
                <a:spcPct val="0"/>
              </a:spcBef>
              <a:spcAft>
                <a:spcPct val="0"/>
              </a:spcAft>
              <a:buClrTx/>
              <a:buFontTx/>
              <a:buNone/>
            </a:pPr>
            <a:r>
              <a:rPr lang="en-GB" altLang="en-US" sz="1600" b="0">
                <a:solidFill>
                  <a:srgbClr val="000000"/>
                </a:solidFill>
              </a:rPr>
              <a:t>Logic</a:t>
            </a:r>
            <a:endParaRPr lang="en-GB" altLang="en-US" sz="1800" b="0"/>
          </a:p>
        </p:txBody>
      </p:sp>
      <p:sp>
        <p:nvSpPr>
          <p:cNvPr id="153621" name="Rectangle 33"/>
          <p:cNvSpPr>
            <a:spLocks noChangeArrowheads="1"/>
          </p:cNvSpPr>
          <p:nvPr/>
        </p:nvSpPr>
        <p:spPr bwMode="auto">
          <a:xfrm>
            <a:off x="3943350" y="2784475"/>
            <a:ext cx="9334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800"/>
              <a:t>CICS TS</a:t>
            </a:r>
          </a:p>
        </p:txBody>
      </p:sp>
      <p:sp>
        <p:nvSpPr>
          <p:cNvPr id="153622" name="Rectangle 35"/>
          <p:cNvSpPr>
            <a:spLocks noChangeArrowheads="1"/>
          </p:cNvSpPr>
          <p:nvPr/>
        </p:nvSpPr>
        <p:spPr bwMode="auto">
          <a:xfrm>
            <a:off x="2641601" y="3606800"/>
            <a:ext cx="390525" cy="325438"/>
          </a:xfrm>
          <a:prstGeom prst="rect">
            <a:avLst/>
          </a:prstGeom>
          <a:solidFill>
            <a:srgbClr val="A3FFA3"/>
          </a:solidFill>
          <a:ln w="9525">
            <a:solidFill>
              <a:schemeClr val="bg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53623" name="Rectangle 36"/>
          <p:cNvSpPr>
            <a:spLocks noChangeArrowheads="1"/>
          </p:cNvSpPr>
          <p:nvPr/>
        </p:nvSpPr>
        <p:spPr bwMode="auto">
          <a:xfrm>
            <a:off x="2743200" y="3648076"/>
            <a:ext cx="147476" cy="246221"/>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B</a:t>
            </a:r>
            <a:endParaRPr lang="en-GB" altLang="en-US" sz="1800"/>
          </a:p>
        </p:txBody>
      </p:sp>
      <p:sp>
        <p:nvSpPr>
          <p:cNvPr id="153624" name="Rectangle 37"/>
          <p:cNvSpPr>
            <a:spLocks noChangeArrowheads="1"/>
          </p:cNvSpPr>
          <p:nvPr/>
        </p:nvSpPr>
        <p:spPr bwMode="auto">
          <a:xfrm>
            <a:off x="3903663" y="4037014"/>
            <a:ext cx="990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0"/>
              </a:spcBef>
              <a:spcAft>
                <a:spcPct val="0"/>
              </a:spcAft>
              <a:buClrTx/>
              <a:buFontTx/>
              <a:buNone/>
            </a:pPr>
            <a:r>
              <a:rPr lang="en-GB" altLang="en-US" sz="1600" b="0">
                <a:solidFill>
                  <a:srgbClr val="000000"/>
                </a:solidFill>
              </a:rPr>
              <a:t>Business</a:t>
            </a:r>
          </a:p>
          <a:p>
            <a:pPr algn="ctr" eaLnBrk="1" hangingPunct="1">
              <a:lnSpc>
                <a:spcPct val="80000"/>
              </a:lnSpc>
              <a:spcBef>
                <a:spcPct val="0"/>
              </a:spcBef>
              <a:spcAft>
                <a:spcPct val="0"/>
              </a:spcAft>
              <a:buClrTx/>
              <a:buFontTx/>
              <a:buNone/>
            </a:pPr>
            <a:r>
              <a:rPr lang="en-GB" altLang="en-US" sz="1600" b="0">
                <a:solidFill>
                  <a:srgbClr val="000000"/>
                </a:solidFill>
              </a:rPr>
              <a:t>Logic</a:t>
            </a:r>
            <a:endParaRPr lang="en-GB" altLang="en-US" sz="1800" b="0"/>
          </a:p>
        </p:txBody>
      </p:sp>
      <p:sp>
        <p:nvSpPr>
          <p:cNvPr id="153625" name="Rectangle 39"/>
          <p:cNvSpPr>
            <a:spLocks noChangeArrowheads="1"/>
          </p:cNvSpPr>
          <p:nvPr/>
        </p:nvSpPr>
        <p:spPr bwMode="auto">
          <a:xfrm>
            <a:off x="4162426" y="3616325"/>
            <a:ext cx="390525" cy="325438"/>
          </a:xfrm>
          <a:prstGeom prst="rect">
            <a:avLst/>
          </a:prstGeom>
          <a:solidFill>
            <a:srgbClr val="A3FFA3"/>
          </a:solidFill>
          <a:ln w="9525">
            <a:solidFill>
              <a:schemeClr val="bg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53626" name="Rectangle 40"/>
          <p:cNvSpPr>
            <a:spLocks noChangeArrowheads="1"/>
          </p:cNvSpPr>
          <p:nvPr/>
        </p:nvSpPr>
        <p:spPr bwMode="auto">
          <a:xfrm>
            <a:off x="4284663" y="3656014"/>
            <a:ext cx="147476" cy="246221"/>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B</a:t>
            </a:r>
            <a:endParaRPr lang="en-GB" altLang="en-US" sz="1800"/>
          </a:p>
        </p:txBody>
      </p:sp>
      <p:sp>
        <p:nvSpPr>
          <p:cNvPr id="153627" name="AutoShape 41"/>
          <p:cNvSpPr>
            <a:spLocks noChangeArrowheads="1"/>
          </p:cNvSpPr>
          <p:nvPr/>
        </p:nvSpPr>
        <p:spPr bwMode="auto">
          <a:xfrm>
            <a:off x="5000626" y="4867276"/>
            <a:ext cx="600075" cy="733425"/>
          </a:xfrm>
          <a:prstGeom prst="flowChartMagneticDisk">
            <a:avLst/>
          </a:prstGeom>
          <a:solidFill>
            <a:schemeClr val="bg1"/>
          </a:solidFill>
          <a:ln w="19050">
            <a:solidFill>
              <a:schemeClr val="tx1"/>
            </a:solidFill>
            <a:round/>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53628" name="Line 42"/>
          <p:cNvSpPr>
            <a:spLocks noChangeShapeType="1"/>
          </p:cNvSpPr>
          <p:nvPr/>
        </p:nvSpPr>
        <p:spPr bwMode="auto">
          <a:xfrm>
            <a:off x="4570413" y="4646613"/>
            <a:ext cx="608012" cy="59055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53629" name="Line 43"/>
          <p:cNvSpPr>
            <a:spLocks noChangeShapeType="1"/>
          </p:cNvSpPr>
          <p:nvPr/>
        </p:nvSpPr>
        <p:spPr bwMode="auto">
          <a:xfrm flipV="1">
            <a:off x="4737101" y="3371850"/>
            <a:ext cx="906463" cy="34925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53630" name="Rectangle 46"/>
          <p:cNvSpPr>
            <a:spLocks noChangeArrowheads="1"/>
          </p:cNvSpPr>
          <p:nvPr/>
        </p:nvSpPr>
        <p:spPr bwMode="auto">
          <a:xfrm>
            <a:off x="6959600" y="6094414"/>
            <a:ext cx="3581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t>WAS=WebSphere Application Server</a:t>
            </a:r>
          </a:p>
        </p:txBody>
      </p:sp>
      <p:sp>
        <p:nvSpPr>
          <p:cNvPr id="153631" name="Rectangle 49"/>
          <p:cNvSpPr>
            <a:spLocks noChangeArrowheads="1"/>
          </p:cNvSpPr>
          <p:nvPr/>
        </p:nvSpPr>
        <p:spPr bwMode="auto">
          <a:xfrm>
            <a:off x="2286000" y="4914900"/>
            <a:ext cx="1143000" cy="1066800"/>
          </a:xfrm>
          <a:prstGeom prst="rect">
            <a:avLst/>
          </a:prstGeom>
          <a:solidFill>
            <a:schemeClr val="bg1"/>
          </a:solidFill>
          <a:ln w="12700">
            <a:solidFill>
              <a:schemeClr val="tx1"/>
            </a:solidFill>
            <a:miter lim="800000"/>
            <a:headEnd/>
            <a:tailEnd/>
          </a:ln>
          <a:effectLst>
            <a:outerShdw dist="107763" dir="2700000" algn="ctr" rotWithShape="0">
              <a:srgbClr val="B2B2B2">
                <a:alpha val="50000"/>
              </a:srgbClr>
            </a:outerShdw>
          </a:effectLst>
        </p:spPr>
        <p:txBody>
          <a:bodyPr wrap="none" anchor="ct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3632" name="Rectangle 50"/>
          <p:cNvSpPr>
            <a:spLocks noChangeArrowheads="1"/>
          </p:cNvSpPr>
          <p:nvPr/>
        </p:nvSpPr>
        <p:spPr bwMode="auto">
          <a:xfrm>
            <a:off x="2447925" y="4689476"/>
            <a:ext cx="8651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CICS TG</a:t>
            </a:r>
            <a:endParaRPr lang="en-GB" altLang="en-US" sz="1800"/>
          </a:p>
        </p:txBody>
      </p:sp>
      <p:sp>
        <p:nvSpPr>
          <p:cNvPr id="153633" name="Rectangle 51"/>
          <p:cNvSpPr>
            <a:spLocks noChangeArrowheads="1"/>
          </p:cNvSpPr>
          <p:nvPr/>
        </p:nvSpPr>
        <p:spPr bwMode="auto">
          <a:xfrm>
            <a:off x="2382838" y="5427664"/>
            <a:ext cx="990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0"/>
              </a:spcBef>
              <a:spcAft>
                <a:spcPct val="0"/>
              </a:spcAft>
              <a:buClrTx/>
              <a:buFontTx/>
              <a:buNone/>
            </a:pPr>
            <a:r>
              <a:rPr lang="en-GB" altLang="en-US" sz="1600" b="0">
                <a:solidFill>
                  <a:srgbClr val="000000"/>
                </a:solidFill>
              </a:rPr>
              <a:t>Business</a:t>
            </a:r>
          </a:p>
          <a:p>
            <a:pPr algn="ctr" eaLnBrk="1" hangingPunct="1">
              <a:lnSpc>
                <a:spcPct val="80000"/>
              </a:lnSpc>
              <a:spcBef>
                <a:spcPct val="0"/>
              </a:spcBef>
              <a:spcAft>
                <a:spcPct val="0"/>
              </a:spcAft>
              <a:buClrTx/>
              <a:buFontTx/>
              <a:buNone/>
            </a:pPr>
            <a:r>
              <a:rPr lang="en-GB" altLang="en-US" sz="1600" b="0">
                <a:solidFill>
                  <a:srgbClr val="000000"/>
                </a:solidFill>
              </a:rPr>
              <a:t>Logic</a:t>
            </a:r>
            <a:endParaRPr lang="en-GB" altLang="en-US" sz="1800" b="0"/>
          </a:p>
        </p:txBody>
      </p:sp>
      <p:sp>
        <p:nvSpPr>
          <p:cNvPr id="153634" name="Rectangle 53"/>
          <p:cNvSpPr>
            <a:spLocks noChangeArrowheads="1"/>
          </p:cNvSpPr>
          <p:nvPr/>
        </p:nvSpPr>
        <p:spPr bwMode="auto">
          <a:xfrm>
            <a:off x="2641601" y="5006975"/>
            <a:ext cx="390525" cy="325438"/>
          </a:xfrm>
          <a:prstGeom prst="rect">
            <a:avLst/>
          </a:prstGeom>
          <a:solidFill>
            <a:srgbClr val="A3FFA3"/>
          </a:solidFill>
          <a:ln w="9525">
            <a:solidFill>
              <a:schemeClr val="bg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53635" name="Rectangle 54"/>
          <p:cNvSpPr>
            <a:spLocks noChangeArrowheads="1"/>
          </p:cNvSpPr>
          <p:nvPr/>
        </p:nvSpPr>
        <p:spPr bwMode="auto">
          <a:xfrm>
            <a:off x="2743200" y="5048251"/>
            <a:ext cx="147476" cy="246221"/>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B</a:t>
            </a:r>
            <a:endParaRPr lang="en-GB" altLang="en-US" sz="1800"/>
          </a:p>
        </p:txBody>
      </p:sp>
      <p:sp>
        <p:nvSpPr>
          <p:cNvPr id="153636" name="Rectangle 55"/>
          <p:cNvSpPr>
            <a:spLocks noChangeArrowheads="1"/>
          </p:cNvSpPr>
          <p:nvPr/>
        </p:nvSpPr>
        <p:spPr bwMode="auto">
          <a:xfrm>
            <a:off x="2286000" y="2162175"/>
            <a:ext cx="1143000" cy="1066800"/>
          </a:xfrm>
          <a:prstGeom prst="rect">
            <a:avLst/>
          </a:prstGeom>
          <a:solidFill>
            <a:schemeClr val="bg1"/>
          </a:solidFill>
          <a:ln w="12700">
            <a:solidFill>
              <a:schemeClr val="tx1"/>
            </a:solidFill>
            <a:miter lim="800000"/>
            <a:headEnd/>
            <a:tailEnd/>
          </a:ln>
          <a:effectLst>
            <a:outerShdw dist="107763" dir="2700000" algn="ctr" rotWithShape="0">
              <a:srgbClr val="B2B2B2">
                <a:alpha val="50000"/>
              </a:srgbClr>
            </a:outerShdw>
          </a:effectLst>
        </p:spPr>
        <p:txBody>
          <a:bodyPr wrap="none" anchor="ct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3637" name="Rectangle 56"/>
          <p:cNvSpPr>
            <a:spLocks noChangeArrowheads="1"/>
          </p:cNvSpPr>
          <p:nvPr/>
        </p:nvSpPr>
        <p:spPr bwMode="auto">
          <a:xfrm>
            <a:off x="2514600" y="1917701"/>
            <a:ext cx="8651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BATCH</a:t>
            </a:r>
            <a:endParaRPr lang="en-GB" altLang="en-US" sz="1800"/>
          </a:p>
        </p:txBody>
      </p:sp>
      <p:sp>
        <p:nvSpPr>
          <p:cNvPr id="153638" name="Rectangle 57"/>
          <p:cNvSpPr>
            <a:spLocks noChangeArrowheads="1"/>
          </p:cNvSpPr>
          <p:nvPr/>
        </p:nvSpPr>
        <p:spPr bwMode="auto">
          <a:xfrm>
            <a:off x="2382838" y="2674939"/>
            <a:ext cx="990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0"/>
              </a:spcBef>
              <a:spcAft>
                <a:spcPct val="0"/>
              </a:spcAft>
              <a:buClrTx/>
              <a:buFontTx/>
              <a:buNone/>
            </a:pPr>
            <a:r>
              <a:rPr lang="en-GB" altLang="en-US" sz="1600" b="0">
                <a:solidFill>
                  <a:srgbClr val="000000"/>
                </a:solidFill>
              </a:rPr>
              <a:t>Business</a:t>
            </a:r>
          </a:p>
          <a:p>
            <a:pPr algn="ctr" eaLnBrk="1" hangingPunct="1">
              <a:lnSpc>
                <a:spcPct val="80000"/>
              </a:lnSpc>
              <a:spcBef>
                <a:spcPct val="0"/>
              </a:spcBef>
              <a:spcAft>
                <a:spcPct val="0"/>
              </a:spcAft>
              <a:buClrTx/>
              <a:buFontTx/>
              <a:buNone/>
            </a:pPr>
            <a:r>
              <a:rPr lang="en-GB" altLang="en-US" sz="1600" b="0">
                <a:solidFill>
                  <a:srgbClr val="000000"/>
                </a:solidFill>
              </a:rPr>
              <a:t>Logic</a:t>
            </a:r>
            <a:endParaRPr lang="en-GB" altLang="en-US" sz="1800" b="0"/>
          </a:p>
        </p:txBody>
      </p:sp>
      <p:sp>
        <p:nvSpPr>
          <p:cNvPr id="153639" name="Rectangle 59"/>
          <p:cNvSpPr>
            <a:spLocks noChangeArrowheads="1"/>
          </p:cNvSpPr>
          <p:nvPr/>
        </p:nvSpPr>
        <p:spPr bwMode="auto">
          <a:xfrm>
            <a:off x="2641601" y="2254250"/>
            <a:ext cx="390525" cy="325438"/>
          </a:xfrm>
          <a:prstGeom prst="rect">
            <a:avLst/>
          </a:prstGeom>
          <a:solidFill>
            <a:srgbClr val="A3FFA3"/>
          </a:solidFill>
          <a:ln w="9525">
            <a:solidFill>
              <a:schemeClr val="bg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53640" name="Rectangle 60"/>
          <p:cNvSpPr>
            <a:spLocks noChangeArrowheads="1"/>
          </p:cNvSpPr>
          <p:nvPr/>
        </p:nvSpPr>
        <p:spPr bwMode="auto">
          <a:xfrm>
            <a:off x="2743200" y="2295526"/>
            <a:ext cx="147476" cy="246221"/>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B</a:t>
            </a:r>
            <a:endParaRPr lang="en-GB" altLang="en-US" sz="1800"/>
          </a:p>
        </p:txBody>
      </p:sp>
      <p:sp>
        <p:nvSpPr>
          <p:cNvPr id="153641" name="Line 34"/>
          <p:cNvSpPr>
            <a:spLocks noChangeShapeType="1"/>
          </p:cNvSpPr>
          <p:nvPr/>
        </p:nvSpPr>
        <p:spPr bwMode="auto">
          <a:xfrm>
            <a:off x="3276600" y="2933700"/>
            <a:ext cx="609600" cy="51435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53642" name="Line 61"/>
          <p:cNvSpPr>
            <a:spLocks noChangeShapeType="1"/>
          </p:cNvSpPr>
          <p:nvPr/>
        </p:nvSpPr>
        <p:spPr bwMode="auto">
          <a:xfrm>
            <a:off x="3333750" y="4143375"/>
            <a:ext cx="458788" cy="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53643" name="Line 62"/>
          <p:cNvSpPr>
            <a:spLocks noChangeShapeType="1"/>
          </p:cNvSpPr>
          <p:nvPr/>
        </p:nvSpPr>
        <p:spPr bwMode="auto">
          <a:xfrm flipV="1">
            <a:off x="3276600" y="4819650"/>
            <a:ext cx="609600" cy="45720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53644" name="Rectangle 63"/>
          <p:cNvSpPr>
            <a:spLocks noChangeArrowheads="1"/>
          </p:cNvSpPr>
          <p:nvPr/>
        </p:nvSpPr>
        <p:spPr bwMode="auto">
          <a:xfrm>
            <a:off x="6811963" y="4178300"/>
            <a:ext cx="1143000" cy="1066800"/>
          </a:xfrm>
          <a:prstGeom prst="rect">
            <a:avLst/>
          </a:prstGeom>
          <a:solidFill>
            <a:schemeClr val="bg1"/>
          </a:solidFill>
          <a:ln w="12700">
            <a:solidFill>
              <a:schemeClr val="tx1"/>
            </a:solidFill>
            <a:miter lim="800000"/>
            <a:headEnd/>
            <a:tailEnd/>
          </a:ln>
          <a:effectLst>
            <a:outerShdw dist="107763" dir="2700000" algn="ctr" rotWithShape="0">
              <a:srgbClr val="B2B2B2">
                <a:alpha val="50000"/>
              </a:srgbClr>
            </a:outerShdw>
          </a:effectLst>
        </p:spPr>
        <p:txBody>
          <a:bodyPr wrap="none" anchor="ct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3645" name="Rectangle 64"/>
          <p:cNvSpPr>
            <a:spLocks noChangeArrowheads="1"/>
          </p:cNvSpPr>
          <p:nvPr/>
        </p:nvSpPr>
        <p:spPr bwMode="auto">
          <a:xfrm>
            <a:off x="7173914" y="3962401"/>
            <a:ext cx="8651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BATCH</a:t>
            </a:r>
            <a:endParaRPr lang="en-GB" altLang="en-US" sz="1800"/>
          </a:p>
        </p:txBody>
      </p:sp>
      <p:sp>
        <p:nvSpPr>
          <p:cNvPr id="153646" name="Rectangle 65"/>
          <p:cNvSpPr>
            <a:spLocks noChangeArrowheads="1"/>
          </p:cNvSpPr>
          <p:nvPr/>
        </p:nvSpPr>
        <p:spPr bwMode="auto">
          <a:xfrm>
            <a:off x="6908800" y="4691064"/>
            <a:ext cx="990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0"/>
              </a:spcBef>
              <a:spcAft>
                <a:spcPct val="0"/>
              </a:spcAft>
              <a:buClrTx/>
              <a:buFontTx/>
              <a:buNone/>
            </a:pPr>
            <a:r>
              <a:rPr lang="en-GB" altLang="en-US" sz="1600" b="0">
                <a:solidFill>
                  <a:srgbClr val="000000"/>
                </a:solidFill>
              </a:rPr>
              <a:t>Business</a:t>
            </a:r>
          </a:p>
          <a:p>
            <a:pPr algn="ctr" eaLnBrk="1" hangingPunct="1">
              <a:lnSpc>
                <a:spcPct val="80000"/>
              </a:lnSpc>
              <a:spcBef>
                <a:spcPct val="0"/>
              </a:spcBef>
              <a:spcAft>
                <a:spcPct val="0"/>
              </a:spcAft>
              <a:buClrTx/>
              <a:buFontTx/>
              <a:buNone/>
            </a:pPr>
            <a:r>
              <a:rPr lang="en-GB" altLang="en-US" sz="1600" b="0">
                <a:solidFill>
                  <a:srgbClr val="000000"/>
                </a:solidFill>
              </a:rPr>
              <a:t>Logic</a:t>
            </a:r>
            <a:endParaRPr lang="en-GB" altLang="en-US" sz="1800" b="0"/>
          </a:p>
        </p:txBody>
      </p:sp>
      <p:sp>
        <p:nvSpPr>
          <p:cNvPr id="153647" name="Rectangle 66"/>
          <p:cNvSpPr>
            <a:spLocks noChangeArrowheads="1"/>
          </p:cNvSpPr>
          <p:nvPr/>
        </p:nvSpPr>
        <p:spPr bwMode="auto">
          <a:xfrm>
            <a:off x="7167564" y="4270375"/>
            <a:ext cx="390525" cy="325438"/>
          </a:xfrm>
          <a:prstGeom prst="rect">
            <a:avLst/>
          </a:prstGeom>
          <a:solidFill>
            <a:srgbClr val="A3FFA3"/>
          </a:solidFill>
          <a:ln w="9525">
            <a:solidFill>
              <a:schemeClr val="bg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53648" name="Rectangle 67"/>
          <p:cNvSpPr>
            <a:spLocks noChangeArrowheads="1"/>
          </p:cNvSpPr>
          <p:nvPr/>
        </p:nvSpPr>
        <p:spPr bwMode="auto">
          <a:xfrm>
            <a:off x="7269163" y="4311651"/>
            <a:ext cx="147476" cy="246221"/>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B</a:t>
            </a:r>
            <a:endParaRPr lang="en-GB" altLang="en-US" sz="1800"/>
          </a:p>
        </p:txBody>
      </p:sp>
      <p:sp>
        <p:nvSpPr>
          <p:cNvPr id="153649" name="Rectangle 68"/>
          <p:cNvSpPr>
            <a:spLocks noChangeArrowheads="1"/>
          </p:cNvSpPr>
          <p:nvPr/>
        </p:nvSpPr>
        <p:spPr bwMode="auto">
          <a:xfrm>
            <a:off x="6811963" y="2692400"/>
            <a:ext cx="1143000" cy="1066800"/>
          </a:xfrm>
          <a:prstGeom prst="rect">
            <a:avLst/>
          </a:prstGeom>
          <a:solidFill>
            <a:schemeClr val="bg1"/>
          </a:solidFill>
          <a:ln w="12700">
            <a:solidFill>
              <a:schemeClr val="tx1"/>
            </a:solidFill>
            <a:miter lim="800000"/>
            <a:headEnd/>
            <a:tailEnd/>
          </a:ln>
          <a:effectLst>
            <a:outerShdw dist="107763" dir="2700000" algn="ctr" rotWithShape="0">
              <a:srgbClr val="B2B2B2">
                <a:alpha val="50000"/>
              </a:srgbClr>
            </a:outerShdw>
          </a:effectLst>
        </p:spPr>
        <p:txBody>
          <a:bodyPr wrap="none" anchor="ct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3650" name="Rectangle 69"/>
          <p:cNvSpPr>
            <a:spLocks noChangeArrowheads="1"/>
          </p:cNvSpPr>
          <p:nvPr/>
        </p:nvSpPr>
        <p:spPr bwMode="auto">
          <a:xfrm>
            <a:off x="7154864" y="2447926"/>
            <a:ext cx="5794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WAS</a:t>
            </a:r>
            <a:endParaRPr lang="en-GB" altLang="en-US" sz="1800"/>
          </a:p>
        </p:txBody>
      </p:sp>
      <p:sp>
        <p:nvSpPr>
          <p:cNvPr id="153651" name="Rectangle 70"/>
          <p:cNvSpPr>
            <a:spLocks noChangeArrowheads="1"/>
          </p:cNvSpPr>
          <p:nvPr/>
        </p:nvSpPr>
        <p:spPr bwMode="auto">
          <a:xfrm>
            <a:off x="6908800" y="3205164"/>
            <a:ext cx="990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0"/>
              </a:spcBef>
              <a:spcAft>
                <a:spcPct val="0"/>
              </a:spcAft>
              <a:buClrTx/>
              <a:buFontTx/>
              <a:buNone/>
            </a:pPr>
            <a:r>
              <a:rPr lang="en-GB" altLang="en-US" sz="1600" b="0">
                <a:solidFill>
                  <a:srgbClr val="000000"/>
                </a:solidFill>
              </a:rPr>
              <a:t>Business</a:t>
            </a:r>
          </a:p>
          <a:p>
            <a:pPr algn="ctr" eaLnBrk="1" hangingPunct="1">
              <a:lnSpc>
                <a:spcPct val="80000"/>
              </a:lnSpc>
              <a:spcBef>
                <a:spcPct val="0"/>
              </a:spcBef>
              <a:spcAft>
                <a:spcPct val="0"/>
              </a:spcAft>
              <a:buClrTx/>
              <a:buFontTx/>
              <a:buNone/>
            </a:pPr>
            <a:r>
              <a:rPr lang="en-GB" altLang="en-US" sz="1600" b="0">
                <a:solidFill>
                  <a:srgbClr val="000000"/>
                </a:solidFill>
              </a:rPr>
              <a:t>Logic</a:t>
            </a:r>
            <a:endParaRPr lang="en-GB" altLang="en-US" sz="1800" b="0"/>
          </a:p>
        </p:txBody>
      </p:sp>
      <p:sp>
        <p:nvSpPr>
          <p:cNvPr id="153652" name="Rectangle 71"/>
          <p:cNvSpPr>
            <a:spLocks noChangeArrowheads="1"/>
          </p:cNvSpPr>
          <p:nvPr/>
        </p:nvSpPr>
        <p:spPr bwMode="auto">
          <a:xfrm>
            <a:off x="7167564" y="2784475"/>
            <a:ext cx="390525" cy="325438"/>
          </a:xfrm>
          <a:prstGeom prst="rect">
            <a:avLst/>
          </a:prstGeom>
          <a:solidFill>
            <a:srgbClr val="A3FFA3"/>
          </a:solidFill>
          <a:ln w="9525">
            <a:solidFill>
              <a:schemeClr val="bg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53653" name="Rectangle 72"/>
          <p:cNvSpPr>
            <a:spLocks noChangeArrowheads="1"/>
          </p:cNvSpPr>
          <p:nvPr/>
        </p:nvSpPr>
        <p:spPr bwMode="auto">
          <a:xfrm>
            <a:off x="7269163" y="2825751"/>
            <a:ext cx="147476" cy="246221"/>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B</a:t>
            </a:r>
            <a:endParaRPr lang="en-GB" altLang="en-US" sz="1800"/>
          </a:p>
        </p:txBody>
      </p:sp>
      <p:sp>
        <p:nvSpPr>
          <p:cNvPr id="153654" name="Line 73"/>
          <p:cNvSpPr>
            <a:spLocks noChangeShapeType="1"/>
          </p:cNvSpPr>
          <p:nvPr/>
        </p:nvSpPr>
        <p:spPr bwMode="auto">
          <a:xfrm flipV="1">
            <a:off x="6934200" y="3524250"/>
            <a:ext cx="0" cy="76200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53655" name="Line 13"/>
          <p:cNvSpPr>
            <a:spLocks noChangeShapeType="1"/>
          </p:cNvSpPr>
          <p:nvPr/>
        </p:nvSpPr>
        <p:spPr bwMode="auto">
          <a:xfrm flipV="1">
            <a:off x="7772401" y="3524250"/>
            <a:ext cx="835025" cy="19050"/>
          </a:xfrm>
          <a:prstGeom prst="line">
            <a:avLst/>
          </a:prstGeom>
          <a:noFill/>
          <a:ln w="41275">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53656" name="Text Box 75"/>
          <p:cNvSpPr txBox="1">
            <a:spLocks noChangeArrowheads="1"/>
          </p:cNvSpPr>
          <p:nvPr/>
        </p:nvSpPr>
        <p:spPr bwMode="auto">
          <a:xfrm>
            <a:off x="3124200" y="13716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a:t>EXCI</a:t>
            </a:r>
          </a:p>
        </p:txBody>
      </p:sp>
      <p:sp>
        <p:nvSpPr>
          <p:cNvPr id="153657" name="Text Box 76"/>
          <p:cNvSpPr txBox="1">
            <a:spLocks noChangeArrowheads="1"/>
          </p:cNvSpPr>
          <p:nvPr/>
        </p:nvSpPr>
        <p:spPr bwMode="auto">
          <a:xfrm>
            <a:off x="7620000" y="13716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a:t>WOLA</a:t>
            </a:r>
          </a:p>
        </p:txBody>
      </p:sp>
    </p:spTree>
    <p:extLst>
      <p:ext uri="{BB962C8B-B14F-4D97-AF65-F5344CB8AC3E}">
        <p14:creationId xmlns:p14="http://schemas.microsoft.com/office/powerpoint/2010/main" val="15990462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134</a:t>
            </a:fld>
            <a:endParaRPr lang="en-US" altLang="en-US" sz="1000">
              <a:solidFill>
                <a:srgbClr val="FFFFFF"/>
              </a:solidFill>
            </a:endParaRPr>
          </a:p>
        </p:txBody>
      </p:sp>
      <p:sp>
        <p:nvSpPr>
          <p:cNvPr id="154627" name="Rectangle 2"/>
          <p:cNvSpPr>
            <a:spLocks noGrp="1" noChangeArrowheads="1"/>
          </p:cNvSpPr>
          <p:nvPr>
            <p:ph type="title"/>
          </p:nvPr>
        </p:nvSpPr>
        <p:spPr/>
        <p:txBody>
          <a:bodyPr/>
          <a:lstStyle/>
          <a:p>
            <a:pPr eaLnBrk="1" hangingPunct="1"/>
            <a:r>
              <a:rPr lang="en-US" altLang="en-US" sz="2800"/>
              <a:t>Notes:</a:t>
            </a:r>
          </a:p>
        </p:txBody>
      </p:sp>
      <p:sp>
        <p:nvSpPr>
          <p:cNvPr id="154628" name="Rectangle 3"/>
          <p:cNvSpPr>
            <a:spLocks noGrp="1" noChangeArrowheads="1"/>
          </p:cNvSpPr>
          <p:nvPr>
            <p:ph type="body" idx="1"/>
          </p:nvPr>
        </p:nvSpPr>
        <p:spPr>
          <a:xfrm>
            <a:off x="2209801" y="1362075"/>
            <a:ext cx="7775575" cy="3048000"/>
          </a:xfrm>
        </p:spPr>
        <p:txBody>
          <a:bodyPr/>
          <a:lstStyle/>
          <a:p>
            <a:pPr eaLnBrk="1" hangingPunct="1">
              <a:lnSpc>
                <a:spcPct val="90000"/>
              </a:lnSpc>
            </a:pPr>
            <a:r>
              <a:rPr lang="en-GB" altLang="en-US" sz="1400"/>
              <a:t>There are two cross memory communications: EXCI and WOLA</a:t>
            </a:r>
          </a:p>
          <a:p>
            <a:pPr eaLnBrk="1" hangingPunct="1">
              <a:lnSpc>
                <a:spcPct val="90000"/>
              </a:lnSpc>
            </a:pPr>
            <a:r>
              <a:rPr lang="en-GB" altLang="en-US" sz="1400"/>
              <a:t>EXCI (EXternal Call Interface) has been around for a long time and is used by CICS Dynamic Scripting and the CICS Transaction Gateway.  Additionally it is common for customers to write batch programs that communicate with CICS using the EXCI.</a:t>
            </a:r>
          </a:p>
          <a:p>
            <a:pPr eaLnBrk="1" hangingPunct="1">
              <a:lnSpc>
                <a:spcPct val="90000"/>
              </a:lnSpc>
            </a:pPr>
            <a:r>
              <a:rPr lang="en-GB" altLang="en-US" sz="1400"/>
              <a:t>WOLA (WebSphere Optimized Local Adapter) is relatively recent and first appeared in WebSphere Application Server V7.0.4.  WOLA allows either COMMAREA or channel and container communications between WebSphere Application Server and CICS.  Additionally WOLA allows you to propagate a security context and a transaction context.  WOLA is bi-directional, and when programming in Java in WebSphere Application Server, the Java programmer can use the Java Connector Architecture to communicate from WebSphere Application Server to CICS.</a:t>
            </a:r>
          </a:p>
          <a:p>
            <a:pPr eaLnBrk="1" hangingPunct="1">
              <a:lnSpc>
                <a:spcPct val="90000"/>
              </a:lnSpc>
            </a:pPr>
            <a:r>
              <a:rPr lang="en-US" altLang="en-US" sz="1400"/>
              <a:t>Additionally, WOLA allows batch programs to communicate to WebSphere Application Server.</a:t>
            </a:r>
          </a:p>
        </p:txBody>
      </p:sp>
    </p:spTree>
    <p:extLst>
      <p:ext uri="{BB962C8B-B14F-4D97-AF65-F5344CB8AC3E}">
        <p14:creationId xmlns:p14="http://schemas.microsoft.com/office/powerpoint/2010/main" val="1341257839"/>
      </p:ext>
    </p:extLst>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5651" name="Rectangle 2"/>
          <p:cNvSpPr>
            <a:spLocks noGrp="1" noChangeArrowheads="1"/>
          </p:cNvSpPr>
          <p:nvPr>
            <p:ph type="title"/>
          </p:nvPr>
        </p:nvSpPr>
        <p:spPr/>
        <p:txBody>
          <a:bodyPr/>
          <a:lstStyle/>
          <a:p>
            <a:pPr eaLnBrk="1" hangingPunct="1"/>
            <a:r>
              <a:rPr lang="en-US" altLang="en-US" sz="2800" b="1"/>
              <a:t>More Information</a:t>
            </a:r>
          </a:p>
        </p:txBody>
      </p:sp>
      <p:sp>
        <p:nvSpPr>
          <p:cNvPr id="155652" name="Rectangle 3"/>
          <p:cNvSpPr>
            <a:spLocks noGrp="1" noChangeArrowheads="1"/>
          </p:cNvSpPr>
          <p:nvPr>
            <p:ph idx="1"/>
          </p:nvPr>
        </p:nvSpPr>
        <p:spPr/>
        <p:txBody>
          <a:bodyPr>
            <a:normAutofit/>
          </a:bodyPr>
          <a:lstStyle/>
          <a:p>
            <a:pPr marL="282575" indent="-282575"/>
            <a:r>
              <a:rPr lang="en-US" altLang="en-US"/>
              <a:t>More on WOLA in a separate presentation.</a:t>
            </a:r>
            <a:endParaRPr lang="en-US" altLang="en-US" b="0">
              <a:solidFill>
                <a:srgbClr val="24346A"/>
              </a:solidFill>
            </a:endParaRPr>
          </a:p>
          <a:p>
            <a:pPr marL="282575" indent="-282575"/>
            <a:endParaRPr lang="en-US" altLang="en-US" b="0">
              <a:solidFill>
                <a:srgbClr val="24346A"/>
              </a:solidFill>
            </a:endParaRPr>
          </a:p>
          <a:p>
            <a:pPr marL="282575" indent="-282575"/>
            <a:r>
              <a:rPr lang="en-US" altLang="en-US"/>
              <a:t>Corresponding Lab Exercises</a:t>
            </a:r>
          </a:p>
          <a:p>
            <a:pPr marL="622300" lvl="1" indent="-225425"/>
            <a:r>
              <a:rPr lang="en-US" altLang="en-US" b="1">
                <a:solidFill>
                  <a:srgbClr val="24346A"/>
                </a:solidFill>
              </a:rPr>
              <a:t>There are no lab exercises specifically on WOLA</a:t>
            </a:r>
            <a:endParaRPr lang="en-US" altLang="en-US"/>
          </a:p>
          <a:p>
            <a:pPr marL="622300" lvl="1" indent="-225425"/>
            <a:endParaRPr lang="en-US" altLang="en-US"/>
          </a:p>
        </p:txBody>
      </p:sp>
      <p:sp>
        <p:nvSpPr>
          <p:cNvPr id="155650"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135</a:t>
            </a:fld>
            <a:endParaRPr lang="en-US" altLang="en-US" sz="1000">
              <a:solidFill>
                <a:srgbClr val="FFFFFF"/>
              </a:solidFill>
            </a:endParaRPr>
          </a:p>
        </p:txBody>
      </p:sp>
    </p:spTree>
    <p:extLst>
      <p:ext uri="{BB962C8B-B14F-4D97-AF65-F5344CB8AC3E}">
        <p14:creationId xmlns:p14="http://schemas.microsoft.com/office/powerpoint/2010/main" val="3555379418"/>
      </p:ext>
    </p:extLst>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674"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136</a:t>
            </a:fld>
            <a:endParaRPr lang="en-US" altLang="en-US" sz="1000">
              <a:solidFill>
                <a:srgbClr val="FFFFFF"/>
              </a:solidFill>
            </a:endParaRPr>
          </a:p>
        </p:txBody>
      </p:sp>
      <p:sp>
        <p:nvSpPr>
          <p:cNvPr id="156675" name="Rectangle 2"/>
          <p:cNvSpPr>
            <a:spLocks noGrp="1" noChangeArrowheads="1"/>
          </p:cNvSpPr>
          <p:nvPr>
            <p:ph type="title"/>
          </p:nvPr>
        </p:nvSpPr>
        <p:spPr/>
        <p:txBody>
          <a:bodyPr/>
          <a:lstStyle/>
          <a:p>
            <a:pPr eaLnBrk="1" hangingPunct="1"/>
            <a:r>
              <a:rPr lang="en-US" altLang="en-US" sz="2800"/>
              <a:t>Notes:</a:t>
            </a:r>
          </a:p>
        </p:txBody>
      </p:sp>
      <p:sp>
        <p:nvSpPr>
          <p:cNvPr id="156676" name="Rectangle 3"/>
          <p:cNvSpPr>
            <a:spLocks noGrp="1" noChangeArrowheads="1"/>
          </p:cNvSpPr>
          <p:nvPr>
            <p:ph type="body" idx="1"/>
          </p:nvPr>
        </p:nvSpPr>
        <p:spPr/>
        <p:txBody>
          <a:bodyPr/>
          <a:lstStyle/>
          <a:p>
            <a:pPr eaLnBrk="1" hangingPunct="1"/>
            <a:r>
              <a:rPr lang="en-US" altLang="en-US" sz="1400"/>
              <a:t>Later in the workshop there will be a separate presentation that will discuss more details on WOLA</a:t>
            </a:r>
          </a:p>
          <a:p>
            <a:pPr eaLnBrk="1" hangingPunct="1"/>
            <a:r>
              <a:rPr lang="en-US" altLang="en-US" sz="1400"/>
              <a:t>We don’t have a lab exercise that specifically covers WOLA.</a:t>
            </a:r>
          </a:p>
          <a:p>
            <a:pPr eaLnBrk="1" hangingPunct="1"/>
            <a:endParaRPr lang="en-US" altLang="en-US" sz="1400"/>
          </a:p>
        </p:txBody>
      </p:sp>
    </p:spTree>
    <p:extLst>
      <p:ext uri="{BB962C8B-B14F-4D97-AF65-F5344CB8AC3E}">
        <p14:creationId xmlns:p14="http://schemas.microsoft.com/office/powerpoint/2010/main" val="1031348900"/>
      </p:ext>
    </p:extLst>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2"/>
          <p:cNvSpPr>
            <a:spLocks noGrp="1" noChangeArrowheads="1"/>
          </p:cNvSpPr>
          <p:nvPr>
            <p:ph type="title"/>
          </p:nvPr>
        </p:nvSpPr>
        <p:spPr/>
        <p:txBody>
          <a:bodyPr/>
          <a:lstStyle/>
          <a:p>
            <a:pPr eaLnBrk="1" hangingPunct="1"/>
            <a:r>
              <a:rPr lang="en-US" altLang="en-US" sz="2800" b="1"/>
              <a:t>Summary</a:t>
            </a:r>
          </a:p>
        </p:txBody>
      </p:sp>
      <p:sp>
        <p:nvSpPr>
          <p:cNvPr id="185348" name="Rectangle 3"/>
          <p:cNvSpPr>
            <a:spLocks noGrp="1" noChangeArrowheads="1"/>
          </p:cNvSpPr>
          <p:nvPr>
            <p:ph idx="1"/>
          </p:nvPr>
        </p:nvSpPr>
        <p:spPr>
          <a:xfrm>
            <a:off x="2265528" y="1825623"/>
            <a:ext cx="9583572" cy="4849813"/>
          </a:xfrm>
        </p:spPr>
        <p:txBody>
          <a:bodyPr>
            <a:normAutofit fontScale="92500" lnSpcReduction="10000"/>
          </a:bodyPr>
          <a:lstStyle/>
          <a:p>
            <a:pPr eaLnBrk="1" hangingPunct="1">
              <a:lnSpc>
                <a:spcPct val="80000"/>
              </a:lnSpc>
            </a:pPr>
            <a:r>
              <a:rPr lang="en-US" altLang="en-US" sz="1900" dirty="0"/>
              <a:t>CICS in the Server Role</a:t>
            </a:r>
          </a:p>
          <a:p>
            <a:pPr eaLnBrk="1" hangingPunct="1">
              <a:lnSpc>
                <a:spcPct val="80000"/>
              </a:lnSpc>
            </a:pPr>
            <a:r>
              <a:rPr lang="en-US" altLang="en-US" sz="1900" dirty="0"/>
              <a:t>The TCP/IP Transport</a:t>
            </a:r>
          </a:p>
          <a:p>
            <a:pPr lvl="1" eaLnBrk="1" hangingPunct="1">
              <a:lnSpc>
                <a:spcPct val="80000"/>
              </a:lnSpc>
            </a:pPr>
            <a:r>
              <a:rPr lang="en-US" altLang="en-US" sz="1800" dirty="0"/>
              <a:t>HTTP</a:t>
            </a:r>
          </a:p>
          <a:p>
            <a:pPr lvl="2" eaLnBrk="1" hangingPunct="1">
              <a:lnSpc>
                <a:spcPct val="80000"/>
              </a:lnSpc>
            </a:pPr>
            <a:r>
              <a:rPr lang="en-US" altLang="en-US" sz="1400" dirty="0"/>
              <a:t>Web Support</a:t>
            </a:r>
          </a:p>
          <a:p>
            <a:pPr lvl="2" eaLnBrk="1" hangingPunct="1">
              <a:lnSpc>
                <a:spcPct val="80000"/>
              </a:lnSpc>
            </a:pPr>
            <a:r>
              <a:rPr lang="en-US" altLang="en-US" sz="1400" dirty="0"/>
              <a:t>Web Services</a:t>
            </a:r>
          </a:p>
          <a:p>
            <a:pPr lvl="2" eaLnBrk="1" hangingPunct="1">
              <a:lnSpc>
                <a:spcPct val="80000"/>
              </a:lnSpc>
            </a:pPr>
            <a:r>
              <a:rPr lang="en-US" altLang="en-US" sz="1400" dirty="0"/>
              <a:t>REST Services</a:t>
            </a:r>
          </a:p>
          <a:p>
            <a:pPr lvl="2" eaLnBrk="1" hangingPunct="1">
              <a:lnSpc>
                <a:spcPct val="80000"/>
              </a:lnSpc>
            </a:pPr>
            <a:r>
              <a:rPr lang="en-US" altLang="en-US" sz="1400" dirty="0"/>
              <a:t>ATOM Support</a:t>
            </a:r>
          </a:p>
          <a:p>
            <a:pPr lvl="2" eaLnBrk="1" hangingPunct="1">
              <a:lnSpc>
                <a:spcPct val="80000"/>
              </a:lnSpc>
            </a:pPr>
            <a:r>
              <a:rPr lang="en-US" altLang="en-US" sz="1400" dirty="0"/>
              <a:t>Java Servlets and JSPs</a:t>
            </a:r>
          </a:p>
          <a:p>
            <a:pPr lvl="1" eaLnBrk="1" hangingPunct="1">
              <a:lnSpc>
                <a:spcPct val="80000"/>
              </a:lnSpc>
            </a:pPr>
            <a:r>
              <a:rPr lang="en-US" altLang="en-US" sz="1800" dirty="0"/>
              <a:t>Sockets</a:t>
            </a:r>
          </a:p>
          <a:p>
            <a:pPr lvl="1" eaLnBrk="1" hangingPunct="1">
              <a:lnSpc>
                <a:spcPct val="80000"/>
              </a:lnSpc>
            </a:pPr>
            <a:r>
              <a:rPr lang="en-US" altLang="en-US" sz="1800" dirty="0"/>
              <a:t>IPIC</a:t>
            </a:r>
          </a:p>
          <a:p>
            <a:pPr eaLnBrk="1" hangingPunct="1">
              <a:lnSpc>
                <a:spcPct val="80000"/>
              </a:lnSpc>
            </a:pPr>
            <a:r>
              <a:rPr lang="en-US" altLang="en-US" sz="1900" dirty="0"/>
              <a:t>SNA</a:t>
            </a:r>
          </a:p>
          <a:p>
            <a:pPr eaLnBrk="1" hangingPunct="1">
              <a:lnSpc>
                <a:spcPct val="80000"/>
              </a:lnSpc>
            </a:pPr>
            <a:r>
              <a:rPr lang="en-US" altLang="en-US" sz="1900" dirty="0"/>
              <a:t>WMQ</a:t>
            </a:r>
          </a:p>
          <a:p>
            <a:pPr eaLnBrk="1" hangingPunct="1">
              <a:lnSpc>
                <a:spcPct val="80000"/>
              </a:lnSpc>
            </a:pPr>
            <a:r>
              <a:rPr lang="en-US" altLang="en-US" sz="1900" dirty="0"/>
              <a:t>Cross Memory: EXCI and WOLA</a:t>
            </a:r>
          </a:p>
          <a:p>
            <a:pPr eaLnBrk="1" hangingPunct="1">
              <a:lnSpc>
                <a:spcPct val="80000"/>
              </a:lnSpc>
            </a:pPr>
            <a:r>
              <a:rPr lang="en-US" altLang="en-US" sz="1900" dirty="0"/>
              <a:t>Event Processing</a:t>
            </a:r>
          </a:p>
          <a:p>
            <a:pPr eaLnBrk="1" hangingPunct="1">
              <a:lnSpc>
                <a:spcPct val="80000"/>
              </a:lnSpc>
            </a:pPr>
            <a:r>
              <a:rPr lang="en-US" altLang="en-US" sz="1900" dirty="0"/>
              <a:t>Not discussed, but supported </a:t>
            </a:r>
            <a:r>
              <a:rPr lang="en-US" altLang="en-US" sz="1600" dirty="0"/>
              <a:t>by CICS</a:t>
            </a:r>
          </a:p>
          <a:p>
            <a:pPr lvl="1">
              <a:lnSpc>
                <a:spcPct val="80000"/>
              </a:lnSpc>
            </a:pPr>
            <a:r>
              <a:rPr lang="en-US" altLang="en-US" sz="1700" dirty="0"/>
              <a:t>SCA</a:t>
            </a:r>
          </a:p>
          <a:p>
            <a:pPr lvl="1">
              <a:lnSpc>
                <a:spcPct val="80000"/>
              </a:lnSpc>
            </a:pPr>
            <a:r>
              <a:rPr lang="en-US" altLang="en-US" sz="1600" dirty="0"/>
              <a:t>Service Flow Feature</a:t>
            </a:r>
          </a:p>
          <a:p>
            <a:pPr lvl="1">
              <a:lnSpc>
                <a:spcPct val="80000"/>
              </a:lnSpc>
            </a:pPr>
            <a:r>
              <a:rPr lang="en-US" altLang="en-US" sz="1600" dirty="0"/>
              <a:t>Business Rules</a:t>
            </a:r>
          </a:p>
        </p:txBody>
      </p:sp>
      <p:sp>
        <p:nvSpPr>
          <p:cNvPr id="185346"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137</a:t>
            </a:fld>
            <a:endParaRPr lang="en-US" altLang="en-US" sz="1000">
              <a:solidFill>
                <a:srgbClr val="FFFFFF"/>
              </a:solidFill>
            </a:endParaRPr>
          </a:p>
        </p:txBody>
      </p:sp>
    </p:spTree>
    <p:extLst>
      <p:ext uri="{BB962C8B-B14F-4D97-AF65-F5344CB8AC3E}">
        <p14:creationId xmlns:p14="http://schemas.microsoft.com/office/powerpoint/2010/main" val="4284936125"/>
      </p:ext>
    </p:extLst>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7395" name="Rectangle 2"/>
          <p:cNvSpPr>
            <a:spLocks noGrp="1" noChangeArrowheads="1"/>
          </p:cNvSpPr>
          <p:nvPr>
            <p:ph type="title"/>
          </p:nvPr>
        </p:nvSpPr>
        <p:spPr/>
        <p:txBody>
          <a:bodyPr>
            <a:normAutofit/>
          </a:bodyPr>
          <a:lstStyle/>
          <a:p>
            <a:pPr eaLnBrk="1" hangingPunct="1"/>
            <a:r>
              <a:rPr lang="en-US" altLang="en-US" sz="4800" dirty="0"/>
              <a:t>References </a:t>
            </a:r>
            <a:r>
              <a:rPr lang="en-US" altLang="en-US" sz="3600" dirty="0"/>
              <a:t>(1 of 3)</a:t>
            </a:r>
          </a:p>
        </p:txBody>
      </p:sp>
      <p:sp>
        <p:nvSpPr>
          <p:cNvPr id="187394"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138</a:t>
            </a:fld>
            <a:endParaRPr lang="en-US" altLang="en-US" sz="1000">
              <a:solidFill>
                <a:srgbClr val="FFFFFF"/>
              </a:solidFill>
            </a:endParaRPr>
          </a:p>
        </p:txBody>
      </p:sp>
      <p:sp>
        <p:nvSpPr>
          <p:cNvPr id="187397" name="Rectangle 4"/>
          <p:cNvSpPr>
            <a:spLocks noChangeArrowheads="1"/>
          </p:cNvSpPr>
          <p:nvPr/>
        </p:nvSpPr>
        <p:spPr bwMode="auto">
          <a:xfrm>
            <a:off x="2550043" y="1360857"/>
            <a:ext cx="848836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279400" indent="-279400" defTabSz="449263">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679450" indent="-222250" defTabSz="449263">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a:t>http://www.w3schools.com</a:t>
            </a:r>
          </a:p>
          <a:p>
            <a:pPr lvl="1" eaLnBrk="1" hangingPunct="1"/>
            <a:r>
              <a:rPr lang="en-US" altLang="en-US" sz="1700" dirty="0"/>
              <a:t>Tutorials on everything ‘Web’ related</a:t>
            </a:r>
          </a:p>
          <a:p>
            <a:pPr eaLnBrk="1" hangingPunct="1">
              <a:lnSpc>
                <a:spcPct val="80000"/>
              </a:lnSpc>
            </a:pPr>
            <a:r>
              <a:rPr lang="en-US" altLang="en-US" sz="1600" dirty="0"/>
              <a:t>Web Services Architecture (@ W3C)</a:t>
            </a:r>
          </a:p>
          <a:p>
            <a:pPr lvl="1" eaLnBrk="1" hangingPunct="1"/>
            <a:r>
              <a:rPr lang="en-US" altLang="en-US" sz="1700" dirty="0"/>
              <a:t>http://www.w3.org/TR/</a:t>
            </a:r>
            <a:r>
              <a:rPr lang="en-US" altLang="en-US" sz="1700" dirty="0" err="1"/>
              <a:t>ws</a:t>
            </a:r>
            <a:r>
              <a:rPr lang="en-US" altLang="en-US" sz="1700" dirty="0"/>
              <a:t>-arch/</a:t>
            </a:r>
          </a:p>
          <a:p>
            <a:pPr eaLnBrk="1" hangingPunct="1">
              <a:lnSpc>
                <a:spcPct val="80000"/>
              </a:lnSpc>
            </a:pPr>
            <a:r>
              <a:rPr lang="en-US" altLang="en-US" sz="1600" dirty="0"/>
              <a:t>Web Services Zone (@ IBM </a:t>
            </a:r>
            <a:r>
              <a:rPr lang="en-US" altLang="en-US" sz="1600" dirty="0" err="1"/>
              <a:t>developerWorks</a:t>
            </a:r>
            <a:r>
              <a:rPr lang="en-US" altLang="en-US" sz="1600" dirty="0"/>
              <a:t>)</a:t>
            </a:r>
          </a:p>
          <a:p>
            <a:pPr lvl="1" eaLnBrk="1" hangingPunct="1"/>
            <a:r>
              <a:rPr lang="en-US" altLang="en-US" sz="1700" dirty="0"/>
              <a:t>http://</a:t>
            </a:r>
            <a:r>
              <a:rPr lang="en-US" altLang="en-US" sz="1700" dirty="0" err="1"/>
              <a:t>www.ibm.com</a:t>
            </a:r>
            <a:r>
              <a:rPr lang="en-US" altLang="en-US" sz="1700" dirty="0"/>
              <a:t>/</a:t>
            </a:r>
            <a:r>
              <a:rPr lang="en-US" altLang="en-US" sz="1700" dirty="0" err="1"/>
              <a:t>developerworks</a:t>
            </a:r>
            <a:r>
              <a:rPr lang="en-US" altLang="en-US" sz="1700" dirty="0"/>
              <a:t>/webservices/</a:t>
            </a:r>
          </a:p>
          <a:p>
            <a:pPr eaLnBrk="1" hangingPunct="1">
              <a:lnSpc>
                <a:spcPct val="80000"/>
              </a:lnSpc>
            </a:pPr>
            <a:r>
              <a:rPr lang="en-US" altLang="en-US" sz="1600" dirty="0"/>
              <a:t>SOAP Specification</a:t>
            </a:r>
          </a:p>
          <a:p>
            <a:pPr lvl="1" eaLnBrk="1" hangingPunct="1"/>
            <a:r>
              <a:rPr lang="en-US" altLang="en-US" sz="1700" dirty="0"/>
              <a:t>http://www.w3.org/TR/soap/</a:t>
            </a:r>
          </a:p>
          <a:p>
            <a:pPr eaLnBrk="1" hangingPunct="1">
              <a:lnSpc>
                <a:spcPct val="80000"/>
              </a:lnSpc>
            </a:pPr>
            <a:r>
              <a:rPr lang="en-US" altLang="en-US" sz="1700" dirty="0"/>
              <a:t>WSDL Specification</a:t>
            </a:r>
          </a:p>
          <a:p>
            <a:pPr lvl="1" eaLnBrk="1" hangingPunct="1"/>
            <a:r>
              <a:rPr lang="en-US" altLang="en-US" sz="1700" dirty="0"/>
              <a:t>http://www.w3.org/TR/</a:t>
            </a:r>
            <a:r>
              <a:rPr lang="en-US" altLang="en-US" sz="1700" dirty="0" err="1"/>
              <a:t>wsdl</a:t>
            </a:r>
            <a:r>
              <a:rPr lang="en-US" altLang="en-US" sz="1700" dirty="0"/>
              <a:t>/</a:t>
            </a:r>
          </a:p>
          <a:p>
            <a:pPr eaLnBrk="1" hangingPunct="1">
              <a:lnSpc>
                <a:spcPct val="80000"/>
              </a:lnSpc>
            </a:pPr>
            <a:r>
              <a:rPr lang="en-US" altLang="en-US" sz="1600" dirty="0"/>
              <a:t>Namespaces in XML</a:t>
            </a:r>
          </a:p>
          <a:p>
            <a:pPr lvl="1" eaLnBrk="1" hangingPunct="1"/>
            <a:r>
              <a:rPr lang="en-US" altLang="en-US" sz="1700" dirty="0"/>
              <a:t>http://www.w3.org/TR/REC-xml-names/</a:t>
            </a:r>
          </a:p>
          <a:p>
            <a:pPr eaLnBrk="1" hangingPunct="1">
              <a:lnSpc>
                <a:spcPct val="80000"/>
              </a:lnSpc>
            </a:pPr>
            <a:r>
              <a:rPr lang="en-US" altLang="en-US" sz="1600" dirty="0" err="1"/>
              <a:t>Xmethods</a:t>
            </a:r>
            <a:r>
              <a:rPr lang="en-US" altLang="en-US" sz="1600" dirty="0"/>
              <a:t> lists publicly-accessible web services</a:t>
            </a:r>
          </a:p>
          <a:p>
            <a:pPr lvl="1" eaLnBrk="1" hangingPunct="1"/>
            <a:r>
              <a:rPr lang="en-US" altLang="en-US" sz="1700" dirty="0"/>
              <a:t>http://</a:t>
            </a:r>
            <a:r>
              <a:rPr lang="en-US" altLang="en-US" sz="1700" dirty="0" err="1"/>
              <a:t>www.xmethods.net</a:t>
            </a:r>
            <a:endParaRPr lang="en-US" altLang="en-US" sz="1700" dirty="0"/>
          </a:p>
          <a:p>
            <a:pPr eaLnBrk="1" hangingPunct="1">
              <a:lnSpc>
                <a:spcPct val="80000"/>
              </a:lnSpc>
            </a:pPr>
            <a:r>
              <a:rPr lang="en-US" altLang="en-US" sz="1600" dirty="0"/>
              <a:t>Articles and tutorials:</a:t>
            </a:r>
          </a:p>
          <a:p>
            <a:pPr lvl="1" eaLnBrk="1" hangingPunct="1"/>
            <a:r>
              <a:rPr lang="en-US" altLang="en-US" sz="1700" dirty="0"/>
              <a:t>http://</a:t>
            </a:r>
            <a:r>
              <a:rPr lang="en-US" altLang="en-US" sz="1700" dirty="0" err="1"/>
              <a:t>ibm.com</a:t>
            </a:r>
            <a:r>
              <a:rPr lang="en-US" altLang="en-US" sz="1700" dirty="0"/>
              <a:t>/</a:t>
            </a:r>
            <a:r>
              <a:rPr lang="en-US" altLang="en-US" sz="1700" dirty="0" err="1"/>
              <a:t>developerworks</a:t>
            </a:r>
            <a:r>
              <a:rPr lang="en-US" altLang="en-US" sz="1700" dirty="0"/>
              <a:t>/webservices</a:t>
            </a:r>
          </a:p>
        </p:txBody>
      </p:sp>
    </p:spTree>
    <p:extLst>
      <p:ext uri="{BB962C8B-B14F-4D97-AF65-F5344CB8AC3E}">
        <p14:creationId xmlns:p14="http://schemas.microsoft.com/office/powerpoint/2010/main" val="2229890559"/>
      </p:ext>
    </p:extLst>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8419" name="Rectangle 2"/>
          <p:cNvSpPr>
            <a:spLocks noGrp="1" noChangeArrowheads="1"/>
          </p:cNvSpPr>
          <p:nvPr>
            <p:ph type="title"/>
          </p:nvPr>
        </p:nvSpPr>
        <p:spPr/>
        <p:txBody>
          <a:bodyPr>
            <a:normAutofit/>
          </a:bodyPr>
          <a:lstStyle/>
          <a:p>
            <a:pPr eaLnBrk="1" hangingPunct="1"/>
            <a:r>
              <a:rPr lang="en-US" altLang="en-US" sz="4000" b="1" dirty="0"/>
              <a:t>Resources </a:t>
            </a:r>
            <a:r>
              <a:rPr lang="en-US" altLang="en-US" sz="3200" b="1" dirty="0"/>
              <a:t>(2 of 3)</a:t>
            </a:r>
          </a:p>
        </p:txBody>
      </p:sp>
      <p:sp>
        <p:nvSpPr>
          <p:cNvPr id="188418"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139</a:t>
            </a:fld>
            <a:endParaRPr lang="en-US" altLang="en-US" sz="1000">
              <a:solidFill>
                <a:srgbClr val="FFFFFF"/>
              </a:solidFill>
            </a:endParaRPr>
          </a:p>
        </p:txBody>
      </p:sp>
      <p:sp>
        <p:nvSpPr>
          <p:cNvPr id="188420" name="Rectangle 3"/>
          <p:cNvSpPr>
            <a:spLocks noGrp="1" noChangeArrowheads="1"/>
          </p:cNvSpPr>
          <p:nvPr>
            <p:ph type="body" idx="4294967295"/>
          </p:nvPr>
        </p:nvSpPr>
        <p:spPr>
          <a:xfrm>
            <a:off x="2941860" y="1741487"/>
            <a:ext cx="9069387" cy="4933950"/>
          </a:xfrm>
          <a:noFill/>
        </p:spPr>
        <p:txBody>
          <a:bodyPr/>
          <a:lstStyle/>
          <a:p>
            <a:pPr eaLnBrk="1" hangingPunct="1">
              <a:lnSpc>
                <a:spcPct val="90000"/>
              </a:lnSpc>
            </a:pPr>
            <a:r>
              <a:rPr lang="en-US" altLang="en-US" sz="1600" dirty="0"/>
              <a:t>Redbooks</a:t>
            </a:r>
          </a:p>
          <a:p>
            <a:pPr lvl="1" eaLnBrk="1" hangingPunct="1">
              <a:lnSpc>
                <a:spcPct val="90000"/>
              </a:lnSpc>
            </a:pPr>
            <a:r>
              <a:rPr lang="en-US" altLang="en-US" sz="1600" dirty="0"/>
              <a:t>SG24-5466 - Architecting Access to CICS in an SOA Environment</a:t>
            </a:r>
          </a:p>
          <a:p>
            <a:pPr lvl="1" eaLnBrk="1" hangingPunct="1">
              <a:lnSpc>
                <a:spcPct val="90000"/>
              </a:lnSpc>
            </a:pPr>
            <a:r>
              <a:rPr lang="en-US" altLang="en-US" sz="1600" dirty="0"/>
              <a:t>SG24-5748 - A Performance Study of Web Access to CICS</a:t>
            </a:r>
          </a:p>
          <a:p>
            <a:pPr lvl="1" eaLnBrk="1" hangingPunct="1">
              <a:lnSpc>
                <a:spcPct val="90000"/>
              </a:lnSpc>
            </a:pPr>
            <a:r>
              <a:rPr lang="en-US" altLang="en-US" sz="1600" dirty="0"/>
              <a:t>SG24-5756 - Securing Access to CICS Within an SOA</a:t>
            </a:r>
          </a:p>
          <a:p>
            <a:pPr lvl="1" eaLnBrk="1" hangingPunct="1">
              <a:lnSpc>
                <a:spcPct val="90000"/>
              </a:lnSpc>
            </a:pPr>
            <a:r>
              <a:rPr lang="en-US" altLang="en-US" sz="1600" dirty="0"/>
              <a:t>SG24-6118 - Workload Management for Web Access to CICS</a:t>
            </a:r>
          </a:p>
          <a:p>
            <a:pPr lvl="1" eaLnBrk="1" hangingPunct="1">
              <a:lnSpc>
                <a:spcPct val="90000"/>
              </a:lnSpc>
            </a:pPr>
            <a:r>
              <a:rPr lang="en-US" altLang="en-US" sz="1600" dirty="0"/>
              <a:t>SG24-7064 - WAS V6 on </a:t>
            </a:r>
            <a:r>
              <a:rPr lang="en-US" altLang="en-US" sz="1600" dirty="0" err="1"/>
              <a:t>zOS</a:t>
            </a:r>
            <a:r>
              <a:rPr lang="en-US" altLang="en-US" sz="1600" dirty="0"/>
              <a:t> Connectivity</a:t>
            </a:r>
          </a:p>
          <a:p>
            <a:pPr lvl="1" eaLnBrk="1" hangingPunct="1">
              <a:lnSpc>
                <a:spcPct val="90000"/>
              </a:lnSpc>
            </a:pPr>
            <a:r>
              <a:rPr lang="en-US" altLang="en-US" sz="1600" dirty="0"/>
              <a:t>SG24-7126 - Application Development for CICS Web Services</a:t>
            </a:r>
          </a:p>
          <a:p>
            <a:pPr lvl="1" eaLnBrk="1" hangingPunct="1">
              <a:lnSpc>
                <a:spcPct val="90000"/>
              </a:lnSpc>
            </a:pPr>
            <a:r>
              <a:rPr lang="en-US" altLang="en-US" sz="1600" dirty="0"/>
              <a:t>SG24-7135 - Patterns-Extended Enterprise SOA and Web Services</a:t>
            </a:r>
          </a:p>
          <a:p>
            <a:pPr lvl="1" eaLnBrk="1" hangingPunct="1">
              <a:lnSpc>
                <a:spcPct val="90000"/>
              </a:lnSpc>
            </a:pPr>
            <a:r>
              <a:rPr lang="en-US" altLang="en-US" sz="1600" dirty="0"/>
              <a:t>SG24-7144 - CICS </a:t>
            </a:r>
            <a:r>
              <a:rPr lang="en-US" altLang="en-US" sz="1600" dirty="0" err="1"/>
              <a:t>Plex</a:t>
            </a:r>
            <a:r>
              <a:rPr lang="en-US" altLang="en-US" sz="1600" dirty="0"/>
              <a:t> SM Workload Management for CICS Web Services</a:t>
            </a:r>
          </a:p>
          <a:p>
            <a:pPr lvl="1" eaLnBrk="1" hangingPunct="1">
              <a:lnSpc>
                <a:spcPct val="90000"/>
              </a:lnSpc>
            </a:pPr>
            <a:r>
              <a:rPr lang="en-US" altLang="en-US" sz="1600" dirty="0"/>
              <a:t>SG24-7206 - Implementing CICS Web Services</a:t>
            </a:r>
          </a:p>
          <a:p>
            <a:pPr lvl="1" eaLnBrk="1" hangingPunct="1">
              <a:lnSpc>
                <a:spcPct val="90000"/>
              </a:lnSpc>
            </a:pPr>
            <a:r>
              <a:rPr lang="en-US" altLang="en-US" sz="1600" dirty="0"/>
              <a:t>SG24-7227 - CICS TS V3.1 Channels and Containers</a:t>
            </a:r>
          </a:p>
          <a:p>
            <a:pPr lvl="1" eaLnBrk="1" hangingPunct="1">
              <a:lnSpc>
                <a:spcPct val="90000"/>
              </a:lnSpc>
            </a:pPr>
            <a:r>
              <a:rPr lang="en-US" altLang="en-US" sz="1600" dirty="0"/>
              <a:t>SG24-7257 - Web Services Handbook for WebSphere Application Server 6.1</a:t>
            </a:r>
          </a:p>
          <a:p>
            <a:pPr lvl="1" eaLnBrk="1" hangingPunct="1">
              <a:lnSpc>
                <a:spcPct val="90000"/>
              </a:lnSpc>
            </a:pPr>
            <a:r>
              <a:rPr lang="en-US" altLang="en-US" sz="1600" dirty="0"/>
              <a:t>SG24-7287 - TCPIP Tutorial</a:t>
            </a:r>
          </a:p>
          <a:p>
            <a:pPr lvl="1" eaLnBrk="1" hangingPunct="1">
              <a:lnSpc>
                <a:spcPct val="90000"/>
              </a:lnSpc>
            </a:pPr>
            <a:r>
              <a:rPr lang="en-US" altLang="en-US" sz="1600" dirty="0"/>
              <a:t>SG24-7294 - Migration Considerations for CICS Using CICS CM, CICS PA, and CICS IA</a:t>
            </a:r>
          </a:p>
          <a:p>
            <a:pPr eaLnBrk="1" hangingPunct="1">
              <a:lnSpc>
                <a:spcPct val="90000"/>
              </a:lnSpc>
            </a:pPr>
            <a:r>
              <a:rPr lang="en-US" altLang="en-US" sz="1600" dirty="0"/>
              <a:t>CICS Documentation</a:t>
            </a:r>
          </a:p>
          <a:p>
            <a:pPr lvl="1"/>
            <a:r>
              <a:rPr lang="en-US" altLang="en-US" sz="1600" dirty="0"/>
              <a:t>https://</a:t>
            </a:r>
            <a:r>
              <a:rPr lang="en-US" altLang="en-US" sz="1600" dirty="0" err="1"/>
              <a:t>www.ibm.com</a:t>
            </a:r>
            <a:r>
              <a:rPr lang="en-US" altLang="en-US" sz="1600" dirty="0"/>
              <a:t>/docs/</a:t>
            </a:r>
            <a:r>
              <a:rPr lang="en-US" altLang="en-US" sz="1600" dirty="0" err="1"/>
              <a:t>en</a:t>
            </a:r>
            <a:r>
              <a:rPr lang="en-US" altLang="en-US" sz="1600" dirty="0"/>
              <a:t>/</a:t>
            </a:r>
            <a:r>
              <a:rPr lang="en-US" altLang="en-US" sz="1600" dirty="0" err="1"/>
              <a:t>cics-ts</a:t>
            </a:r>
            <a:endParaRPr lang="en-US" altLang="en-US" sz="1600" dirty="0"/>
          </a:p>
        </p:txBody>
      </p:sp>
    </p:spTree>
    <p:extLst>
      <p:ext uri="{BB962C8B-B14F-4D97-AF65-F5344CB8AC3E}">
        <p14:creationId xmlns:p14="http://schemas.microsoft.com/office/powerpoint/2010/main" val="908207067"/>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normAutofit/>
          </a:bodyPr>
          <a:lstStyle/>
          <a:p>
            <a:pPr eaLnBrk="1" hangingPunct="1"/>
            <a:r>
              <a:rPr lang="en-US" altLang="en-US" sz="3600" b="1" dirty="0"/>
              <a:t>The URL - Directing Requests using HTTP</a:t>
            </a:r>
          </a:p>
        </p:txBody>
      </p:sp>
      <p:sp>
        <p:nvSpPr>
          <p:cNvPr id="19460" name="Rectangle 3"/>
          <p:cNvSpPr>
            <a:spLocks noGrp="1" noChangeArrowheads="1"/>
          </p:cNvSpPr>
          <p:nvPr>
            <p:ph idx="1"/>
          </p:nvPr>
        </p:nvSpPr>
        <p:spPr/>
        <p:txBody>
          <a:bodyPr/>
          <a:lstStyle/>
          <a:p>
            <a:pPr eaLnBrk="1" hangingPunct="1"/>
            <a:r>
              <a:rPr lang="en-US" altLang="en-US"/>
              <a:t>Scheme – http or https </a:t>
            </a:r>
          </a:p>
          <a:p>
            <a:pPr eaLnBrk="1" hangingPunct="1"/>
            <a:r>
              <a:rPr lang="en-US" altLang="en-US"/>
              <a:t>Host name or address</a:t>
            </a:r>
          </a:p>
          <a:p>
            <a:pPr eaLnBrk="1" hangingPunct="1"/>
            <a:r>
              <a:rPr lang="en-US" altLang="en-US"/>
              <a:t>Port (optional)</a:t>
            </a:r>
          </a:p>
          <a:p>
            <a:pPr eaLnBrk="1" hangingPunct="1"/>
            <a:r>
              <a:rPr lang="en-US" altLang="en-US"/>
              <a:t>Path</a:t>
            </a:r>
          </a:p>
          <a:p>
            <a:pPr eaLnBrk="1" hangingPunct="1"/>
            <a:r>
              <a:rPr lang="en-US" altLang="en-US"/>
              <a:t>queryString (may or may not see these on URL)</a:t>
            </a:r>
          </a:p>
          <a:p>
            <a:pPr lvl="1" eaLnBrk="1" hangingPunct="1"/>
            <a:r>
              <a:rPr lang="en-US" altLang="en-US"/>
              <a:t>Name=value pairs separated by an ‘&amp;’</a:t>
            </a:r>
          </a:p>
        </p:txBody>
      </p:sp>
      <p:sp>
        <p:nvSpPr>
          <p:cNvPr id="19458"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14</a:t>
            </a:fld>
            <a:endParaRPr lang="en-US" altLang="en-US" sz="1000">
              <a:solidFill>
                <a:srgbClr val="FFFFFF"/>
              </a:solidFill>
            </a:endParaRPr>
          </a:p>
        </p:txBody>
      </p:sp>
      <p:sp>
        <p:nvSpPr>
          <p:cNvPr id="19461" name="Text Box 4"/>
          <p:cNvSpPr txBox="1">
            <a:spLocks noChangeArrowheads="1"/>
          </p:cNvSpPr>
          <p:nvPr/>
        </p:nvSpPr>
        <p:spPr bwMode="auto">
          <a:xfrm>
            <a:off x="2157414" y="5111751"/>
            <a:ext cx="7989887" cy="976313"/>
          </a:xfrm>
          <a:prstGeom prst="rect">
            <a:avLst/>
          </a:prstGeom>
          <a:solidFill>
            <a:srgbClr val="CCFFCC"/>
          </a:solidFill>
          <a:ln w="19050">
            <a:solidFill>
              <a:srgbClr val="00FF00"/>
            </a:solidFill>
            <a:miter lim="800000"/>
            <a:headEnd/>
            <a:tailEnd/>
          </a:ln>
        </p:spPr>
        <p:txBody>
          <a:bodyPr lIns="0" tIns="0" rIns="0" bIns="0"/>
          <a:lstStyle>
            <a:lvl1pPr defTabSz="4572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defTabSz="45720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
                <a:srgbClr val="808080"/>
              </a:buClr>
              <a:buSzPct val="90000"/>
              <a:buFont typeface="Monotype Sorts" panose="05010101010101010101" pitchFamily="2" charset="2"/>
              <a:buNone/>
            </a:pPr>
            <a:r>
              <a:rPr lang="en-US" altLang="en-US" sz="1600">
                <a:solidFill>
                  <a:srgbClr val="000000"/>
                </a:solidFill>
                <a:latin typeface="Lucida Console" panose="020B0609040504020204" pitchFamily="49" charset="0"/>
              </a:rPr>
              <a:t>http://demomvs.demopkg.ibm.com:8091/account?name=Dennis&amp;state=TX</a:t>
            </a:r>
          </a:p>
          <a:p>
            <a:pPr eaLnBrk="1" hangingPunct="1">
              <a:spcBef>
                <a:spcPct val="0"/>
              </a:spcBef>
              <a:spcAft>
                <a:spcPct val="0"/>
              </a:spcAft>
              <a:buClr>
                <a:srgbClr val="808080"/>
              </a:buClr>
              <a:buSzPct val="90000"/>
              <a:buFont typeface="Monotype Sorts" panose="05010101010101010101" pitchFamily="2" charset="2"/>
              <a:buNone/>
            </a:pPr>
            <a:endParaRPr lang="en-US" altLang="en-US" sz="1600">
              <a:solidFill>
                <a:srgbClr val="000000"/>
              </a:solidFill>
              <a:latin typeface="Lucida Console" panose="020B0609040504020204" pitchFamily="49" charset="0"/>
            </a:endParaRPr>
          </a:p>
          <a:p>
            <a:pPr eaLnBrk="1" hangingPunct="1">
              <a:spcBef>
                <a:spcPct val="0"/>
              </a:spcBef>
              <a:spcAft>
                <a:spcPct val="0"/>
              </a:spcAft>
              <a:buClr>
                <a:srgbClr val="808080"/>
              </a:buClr>
              <a:buSzPct val="90000"/>
              <a:buFont typeface="Monotype Sorts" panose="05010101010101010101" pitchFamily="2" charset="2"/>
              <a:buNone/>
            </a:pPr>
            <a:r>
              <a:rPr lang="en-US" altLang="en-US" sz="1600">
                <a:solidFill>
                  <a:srgbClr val="000000"/>
                </a:solidFill>
                <a:latin typeface="Lucida Console" panose="020B0609040504020204" pitchFamily="49" charset="0"/>
              </a:rPr>
              <a:t>scheme://host:port/path?queryString</a:t>
            </a:r>
            <a:endParaRPr lang="en-US" altLang="en-US" sz="1800"/>
          </a:p>
        </p:txBody>
      </p:sp>
      <p:sp>
        <p:nvSpPr>
          <p:cNvPr id="19462" name="Rectangle 5"/>
          <p:cNvSpPr>
            <a:spLocks noChangeArrowheads="1"/>
          </p:cNvSpPr>
          <p:nvPr/>
        </p:nvSpPr>
        <p:spPr bwMode="auto">
          <a:xfrm>
            <a:off x="2224088" y="5105400"/>
            <a:ext cx="7886700"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Tree>
    <p:extLst>
      <p:ext uri="{BB962C8B-B14F-4D97-AF65-F5344CB8AC3E}">
        <p14:creationId xmlns:p14="http://schemas.microsoft.com/office/powerpoint/2010/main" val="712169650"/>
      </p:ext>
    </p:extLst>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9443" name="Rectangle 2"/>
          <p:cNvSpPr>
            <a:spLocks noGrp="1" noChangeArrowheads="1"/>
          </p:cNvSpPr>
          <p:nvPr>
            <p:ph type="title"/>
          </p:nvPr>
        </p:nvSpPr>
        <p:spPr/>
        <p:txBody>
          <a:bodyPr>
            <a:normAutofit/>
          </a:bodyPr>
          <a:lstStyle/>
          <a:p>
            <a:pPr eaLnBrk="1" hangingPunct="1"/>
            <a:r>
              <a:rPr lang="en-US" altLang="en-US" sz="4000" b="1" dirty="0"/>
              <a:t>Resources </a:t>
            </a:r>
            <a:r>
              <a:rPr lang="en-US" altLang="en-US" sz="3200" b="1" dirty="0"/>
              <a:t>(3 of 3)</a:t>
            </a:r>
            <a:r>
              <a:rPr lang="en-US" altLang="en-US" sz="6000" dirty="0"/>
              <a:t> </a:t>
            </a:r>
          </a:p>
        </p:txBody>
      </p:sp>
      <p:sp>
        <p:nvSpPr>
          <p:cNvPr id="189442"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140</a:t>
            </a:fld>
            <a:endParaRPr lang="en-US" altLang="en-US" sz="1000">
              <a:solidFill>
                <a:srgbClr val="FFFFFF"/>
              </a:solidFill>
            </a:endParaRPr>
          </a:p>
        </p:txBody>
      </p:sp>
      <p:sp>
        <p:nvSpPr>
          <p:cNvPr id="189445" name="Rectangle 4"/>
          <p:cNvSpPr>
            <a:spLocks noChangeArrowheads="1"/>
          </p:cNvSpPr>
          <p:nvPr/>
        </p:nvSpPr>
        <p:spPr bwMode="auto">
          <a:xfrm>
            <a:off x="2349795" y="1690688"/>
            <a:ext cx="8636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279400" indent="-279400" defTabSz="449263">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679450" indent="-222250" defTabSz="449263">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541463" indent="-169863" defTabSz="449263">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992313" indent="-163513" defTabSz="449263">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449513" indent="-163513" defTabSz="449263"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06713" indent="-163513" defTabSz="449263"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363913" indent="-163513" defTabSz="449263"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21113" indent="-163513" defTabSz="449263"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r>
              <a:rPr lang="en-US" altLang="en-US" sz="1800" dirty="0"/>
              <a:t>YouTube - </a:t>
            </a:r>
            <a:r>
              <a:rPr lang="en-US" altLang="en-US" sz="1600" dirty="0"/>
              <a:t>http://www.youtube.com/watch?v=bbjIzfzPVIY&amp;feature=channel_page</a:t>
            </a:r>
            <a:endParaRPr lang="en-US" altLang="en-US" sz="1000" dirty="0"/>
          </a:p>
          <a:p>
            <a:pPr eaLnBrk="1" hangingPunct="1">
              <a:lnSpc>
                <a:spcPct val="80000"/>
              </a:lnSpc>
            </a:pPr>
            <a:r>
              <a:rPr lang="en-US" altLang="en-US" sz="1800" dirty="0"/>
              <a:t>REST - </a:t>
            </a:r>
            <a:r>
              <a:rPr lang="en-US" altLang="en-US" sz="1600" dirty="0"/>
              <a:t>http://</a:t>
            </a:r>
            <a:r>
              <a:rPr lang="en-US" altLang="en-US" sz="1600" dirty="0" err="1"/>
              <a:t>www.ics.uci.edu</a:t>
            </a:r>
            <a:r>
              <a:rPr lang="en-US" altLang="en-US" sz="1600" dirty="0"/>
              <a:t>/~fielding/pubs/dissertation/</a:t>
            </a:r>
            <a:r>
              <a:rPr lang="en-US" altLang="en-US" sz="1600" dirty="0" err="1"/>
              <a:t>top.htm</a:t>
            </a:r>
            <a:endParaRPr lang="en-US" altLang="en-US" sz="1600" dirty="0"/>
          </a:p>
          <a:p>
            <a:pPr lvl="4" eaLnBrk="1" hangingPunct="1">
              <a:lnSpc>
                <a:spcPct val="80000"/>
              </a:lnSpc>
            </a:pPr>
            <a:endParaRPr lang="en-US" altLang="en-US" sz="1000" dirty="0"/>
          </a:p>
          <a:p>
            <a:pPr eaLnBrk="1" hangingPunct="1">
              <a:lnSpc>
                <a:spcPct val="80000"/>
              </a:lnSpc>
            </a:pPr>
            <a:r>
              <a:rPr lang="en-US" altLang="en-US" sz="1800" dirty="0"/>
              <a:t>IBM Operational Decision Manager –</a:t>
            </a:r>
            <a:r>
              <a:rPr lang="en-US" altLang="en-US" sz="1600" dirty="0"/>
              <a:t> http:/</a:t>
            </a:r>
            <a:r>
              <a:rPr lang="en-US" altLang="en-US" sz="1600" dirty="0" err="1"/>
              <a:t>www.ibm.com</a:t>
            </a:r>
            <a:r>
              <a:rPr lang="en-US" altLang="en-US" sz="1600" dirty="0"/>
              <a:t>/software/decision-management/operation-decision-management</a:t>
            </a:r>
          </a:p>
          <a:p>
            <a:pPr lvl="4" eaLnBrk="1" hangingPunct="1">
              <a:lnSpc>
                <a:spcPct val="80000"/>
              </a:lnSpc>
            </a:pPr>
            <a:endParaRPr lang="en-US" altLang="en-US" sz="1400" dirty="0"/>
          </a:p>
          <a:p>
            <a:pPr eaLnBrk="1" hangingPunct="1">
              <a:lnSpc>
                <a:spcPct val="80000"/>
              </a:lnSpc>
            </a:pPr>
            <a:r>
              <a:rPr lang="en-US" altLang="en-US" sz="1800" dirty="0"/>
              <a:t>Eclipse PDT – </a:t>
            </a:r>
            <a:r>
              <a:rPr lang="en-US" altLang="en-US" sz="1600" dirty="0"/>
              <a:t>http://</a:t>
            </a:r>
            <a:r>
              <a:rPr lang="en-US" altLang="en-US" sz="1600" dirty="0" err="1"/>
              <a:t>www.eclipse.org</a:t>
            </a:r>
            <a:r>
              <a:rPr lang="en-US" altLang="en-US" sz="1600" dirty="0"/>
              <a:t>/</a:t>
            </a:r>
            <a:r>
              <a:rPr lang="en-US" altLang="en-US" sz="1600" dirty="0" err="1"/>
              <a:t>pdt</a:t>
            </a:r>
            <a:endParaRPr lang="en-US" altLang="en-US" sz="1600" dirty="0"/>
          </a:p>
          <a:p>
            <a:pPr lvl="4" eaLnBrk="1" hangingPunct="1">
              <a:lnSpc>
                <a:spcPct val="80000"/>
              </a:lnSpc>
            </a:pPr>
            <a:endParaRPr lang="en-US" altLang="en-US" sz="1000" dirty="0"/>
          </a:p>
        </p:txBody>
      </p:sp>
    </p:spTree>
    <p:extLst>
      <p:ext uri="{BB962C8B-B14F-4D97-AF65-F5344CB8AC3E}">
        <p14:creationId xmlns:p14="http://schemas.microsoft.com/office/powerpoint/2010/main" val="815878022"/>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15</a:t>
            </a:fld>
            <a:endParaRPr lang="en-US" altLang="en-US" sz="1000">
              <a:solidFill>
                <a:srgbClr val="FFFFFF"/>
              </a:solidFill>
            </a:endParaRPr>
          </a:p>
        </p:txBody>
      </p:sp>
      <p:sp>
        <p:nvSpPr>
          <p:cNvPr id="20483" name="Rectangle 2"/>
          <p:cNvSpPr>
            <a:spLocks noGrp="1" noChangeArrowheads="1"/>
          </p:cNvSpPr>
          <p:nvPr>
            <p:ph type="title"/>
          </p:nvPr>
        </p:nvSpPr>
        <p:spPr>
          <a:xfrm>
            <a:off x="1878013" y="527051"/>
            <a:ext cx="4583112" cy="498475"/>
          </a:xfrm>
          <a:noFill/>
        </p:spPr>
        <p:txBody>
          <a:bodyPr anchor="b"/>
          <a:lstStyle/>
          <a:p>
            <a:pPr eaLnBrk="1" hangingPunct="1"/>
            <a:r>
              <a:rPr lang="en-US" altLang="en-US" sz="2800"/>
              <a:t>Notes:</a:t>
            </a:r>
          </a:p>
        </p:txBody>
      </p:sp>
      <p:sp>
        <p:nvSpPr>
          <p:cNvPr id="20484" name="Rectangle 3"/>
          <p:cNvSpPr>
            <a:spLocks noGrp="1" noChangeArrowheads="1"/>
          </p:cNvSpPr>
          <p:nvPr>
            <p:ph type="body" idx="1"/>
          </p:nvPr>
        </p:nvSpPr>
        <p:spPr>
          <a:xfrm>
            <a:off x="1955801" y="1490664"/>
            <a:ext cx="8569325" cy="4878387"/>
          </a:xfrm>
          <a:noFill/>
        </p:spPr>
        <p:txBody>
          <a:bodyPr/>
          <a:lstStyle/>
          <a:p>
            <a:pPr defTabSz="449263">
              <a:lnSpc>
                <a:spcPct val="71000"/>
              </a:lnSpc>
            </a:pPr>
            <a:r>
              <a:rPr lang="en-US" altLang="en-US" sz="1400"/>
              <a:t>HTTP requests are routed using a URL.  A URL (Uniform Resource Locator) specifies the location of the server, and optionally, some information that should be passed to the server.</a:t>
            </a:r>
          </a:p>
          <a:p>
            <a:pPr defTabSz="449263">
              <a:lnSpc>
                <a:spcPct val="71000"/>
              </a:lnSpc>
            </a:pPr>
            <a:r>
              <a:rPr lang="en-US" altLang="en-US" sz="1400"/>
              <a:t>The URL consists of a scheme, which can be http or https.  An ‘http’ specification indicates that the flows are not to be encrypted, but an ‘https’ specification indicates the flows should be encrypted.</a:t>
            </a:r>
          </a:p>
          <a:p>
            <a:pPr defTabSz="449263">
              <a:lnSpc>
                <a:spcPct val="71000"/>
              </a:lnSpc>
            </a:pPr>
            <a:r>
              <a:rPr lang="en-US" altLang="en-US" sz="1400"/>
              <a:t>Next comes the host which is a DNS (Domain Naming Service) name, or a dotted-decimal address.  A DNS name is just a ‘friendly’ name for a dotted-decimal address.  When a DNS name is specified, a DNS server will be contacted to resolve the specified name to dotted-decimal address.</a:t>
            </a:r>
          </a:p>
          <a:p>
            <a:pPr defTabSz="449263">
              <a:lnSpc>
                <a:spcPct val="71000"/>
              </a:lnSpc>
            </a:pPr>
            <a:r>
              <a:rPr lang="en-US" altLang="en-US" sz="1400"/>
              <a:t>The (optional) port is separated from the host name by a colon.  If no port is specified and the scheme is http, the port used will be 80.  If no port is specified and the scheme is https, the port used will be 443.</a:t>
            </a:r>
          </a:p>
          <a:p>
            <a:pPr defTabSz="449263">
              <a:lnSpc>
                <a:spcPct val="71000"/>
              </a:lnSpc>
            </a:pPr>
            <a:r>
              <a:rPr lang="en-US" altLang="en-US" sz="1400"/>
              <a:t>Following the optional port is the path.  The path can be from 1 to 255 characters, and its function is to tell the server what to do with the request.</a:t>
            </a:r>
          </a:p>
          <a:p>
            <a:pPr defTabSz="449263">
              <a:lnSpc>
                <a:spcPct val="71000"/>
              </a:lnSpc>
            </a:pPr>
            <a:r>
              <a:rPr lang="en-US" altLang="en-US" sz="1400"/>
              <a:t>Following the path is an optional query string.  If a query string is present, it is separated from the path by a ‘?’ character.  The query string is a set of name/value pairs (separated by an ‘&amp;’) that are to be sent to the server.</a:t>
            </a:r>
          </a:p>
        </p:txBody>
      </p:sp>
    </p:spTree>
    <p:extLst>
      <p:ext uri="{BB962C8B-B14F-4D97-AF65-F5344CB8AC3E}">
        <p14:creationId xmlns:p14="http://schemas.microsoft.com/office/powerpoint/2010/main" val="510613230"/>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normAutofit/>
          </a:bodyPr>
          <a:lstStyle/>
          <a:p>
            <a:pPr eaLnBrk="1" hangingPunct="1"/>
            <a:r>
              <a:rPr lang="en-US" altLang="en-US" sz="4000" b="1" dirty="0"/>
              <a:t>HTTP Request</a:t>
            </a:r>
          </a:p>
        </p:txBody>
      </p:sp>
      <p:sp>
        <p:nvSpPr>
          <p:cNvPr id="21506" name="Slide Number Placeholder 3"/>
          <p:cNvSpPr>
            <a:spLocks noGrp="1"/>
          </p:cNvSpPr>
          <p:nvPr>
            <p:ph type="sldNum" sz="quarter" idx="12"/>
          </p:nvPr>
        </p:nvSpPr>
        <p:spPr bwMode="black">
          <a:xfrm>
            <a:off x="9877425" y="6310312"/>
            <a:ext cx="2743200" cy="36512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16</a:t>
            </a:fld>
            <a:endParaRPr lang="en-US" altLang="en-US" sz="1000">
              <a:solidFill>
                <a:srgbClr val="FFFFFF"/>
              </a:solidFill>
            </a:endParaRPr>
          </a:p>
        </p:txBody>
      </p:sp>
      <p:sp>
        <p:nvSpPr>
          <p:cNvPr id="21508" name="Oval 5"/>
          <p:cNvSpPr>
            <a:spLocks noChangeArrowheads="1"/>
          </p:cNvSpPr>
          <p:nvPr/>
        </p:nvSpPr>
        <p:spPr bwMode="auto">
          <a:xfrm>
            <a:off x="3449638" y="5030789"/>
            <a:ext cx="146050" cy="147637"/>
          </a:xfrm>
          <a:prstGeom prst="ellipse">
            <a:avLst/>
          </a:prstGeom>
          <a:solidFill>
            <a:schemeClr val="accent6">
              <a:lumMod val="75000"/>
            </a:schemeClr>
          </a:solidFill>
          <a:ln w="1651">
            <a:solidFill>
              <a:srgbClr val="000000"/>
            </a:solidFill>
            <a:round/>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solidFill>
                <a:schemeClr val="accent6">
                  <a:lumMod val="75000"/>
                </a:schemeClr>
              </a:solidFill>
            </a:endParaRPr>
          </a:p>
        </p:txBody>
      </p:sp>
      <p:sp>
        <p:nvSpPr>
          <p:cNvPr id="21509" name="Rectangle 6"/>
          <p:cNvSpPr>
            <a:spLocks noChangeArrowheads="1"/>
          </p:cNvSpPr>
          <p:nvPr/>
        </p:nvSpPr>
        <p:spPr bwMode="auto">
          <a:xfrm>
            <a:off x="3644901" y="4946650"/>
            <a:ext cx="522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2000">
                <a:solidFill>
                  <a:schemeClr val="accent6">
                    <a:lumMod val="75000"/>
                  </a:schemeClr>
                </a:solidFill>
              </a:rPr>
              <a:t>Blank Line : Carriage return Line feed twice</a:t>
            </a:r>
            <a:endParaRPr lang="en-US" altLang="en-US" sz="1000" b="0">
              <a:solidFill>
                <a:schemeClr val="accent6">
                  <a:lumMod val="75000"/>
                </a:schemeClr>
              </a:solidFill>
            </a:endParaRPr>
          </a:p>
        </p:txBody>
      </p:sp>
      <p:sp>
        <p:nvSpPr>
          <p:cNvPr id="21510" name="Rectangle 7"/>
          <p:cNvSpPr>
            <a:spLocks noChangeArrowheads="1"/>
          </p:cNvSpPr>
          <p:nvPr/>
        </p:nvSpPr>
        <p:spPr bwMode="auto">
          <a:xfrm>
            <a:off x="2286000" y="1724025"/>
            <a:ext cx="1836738" cy="611188"/>
          </a:xfrm>
          <a:prstGeom prst="rect">
            <a:avLst/>
          </a:prstGeom>
          <a:solidFill>
            <a:srgbClr val="CCECFF"/>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1511" name="Rectangle 8"/>
          <p:cNvSpPr>
            <a:spLocks noChangeArrowheads="1"/>
          </p:cNvSpPr>
          <p:nvPr/>
        </p:nvSpPr>
        <p:spPr bwMode="auto">
          <a:xfrm>
            <a:off x="2524125" y="1919289"/>
            <a:ext cx="1435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800"/>
              <a:t>Request Line</a:t>
            </a:r>
            <a:endParaRPr lang="en-US" altLang="en-US" sz="1200"/>
          </a:p>
        </p:txBody>
      </p:sp>
      <p:sp>
        <p:nvSpPr>
          <p:cNvPr id="21512" name="Rectangle 9"/>
          <p:cNvSpPr>
            <a:spLocks noChangeArrowheads="1"/>
          </p:cNvSpPr>
          <p:nvPr/>
        </p:nvSpPr>
        <p:spPr bwMode="auto">
          <a:xfrm>
            <a:off x="4114801" y="1724025"/>
            <a:ext cx="2462213" cy="611188"/>
          </a:xfrm>
          <a:prstGeom prst="rect">
            <a:avLst/>
          </a:prstGeom>
          <a:solidFill>
            <a:srgbClr val="66FF66"/>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1513" name="Rectangle 10"/>
          <p:cNvSpPr>
            <a:spLocks noChangeArrowheads="1"/>
          </p:cNvSpPr>
          <p:nvPr/>
        </p:nvSpPr>
        <p:spPr bwMode="auto">
          <a:xfrm>
            <a:off x="4881563" y="1909764"/>
            <a:ext cx="901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800"/>
              <a:t>Headers</a:t>
            </a:r>
            <a:endParaRPr lang="en-US" altLang="en-US" sz="1200"/>
          </a:p>
        </p:txBody>
      </p:sp>
      <p:sp>
        <p:nvSpPr>
          <p:cNvPr id="21514" name="Rectangle 11"/>
          <p:cNvSpPr>
            <a:spLocks noChangeArrowheads="1"/>
          </p:cNvSpPr>
          <p:nvPr/>
        </p:nvSpPr>
        <p:spPr bwMode="auto">
          <a:xfrm>
            <a:off x="7019926" y="1730375"/>
            <a:ext cx="2962275" cy="611188"/>
          </a:xfrm>
          <a:prstGeom prst="rect">
            <a:avLst/>
          </a:prstGeom>
          <a:solidFill>
            <a:srgbClr val="FF99CC"/>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1515" name="Rectangle 12"/>
          <p:cNvSpPr>
            <a:spLocks noChangeArrowheads="1"/>
          </p:cNvSpPr>
          <p:nvPr/>
        </p:nvSpPr>
        <p:spPr bwMode="auto">
          <a:xfrm>
            <a:off x="8262938" y="1905000"/>
            <a:ext cx="571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800"/>
              <a:t>Body</a:t>
            </a:r>
            <a:endParaRPr lang="en-US" altLang="en-US" sz="1200"/>
          </a:p>
        </p:txBody>
      </p:sp>
      <p:sp>
        <p:nvSpPr>
          <p:cNvPr id="21516" name="Oval 13"/>
          <p:cNvSpPr>
            <a:spLocks noChangeArrowheads="1"/>
          </p:cNvSpPr>
          <p:nvPr/>
        </p:nvSpPr>
        <p:spPr bwMode="auto">
          <a:xfrm>
            <a:off x="3436938" y="2849564"/>
            <a:ext cx="146050" cy="147637"/>
          </a:xfrm>
          <a:prstGeom prst="ellipse">
            <a:avLst/>
          </a:prstGeom>
          <a:solidFill>
            <a:srgbClr val="0099CC"/>
          </a:solidFill>
          <a:ln w="1651">
            <a:noFill/>
            <a:round/>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800" b="0">
              <a:solidFill>
                <a:srgbClr val="0099CC"/>
              </a:solidFill>
            </a:endParaRPr>
          </a:p>
        </p:txBody>
      </p:sp>
      <p:sp>
        <p:nvSpPr>
          <p:cNvPr id="21517" name="Rectangle 15"/>
          <p:cNvSpPr>
            <a:spLocks noChangeArrowheads="1"/>
          </p:cNvSpPr>
          <p:nvPr/>
        </p:nvSpPr>
        <p:spPr bwMode="auto">
          <a:xfrm>
            <a:off x="7259638" y="2543175"/>
            <a:ext cx="69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2000">
                <a:solidFill>
                  <a:srgbClr val="000000"/>
                </a:solidFill>
              </a:rPr>
              <a:t> </a:t>
            </a:r>
            <a:endParaRPr lang="en-US" altLang="en-US" sz="1000" b="0"/>
          </a:p>
        </p:txBody>
      </p:sp>
      <p:sp>
        <p:nvSpPr>
          <p:cNvPr id="21518" name="Rectangle 16"/>
          <p:cNvSpPr>
            <a:spLocks noChangeArrowheads="1"/>
          </p:cNvSpPr>
          <p:nvPr/>
        </p:nvSpPr>
        <p:spPr bwMode="auto">
          <a:xfrm>
            <a:off x="3670300" y="2765425"/>
            <a:ext cx="6053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2000">
                <a:solidFill>
                  <a:srgbClr val="0099CC"/>
                </a:solidFill>
              </a:rPr>
              <a:t>Request Line:</a:t>
            </a:r>
            <a:r>
              <a:rPr lang="en-US" altLang="en-US" sz="2000">
                <a:solidFill>
                  <a:srgbClr val="000000"/>
                </a:solidFill>
              </a:rPr>
              <a:t> </a:t>
            </a:r>
            <a:r>
              <a:rPr lang="en-US" altLang="en-US" sz="2000">
                <a:solidFill>
                  <a:srgbClr val="0099CC"/>
                </a:solidFill>
              </a:rPr>
              <a:t>method absolute_path http_version</a:t>
            </a:r>
            <a:endParaRPr lang="en-US" altLang="en-US" sz="1000" b="0">
              <a:solidFill>
                <a:srgbClr val="0099CC"/>
              </a:solidFill>
            </a:endParaRPr>
          </a:p>
        </p:txBody>
      </p:sp>
      <p:sp>
        <p:nvSpPr>
          <p:cNvPr id="21519" name="Rectangle 17"/>
          <p:cNvSpPr>
            <a:spLocks noChangeArrowheads="1"/>
          </p:cNvSpPr>
          <p:nvPr/>
        </p:nvSpPr>
        <p:spPr bwMode="auto">
          <a:xfrm>
            <a:off x="4694239" y="3146425"/>
            <a:ext cx="3959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800">
                <a:latin typeface="Courier New" panose="02070309020205020404" pitchFamily="49" charset="0"/>
                <a:cs typeface="Courier New" panose="02070309020205020404" pitchFamily="49" charset="0"/>
              </a:rPr>
              <a:t>post /account/lookup HTTP/1.1</a:t>
            </a:r>
          </a:p>
        </p:txBody>
      </p:sp>
      <p:sp>
        <p:nvSpPr>
          <p:cNvPr id="21520" name="Rectangle 18"/>
          <p:cNvSpPr>
            <a:spLocks noChangeArrowheads="1"/>
          </p:cNvSpPr>
          <p:nvPr/>
        </p:nvSpPr>
        <p:spPr bwMode="auto">
          <a:xfrm>
            <a:off x="3257550" y="2689225"/>
            <a:ext cx="7304088" cy="819150"/>
          </a:xfrm>
          <a:prstGeom prst="rect">
            <a:avLst/>
          </a:prstGeom>
          <a:noFill/>
          <a:ln w="25400">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1521" name="Oval 19"/>
          <p:cNvSpPr>
            <a:spLocks noChangeArrowheads="1"/>
          </p:cNvSpPr>
          <p:nvPr/>
        </p:nvSpPr>
        <p:spPr bwMode="auto">
          <a:xfrm>
            <a:off x="3440113" y="3838575"/>
            <a:ext cx="146050" cy="147638"/>
          </a:xfrm>
          <a:prstGeom prst="ellipse">
            <a:avLst/>
          </a:prstGeom>
          <a:solidFill>
            <a:srgbClr val="33CC33"/>
          </a:solidFill>
          <a:ln w="1651">
            <a:noFill/>
            <a:round/>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1522" name="Rectangle 21"/>
          <p:cNvSpPr>
            <a:spLocks noChangeArrowheads="1"/>
          </p:cNvSpPr>
          <p:nvPr/>
        </p:nvSpPr>
        <p:spPr bwMode="auto">
          <a:xfrm>
            <a:off x="6599238" y="3756025"/>
            <a:ext cx="69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2000">
                <a:solidFill>
                  <a:srgbClr val="0000FF"/>
                </a:solidFill>
              </a:rPr>
              <a:t> </a:t>
            </a:r>
            <a:endParaRPr lang="en-US" altLang="en-US" sz="1000" b="0"/>
          </a:p>
        </p:txBody>
      </p:sp>
      <p:sp>
        <p:nvSpPr>
          <p:cNvPr id="21523" name="Rectangle 22"/>
          <p:cNvSpPr>
            <a:spLocks noChangeArrowheads="1"/>
          </p:cNvSpPr>
          <p:nvPr/>
        </p:nvSpPr>
        <p:spPr bwMode="auto">
          <a:xfrm>
            <a:off x="6667500" y="3756025"/>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2000">
                <a:solidFill>
                  <a:srgbClr val="000000"/>
                </a:solidFill>
              </a:rPr>
              <a:t>: </a:t>
            </a:r>
            <a:endParaRPr lang="en-US" altLang="en-US" sz="1000" b="0"/>
          </a:p>
        </p:txBody>
      </p:sp>
      <p:sp>
        <p:nvSpPr>
          <p:cNvPr id="21524" name="Rectangle 23"/>
          <p:cNvSpPr>
            <a:spLocks noChangeArrowheads="1"/>
          </p:cNvSpPr>
          <p:nvPr/>
        </p:nvSpPr>
        <p:spPr bwMode="auto">
          <a:xfrm>
            <a:off x="3686176" y="3756025"/>
            <a:ext cx="4937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2000">
                <a:solidFill>
                  <a:srgbClr val="008000"/>
                </a:solidFill>
              </a:rPr>
              <a:t>Headers: name:value;name:value;etc:etc</a:t>
            </a:r>
            <a:endParaRPr lang="en-US" altLang="en-US" sz="1000" b="0">
              <a:solidFill>
                <a:srgbClr val="008000"/>
              </a:solidFill>
            </a:endParaRPr>
          </a:p>
        </p:txBody>
      </p:sp>
      <p:sp>
        <p:nvSpPr>
          <p:cNvPr id="21525" name="Rectangle 24"/>
          <p:cNvSpPr>
            <a:spLocks noChangeArrowheads="1"/>
          </p:cNvSpPr>
          <p:nvPr/>
        </p:nvSpPr>
        <p:spPr bwMode="auto">
          <a:xfrm>
            <a:off x="3643314" y="4149725"/>
            <a:ext cx="66897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800">
                <a:latin typeface="Courier New" panose="02070309020205020404" pitchFamily="49" charset="0"/>
                <a:cs typeface="Courier New" panose="02070309020205020404" pitchFamily="49" charset="0"/>
              </a:rPr>
              <a:t>Accept: */*;Accept: image/jpeg;Content-length: 44</a:t>
            </a:r>
          </a:p>
        </p:txBody>
      </p:sp>
      <p:sp>
        <p:nvSpPr>
          <p:cNvPr id="21526" name="Oval 26"/>
          <p:cNvSpPr>
            <a:spLocks noChangeArrowheads="1"/>
          </p:cNvSpPr>
          <p:nvPr/>
        </p:nvSpPr>
        <p:spPr bwMode="auto">
          <a:xfrm>
            <a:off x="3449638" y="5865813"/>
            <a:ext cx="146050" cy="146050"/>
          </a:xfrm>
          <a:prstGeom prst="ellipse">
            <a:avLst/>
          </a:prstGeom>
          <a:solidFill>
            <a:srgbClr val="FF208D"/>
          </a:solidFill>
          <a:ln w="1588">
            <a:solidFill>
              <a:srgbClr val="FF208D"/>
            </a:solidFill>
            <a:round/>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1527" name="Rectangle 27"/>
          <p:cNvSpPr>
            <a:spLocks noChangeArrowheads="1"/>
          </p:cNvSpPr>
          <p:nvPr/>
        </p:nvSpPr>
        <p:spPr bwMode="auto">
          <a:xfrm>
            <a:off x="3644900" y="5781675"/>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2000">
                <a:solidFill>
                  <a:srgbClr val="FF208D"/>
                </a:solidFill>
              </a:rPr>
              <a:t>Body </a:t>
            </a:r>
            <a:endParaRPr lang="en-US" altLang="en-US" sz="1000" b="0"/>
          </a:p>
        </p:txBody>
      </p:sp>
      <p:sp>
        <p:nvSpPr>
          <p:cNvPr id="21528" name="Rectangle 28"/>
          <p:cNvSpPr>
            <a:spLocks noChangeArrowheads="1"/>
          </p:cNvSpPr>
          <p:nvPr/>
        </p:nvSpPr>
        <p:spPr bwMode="auto">
          <a:xfrm>
            <a:off x="4329114" y="5781675"/>
            <a:ext cx="5521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2000">
                <a:solidFill>
                  <a:srgbClr val="FF3399"/>
                </a:solidFill>
              </a:rPr>
              <a:t>: URL encoded forms data : name=value pairs</a:t>
            </a:r>
            <a:endParaRPr lang="en-US" altLang="en-US" sz="1000" b="0">
              <a:solidFill>
                <a:srgbClr val="FF3399"/>
              </a:solidFill>
            </a:endParaRPr>
          </a:p>
        </p:txBody>
      </p:sp>
      <p:sp>
        <p:nvSpPr>
          <p:cNvPr id="21529" name="Rectangle 29"/>
          <p:cNvSpPr>
            <a:spLocks noChangeArrowheads="1"/>
          </p:cNvSpPr>
          <p:nvPr/>
        </p:nvSpPr>
        <p:spPr bwMode="auto">
          <a:xfrm>
            <a:off x="3959225" y="6162675"/>
            <a:ext cx="6007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800">
                <a:latin typeface="Courier New" panose="02070309020205020404" pitchFamily="49" charset="0"/>
                <a:cs typeface="Courier New" panose="02070309020205020404" pitchFamily="49" charset="0"/>
              </a:rPr>
              <a:t>field1=stringa&amp;field2=stringb&amp;field3=stringc</a:t>
            </a:r>
          </a:p>
        </p:txBody>
      </p:sp>
      <p:sp>
        <p:nvSpPr>
          <p:cNvPr id="21530" name="Rectangle 35"/>
          <p:cNvSpPr>
            <a:spLocks noChangeArrowheads="1"/>
          </p:cNvSpPr>
          <p:nvPr/>
        </p:nvSpPr>
        <p:spPr bwMode="auto">
          <a:xfrm>
            <a:off x="6553200" y="1733551"/>
            <a:ext cx="457200" cy="600075"/>
          </a:xfrm>
          <a:prstGeom prst="rect">
            <a:avLst/>
          </a:prstGeom>
          <a:solidFill>
            <a:schemeClr val="hlink"/>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1531" name="Rectangle 36"/>
          <p:cNvSpPr>
            <a:spLocks noChangeArrowheads="1"/>
          </p:cNvSpPr>
          <p:nvPr/>
        </p:nvSpPr>
        <p:spPr bwMode="auto">
          <a:xfrm>
            <a:off x="6573839" y="1808163"/>
            <a:ext cx="410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200"/>
              <a:t>CRLF</a:t>
            </a:r>
          </a:p>
          <a:p>
            <a:pPr eaLnBrk="1" hangingPunct="1">
              <a:spcBef>
                <a:spcPct val="0"/>
              </a:spcBef>
              <a:spcAft>
                <a:spcPct val="0"/>
              </a:spcAft>
              <a:buClrTx/>
              <a:buFontTx/>
              <a:buNone/>
            </a:pPr>
            <a:r>
              <a:rPr lang="en-US" altLang="en-US" sz="1200"/>
              <a:t>CRLF</a:t>
            </a:r>
            <a:endParaRPr lang="en-US" altLang="en-US" sz="800"/>
          </a:p>
        </p:txBody>
      </p:sp>
      <p:sp>
        <p:nvSpPr>
          <p:cNvPr id="21532" name="Rectangle 37"/>
          <p:cNvSpPr>
            <a:spLocks noChangeArrowheads="1"/>
          </p:cNvSpPr>
          <p:nvPr/>
        </p:nvSpPr>
        <p:spPr bwMode="auto">
          <a:xfrm>
            <a:off x="3246438" y="3698875"/>
            <a:ext cx="7315200" cy="819150"/>
          </a:xfrm>
          <a:prstGeom prst="rect">
            <a:avLst/>
          </a:prstGeom>
          <a:noFill/>
          <a:ln w="25400">
            <a:solidFill>
              <a:srgbClr val="33CC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1533" name="Rectangle 38"/>
          <p:cNvSpPr>
            <a:spLocks noChangeArrowheads="1"/>
          </p:cNvSpPr>
          <p:nvPr/>
        </p:nvSpPr>
        <p:spPr bwMode="auto">
          <a:xfrm>
            <a:off x="3246438" y="4689475"/>
            <a:ext cx="7315200" cy="819150"/>
          </a:xfrm>
          <a:prstGeom prst="rect">
            <a:avLst/>
          </a:prstGeom>
          <a:noFill/>
          <a:ln w="25400">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solidFill>
                <a:schemeClr val="accent6">
                  <a:lumMod val="75000"/>
                </a:schemeClr>
              </a:solidFill>
            </a:endParaRPr>
          </a:p>
        </p:txBody>
      </p:sp>
      <p:sp>
        <p:nvSpPr>
          <p:cNvPr id="21534" name="Rectangle 39"/>
          <p:cNvSpPr>
            <a:spLocks noChangeArrowheads="1"/>
          </p:cNvSpPr>
          <p:nvPr/>
        </p:nvSpPr>
        <p:spPr bwMode="auto">
          <a:xfrm>
            <a:off x="3246438" y="5692775"/>
            <a:ext cx="7315200" cy="819150"/>
          </a:xfrm>
          <a:prstGeom prst="rect">
            <a:avLst/>
          </a:prstGeom>
          <a:noFill/>
          <a:ln w="25400">
            <a:solidFill>
              <a:srgbClr val="FF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1535" name="Rectangle 40"/>
          <p:cNvSpPr>
            <a:spLocks noChangeArrowheads="1"/>
          </p:cNvSpPr>
          <p:nvPr/>
        </p:nvSpPr>
        <p:spPr bwMode="auto">
          <a:xfrm>
            <a:off x="2286000" y="1724025"/>
            <a:ext cx="7696200" cy="609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Tree>
    <p:extLst>
      <p:ext uri="{BB962C8B-B14F-4D97-AF65-F5344CB8AC3E}">
        <p14:creationId xmlns:p14="http://schemas.microsoft.com/office/powerpoint/2010/main" val="2576997409"/>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17</a:t>
            </a:fld>
            <a:endParaRPr lang="en-US" altLang="en-US" sz="1000">
              <a:solidFill>
                <a:srgbClr val="FFFFFF"/>
              </a:solidFill>
            </a:endParaRPr>
          </a:p>
        </p:txBody>
      </p:sp>
      <p:sp>
        <p:nvSpPr>
          <p:cNvPr id="22531" name="Rectangle 2"/>
          <p:cNvSpPr>
            <a:spLocks noGrp="1" noChangeArrowheads="1"/>
          </p:cNvSpPr>
          <p:nvPr>
            <p:ph type="title"/>
          </p:nvPr>
        </p:nvSpPr>
        <p:spPr>
          <a:xfrm>
            <a:off x="1878013" y="527051"/>
            <a:ext cx="4946650" cy="498475"/>
          </a:xfrm>
          <a:noFill/>
        </p:spPr>
        <p:txBody>
          <a:bodyPr anchor="b"/>
          <a:lstStyle/>
          <a:p>
            <a:pPr eaLnBrk="1" hangingPunct="1"/>
            <a:r>
              <a:rPr lang="en-US" altLang="en-US" sz="2800"/>
              <a:t>Notes:</a:t>
            </a:r>
          </a:p>
        </p:txBody>
      </p:sp>
      <p:sp>
        <p:nvSpPr>
          <p:cNvPr id="22532" name="Rectangle 3"/>
          <p:cNvSpPr>
            <a:spLocks noGrp="1" noChangeArrowheads="1"/>
          </p:cNvSpPr>
          <p:nvPr>
            <p:ph type="body" idx="1"/>
          </p:nvPr>
        </p:nvSpPr>
        <p:spPr>
          <a:xfrm>
            <a:off x="1776413" y="1128714"/>
            <a:ext cx="8636000" cy="5576887"/>
          </a:xfrm>
          <a:noFill/>
        </p:spPr>
        <p:txBody>
          <a:bodyPr/>
          <a:lstStyle/>
          <a:p>
            <a:pPr marL="282575" indent="-282575">
              <a:lnSpc>
                <a:spcPct val="80000"/>
              </a:lnSpc>
            </a:pPr>
            <a:r>
              <a:rPr lang="en-US" altLang="en-US" sz="1400"/>
              <a:t>Web browser requests and responses flow over HTTP (Hypertext Transfer Protocol).  If you were to look at an HTTP flow ‘on the wire’, you would see a request line indicating the type of request followed by a URI, and an indication of the HTTP level in use.</a:t>
            </a:r>
          </a:p>
          <a:p>
            <a:pPr marL="282575" indent="-282575">
              <a:lnSpc>
                <a:spcPct val="80000"/>
              </a:lnSpc>
            </a:pPr>
            <a:r>
              <a:rPr lang="en-US" altLang="en-US" sz="1400"/>
              <a:t>The type of request is called the ‘method’, which on the previous page is ‘post’.  For a request from Web browser for HTML pages, you normally see a ‘post’ or a ‘get’.  For Web service you almost always see a ‘post’.  For REST request, you will see ‘get’, ‘post’, ‘put’, or ‘delete’.  Web service and REST requests will be discussed later.</a:t>
            </a:r>
          </a:p>
          <a:p>
            <a:pPr marL="282575" indent="-282575">
              <a:lnSpc>
                <a:spcPct val="80000"/>
              </a:lnSpc>
            </a:pPr>
            <a:r>
              <a:rPr lang="en-US" altLang="en-US" sz="1400"/>
              <a:t>The URI can be just a path (as in the example) or can be a complete URI and send the scheme, hostname, and port.</a:t>
            </a:r>
          </a:p>
          <a:p>
            <a:pPr marL="282575" indent="-282575">
              <a:lnSpc>
                <a:spcPct val="80000"/>
              </a:lnSpc>
            </a:pPr>
            <a:r>
              <a:rPr lang="en-US" altLang="en-US" sz="1400"/>
              <a:t>Following the request line are headers.  The headers indicate that capabilities of the Web browser (like what files it can accept), plus other characteristics of the transmission (like the content length or the language setting of the Web browser).</a:t>
            </a:r>
          </a:p>
          <a:p>
            <a:pPr marL="282575" indent="-282575">
              <a:lnSpc>
                <a:spcPct val="80000"/>
              </a:lnSpc>
            </a:pPr>
            <a:r>
              <a:rPr lang="en-US" altLang="en-US" sz="1400"/>
              <a:t>The Headers are followed by the HTTP Body.  When the Web browser sends information to the server with a ‘POST’ request, the Body is a set of name/value pairs.  When the server sends information to the Web browser, the Body normally contains HTML.</a:t>
            </a:r>
          </a:p>
          <a:p>
            <a:pPr marL="282575" indent="-282575">
              <a:lnSpc>
                <a:spcPct val="80000"/>
              </a:lnSpc>
            </a:pPr>
            <a:r>
              <a:rPr lang="en-US" altLang="en-US" sz="1400"/>
              <a:t>Initially, it may seem a bit confusing with HTTP (the underlying protocol) has a ‘body’; HTML has is transferred over HTTP also has a body; and Web service in the SOAP Envelope has a body.  As you get into the various types of HTTP flows, you will understand their simplicity with most everything having a body that contains the data being transferred.  HTTP is general transport, so the content of the body will vary depending on the type of client and the type of request.  In the preceding slide the body is said to have name value pairs.  This is true for a ‘post’ from a Web browser.  For a Web service, the body will contain the SOAP envelope, and for a REST request, the body will normally contain XML or JSON (JavaScript Object Notation).  More on this later.</a:t>
            </a:r>
          </a:p>
        </p:txBody>
      </p:sp>
    </p:spTree>
    <p:extLst>
      <p:ext uri="{BB962C8B-B14F-4D97-AF65-F5344CB8AC3E}">
        <p14:creationId xmlns:p14="http://schemas.microsoft.com/office/powerpoint/2010/main" val="579947470"/>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normAutofit/>
          </a:bodyPr>
          <a:lstStyle/>
          <a:p>
            <a:pPr eaLnBrk="1" hangingPunct="1"/>
            <a:r>
              <a:rPr lang="en-US" altLang="en-US" sz="4000" b="1" dirty="0"/>
              <a:t>HTTP Response</a:t>
            </a:r>
          </a:p>
        </p:txBody>
      </p:sp>
      <p:sp>
        <p:nvSpPr>
          <p:cNvPr id="23554"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18</a:t>
            </a:fld>
            <a:endParaRPr lang="en-US" altLang="en-US" sz="1000">
              <a:solidFill>
                <a:srgbClr val="FFFFFF"/>
              </a:solidFill>
            </a:endParaRPr>
          </a:p>
        </p:txBody>
      </p:sp>
      <p:sp>
        <p:nvSpPr>
          <p:cNvPr id="23556" name="Oval 3"/>
          <p:cNvSpPr>
            <a:spLocks noChangeArrowheads="1"/>
          </p:cNvSpPr>
          <p:nvPr/>
        </p:nvSpPr>
        <p:spPr bwMode="auto">
          <a:xfrm>
            <a:off x="3273425" y="4941889"/>
            <a:ext cx="146050" cy="147637"/>
          </a:xfrm>
          <a:prstGeom prst="ellipse">
            <a:avLst/>
          </a:prstGeom>
          <a:solidFill>
            <a:schemeClr val="accent6">
              <a:lumMod val="75000"/>
            </a:schemeClr>
          </a:solidFill>
          <a:ln w="1651">
            <a:solidFill>
              <a:schemeClr val="accent6">
                <a:lumMod val="75000"/>
              </a:schemeClr>
            </a:solidFill>
            <a:round/>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solidFill>
                <a:schemeClr val="accent6">
                  <a:lumMod val="75000"/>
                </a:schemeClr>
              </a:solidFill>
            </a:endParaRPr>
          </a:p>
        </p:txBody>
      </p:sp>
      <p:sp>
        <p:nvSpPr>
          <p:cNvPr id="23557" name="Rectangle 4"/>
          <p:cNvSpPr>
            <a:spLocks noChangeArrowheads="1"/>
          </p:cNvSpPr>
          <p:nvPr/>
        </p:nvSpPr>
        <p:spPr bwMode="auto">
          <a:xfrm>
            <a:off x="3468689" y="4857750"/>
            <a:ext cx="5229225" cy="304800"/>
          </a:xfrm>
          <a:prstGeom prst="rect">
            <a:avLst/>
          </a:prstGeom>
          <a:noFill/>
          <a:ln>
            <a:noFill/>
          </a:ln>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2000">
                <a:solidFill>
                  <a:schemeClr val="accent6">
                    <a:lumMod val="75000"/>
                  </a:schemeClr>
                </a:solidFill>
              </a:rPr>
              <a:t>Blank Line : Carriage return Line feed twice</a:t>
            </a:r>
            <a:endParaRPr lang="en-US" altLang="en-US" sz="1000" b="0">
              <a:solidFill>
                <a:schemeClr val="accent6">
                  <a:lumMod val="75000"/>
                </a:schemeClr>
              </a:solidFill>
            </a:endParaRPr>
          </a:p>
        </p:txBody>
      </p:sp>
      <p:sp>
        <p:nvSpPr>
          <p:cNvPr id="23558" name="Rectangle 5"/>
          <p:cNvSpPr>
            <a:spLocks noChangeArrowheads="1"/>
          </p:cNvSpPr>
          <p:nvPr/>
        </p:nvSpPr>
        <p:spPr bwMode="auto">
          <a:xfrm>
            <a:off x="2286000" y="1590675"/>
            <a:ext cx="1836738" cy="611188"/>
          </a:xfrm>
          <a:prstGeom prst="rect">
            <a:avLst/>
          </a:prstGeom>
          <a:solidFill>
            <a:srgbClr val="CCECFF"/>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3559" name="Rectangle 6"/>
          <p:cNvSpPr>
            <a:spLocks noChangeArrowheads="1"/>
          </p:cNvSpPr>
          <p:nvPr/>
        </p:nvSpPr>
        <p:spPr bwMode="auto">
          <a:xfrm>
            <a:off x="2524125" y="1785939"/>
            <a:ext cx="1231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800"/>
              <a:t>Status Line</a:t>
            </a:r>
            <a:endParaRPr lang="en-US" altLang="en-US" sz="1200"/>
          </a:p>
        </p:txBody>
      </p:sp>
      <p:sp>
        <p:nvSpPr>
          <p:cNvPr id="23560" name="Rectangle 7"/>
          <p:cNvSpPr>
            <a:spLocks noChangeArrowheads="1"/>
          </p:cNvSpPr>
          <p:nvPr/>
        </p:nvSpPr>
        <p:spPr bwMode="auto">
          <a:xfrm>
            <a:off x="4114801" y="1590675"/>
            <a:ext cx="2462213" cy="611188"/>
          </a:xfrm>
          <a:prstGeom prst="rect">
            <a:avLst/>
          </a:prstGeom>
          <a:solidFill>
            <a:srgbClr val="66FF66"/>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3561" name="Rectangle 8"/>
          <p:cNvSpPr>
            <a:spLocks noChangeArrowheads="1"/>
          </p:cNvSpPr>
          <p:nvPr/>
        </p:nvSpPr>
        <p:spPr bwMode="auto">
          <a:xfrm>
            <a:off x="4881563" y="1776414"/>
            <a:ext cx="901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800"/>
              <a:t>Headers</a:t>
            </a:r>
            <a:endParaRPr lang="en-US" altLang="en-US" sz="1200"/>
          </a:p>
        </p:txBody>
      </p:sp>
      <p:sp>
        <p:nvSpPr>
          <p:cNvPr id="23562" name="Rectangle 9"/>
          <p:cNvSpPr>
            <a:spLocks noChangeArrowheads="1"/>
          </p:cNvSpPr>
          <p:nvPr/>
        </p:nvSpPr>
        <p:spPr bwMode="auto">
          <a:xfrm>
            <a:off x="7019926" y="1597025"/>
            <a:ext cx="2962275" cy="611188"/>
          </a:xfrm>
          <a:prstGeom prst="rect">
            <a:avLst/>
          </a:prstGeom>
          <a:solidFill>
            <a:srgbClr val="FF99CC"/>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3563" name="Rectangle 10"/>
          <p:cNvSpPr>
            <a:spLocks noChangeArrowheads="1"/>
          </p:cNvSpPr>
          <p:nvPr/>
        </p:nvSpPr>
        <p:spPr bwMode="auto">
          <a:xfrm>
            <a:off x="8262938" y="1771650"/>
            <a:ext cx="571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800"/>
              <a:t>Body</a:t>
            </a:r>
            <a:endParaRPr lang="en-US" altLang="en-US" sz="1200"/>
          </a:p>
        </p:txBody>
      </p:sp>
      <p:sp>
        <p:nvSpPr>
          <p:cNvPr id="23564" name="Oval 11"/>
          <p:cNvSpPr>
            <a:spLocks noChangeArrowheads="1"/>
          </p:cNvSpPr>
          <p:nvPr/>
        </p:nvSpPr>
        <p:spPr bwMode="auto">
          <a:xfrm>
            <a:off x="3260725" y="2760664"/>
            <a:ext cx="146050" cy="147637"/>
          </a:xfrm>
          <a:prstGeom prst="ellipse">
            <a:avLst/>
          </a:prstGeom>
          <a:solidFill>
            <a:srgbClr val="0099CC"/>
          </a:solidFill>
          <a:ln w="1651">
            <a:solidFill>
              <a:srgbClr val="FF0000"/>
            </a:solidFill>
            <a:round/>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800" b="0">
              <a:solidFill>
                <a:srgbClr val="0099CC"/>
              </a:solidFill>
            </a:endParaRPr>
          </a:p>
        </p:txBody>
      </p:sp>
      <p:sp>
        <p:nvSpPr>
          <p:cNvPr id="23565" name="Rectangle 12"/>
          <p:cNvSpPr>
            <a:spLocks noChangeArrowheads="1"/>
          </p:cNvSpPr>
          <p:nvPr/>
        </p:nvSpPr>
        <p:spPr bwMode="auto">
          <a:xfrm>
            <a:off x="7083425" y="2454275"/>
            <a:ext cx="69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2000">
                <a:solidFill>
                  <a:srgbClr val="000000"/>
                </a:solidFill>
              </a:rPr>
              <a:t> </a:t>
            </a:r>
            <a:endParaRPr lang="en-US" altLang="en-US" sz="1000" b="0"/>
          </a:p>
        </p:txBody>
      </p:sp>
      <p:sp>
        <p:nvSpPr>
          <p:cNvPr id="23566" name="Rectangle 13"/>
          <p:cNvSpPr>
            <a:spLocks noChangeArrowheads="1"/>
          </p:cNvSpPr>
          <p:nvPr/>
        </p:nvSpPr>
        <p:spPr bwMode="auto">
          <a:xfrm>
            <a:off x="3494089" y="2676526"/>
            <a:ext cx="64745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2000">
                <a:solidFill>
                  <a:srgbClr val="0099CC"/>
                </a:solidFill>
              </a:rPr>
              <a:t>Status Line:</a:t>
            </a:r>
            <a:r>
              <a:rPr lang="en-US" altLang="en-US" sz="2000">
                <a:solidFill>
                  <a:srgbClr val="000000"/>
                </a:solidFill>
              </a:rPr>
              <a:t> </a:t>
            </a:r>
            <a:r>
              <a:rPr lang="en-US" altLang="en-US" sz="1800">
                <a:solidFill>
                  <a:srgbClr val="0099CC"/>
                </a:solidFill>
              </a:rPr>
              <a:t>HTTP_version status_code response_phrase</a:t>
            </a:r>
          </a:p>
        </p:txBody>
      </p:sp>
      <p:sp>
        <p:nvSpPr>
          <p:cNvPr id="23567" name="Rectangle 14"/>
          <p:cNvSpPr>
            <a:spLocks noChangeArrowheads="1"/>
          </p:cNvSpPr>
          <p:nvPr/>
        </p:nvSpPr>
        <p:spPr bwMode="auto">
          <a:xfrm>
            <a:off x="5529264" y="3068639"/>
            <a:ext cx="2047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800">
                <a:latin typeface="Courier New" panose="02070309020205020404" pitchFamily="49" charset="0"/>
                <a:cs typeface="Courier New" panose="02070309020205020404" pitchFamily="49" charset="0"/>
              </a:rPr>
              <a:t>HTTP/1.1 200 ok</a:t>
            </a:r>
          </a:p>
        </p:txBody>
      </p:sp>
      <p:sp>
        <p:nvSpPr>
          <p:cNvPr id="23568" name="Rectangle 15"/>
          <p:cNvSpPr>
            <a:spLocks noChangeArrowheads="1"/>
          </p:cNvSpPr>
          <p:nvPr/>
        </p:nvSpPr>
        <p:spPr bwMode="auto">
          <a:xfrm>
            <a:off x="3081339" y="2600325"/>
            <a:ext cx="7304087" cy="819150"/>
          </a:xfrm>
          <a:prstGeom prst="rect">
            <a:avLst/>
          </a:prstGeom>
          <a:noFill/>
          <a:ln w="25400">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3569" name="Oval 16"/>
          <p:cNvSpPr>
            <a:spLocks noChangeArrowheads="1"/>
          </p:cNvSpPr>
          <p:nvPr/>
        </p:nvSpPr>
        <p:spPr bwMode="auto">
          <a:xfrm>
            <a:off x="3263900" y="3749675"/>
            <a:ext cx="146050" cy="147638"/>
          </a:xfrm>
          <a:prstGeom prst="ellipse">
            <a:avLst/>
          </a:prstGeom>
          <a:solidFill>
            <a:srgbClr val="33CC33"/>
          </a:solidFill>
          <a:ln w="1651">
            <a:solidFill>
              <a:srgbClr val="000000"/>
            </a:solidFill>
            <a:round/>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3570" name="Rectangle 17"/>
          <p:cNvSpPr>
            <a:spLocks noChangeArrowheads="1"/>
          </p:cNvSpPr>
          <p:nvPr/>
        </p:nvSpPr>
        <p:spPr bwMode="auto">
          <a:xfrm>
            <a:off x="6423025" y="3667125"/>
            <a:ext cx="69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2000">
                <a:solidFill>
                  <a:srgbClr val="0000FF"/>
                </a:solidFill>
              </a:rPr>
              <a:t> </a:t>
            </a:r>
            <a:endParaRPr lang="en-US" altLang="en-US" sz="1000" b="0"/>
          </a:p>
        </p:txBody>
      </p:sp>
      <p:sp>
        <p:nvSpPr>
          <p:cNvPr id="23571" name="Rectangle 18"/>
          <p:cNvSpPr>
            <a:spLocks noChangeArrowheads="1"/>
          </p:cNvSpPr>
          <p:nvPr/>
        </p:nvSpPr>
        <p:spPr bwMode="auto">
          <a:xfrm>
            <a:off x="6491288" y="3667126"/>
            <a:ext cx="1554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2000">
                <a:solidFill>
                  <a:srgbClr val="000000"/>
                </a:solidFill>
              </a:rPr>
              <a:t>: </a:t>
            </a:r>
            <a:endParaRPr lang="en-US" altLang="en-US" sz="1000" b="0"/>
          </a:p>
        </p:txBody>
      </p:sp>
      <p:sp>
        <p:nvSpPr>
          <p:cNvPr id="23572" name="Rectangle 19"/>
          <p:cNvSpPr>
            <a:spLocks noChangeArrowheads="1"/>
          </p:cNvSpPr>
          <p:nvPr/>
        </p:nvSpPr>
        <p:spPr bwMode="auto">
          <a:xfrm>
            <a:off x="3509964" y="3667125"/>
            <a:ext cx="4937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2000">
                <a:solidFill>
                  <a:srgbClr val="008000"/>
                </a:solidFill>
              </a:rPr>
              <a:t>Headers: name:value;name:value;etc:etc</a:t>
            </a:r>
            <a:endParaRPr lang="en-US" altLang="en-US" sz="1000" b="0">
              <a:solidFill>
                <a:srgbClr val="008000"/>
              </a:solidFill>
            </a:endParaRPr>
          </a:p>
        </p:txBody>
      </p:sp>
      <p:sp>
        <p:nvSpPr>
          <p:cNvPr id="23573" name="Rectangle 20"/>
          <p:cNvSpPr>
            <a:spLocks noChangeArrowheads="1"/>
          </p:cNvSpPr>
          <p:nvPr/>
        </p:nvSpPr>
        <p:spPr bwMode="auto">
          <a:xfrm>
            <a:off x="3789363" y="4083050"/>
            <a:ext cx="5734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800">
                <a:solidFill>
                  <a:srgbClr val="000000"/>
                </a:solidFill>
                <a:latin typeface="Courier New" panose="02070309020205020404" pitchFamily="49" charset="0"/>
                <a:cs typeface="Courier New" panose="02070309020205020404" pitchFamily="49" charset="0"/>
              </a:rPr>
              <a:t>Content-type: text/html;Content-length: 54</a:t>
            </a:r>
          </a:p>
        </p:txBody>
      </p:sp>
      <p:sp>
        <p:nvSpPr>
          <p:cNvPr id="23574" name="Oval 21"/>
          <p:cNvSpPr>
            <a:spLocks noChangeArrowheads="1"/>
          </p:cNvSpPr>
          <p:nvPr/>
        </p:nvSpPr>
        <p:spPr bwMode="auto">
          <a:xfrm>
            <a:off x="3273425" y="5776913"/>
            <a:ext cx="146050" cy="146050"/>
          </a:xfrm>
          <a:prstGeom prst="ellipse">
            <a:avLst/>
          </a:prstGeom>
          <a:solidFill>
            <a:srgbClr val="FF208D"/>
          </a:solidFill>
          <a:ln w="1588">
            <a:solidFill>
              <a:srgbClr val="FF208D"/>
            </a:solidFill>
            <a:round/>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3575" name="Rectangle 22"/>
          <p:cNvSpPr>
            <a:spLocks noChangeArrowheads="1"/>
          </p:cNvSpPr>
          <p:nvPr/>
        </p:nvSpPr>
        <p:spPr bwMode="auto">
          <a:xfrm>
            <a:off x="3468689" y="5692776"/>
            <a:ext cx="71333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2000">
                <a:solidFill>
                  <a:srgbClr val="FF208D"/>
                </a:solidFill>
              </a:rPr>
              <a:t>Body </a:t>
            </a:r>
            <a:endParaRPr lang="en-US" altLang="en-US" sz="1000" b="0"/>
          </a:p>
        </p:txBody>
      </p:sp>
      <p:sp>
        <p:nvSpPr>
          <p:cNvPr id="23576" name="Rectangle 23"/>
          <p:cNvSpPr>
            <a:spLocks noChangeArrowheads="1"/>
          </p:cNvSpPr>
          <p:nvPr/>
        </p:nvSpPr>
        <p:spPr bwMode="auto">
          <a:xfrm>
            <a:off x="4152900" y="5692775"/>
            <a:ext cx="2495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2000">
                <a:solidFill>
                  <a:srgbClr val="FF3399"/>
                </a:solidFill>
              </a:rPr>
              <a:t>: HTML tags and text</a:t>
            </a:r>
            <a:endParaRPr lang="en-US" altLang="en-US" sz="1000" b="0">
              <a:solidFill>
                <a:srgbClr val="FF3399"/>
              </a:solidFill>
            </a:endParaRPr>
          </a:p>
        </p:txBody>
      </p:sp>
      <p:sp>
        <p:nvSpPr>
          <p:cNvPr id="23577" name="Rectangle 24"/>
          <p:cNvSpPr>
            <a:spLocks noChangeArrowheads="1"/>
          </p:cNvSpPr>
          <p:nvPr/>
        </p:nvSpPr>
        <p:spPr bwMode="auto">
          <a:xfrm>
            <a:off x="3463926" y="6084889"/>
            <a:ext cx="66897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800">
                <a:latin typeface="Courier New" panose="02070309020205020404" pitchFamily="49" charset="0"/>
                <a:cs typeface="Courier New" panose="02070309020205020404" pitchFamily="49" charset="0"/>
              </a:rPr>
              <a:t>&lt;html&gt;&lt;title&gt;A Sample&lt;/title&gt;&lt;h1&gt;Sample 1&lt;/h1&gt;...</a:t>
            </a:r>
          </a:p>
        </p:txBody>
      </p:sp>
      <p:sp>
        <p:nvSpPr>
          <p:cNvPr id="23578" name="Rectangle 25"/>
          <p:cNvSpPr>
            <a:spLocks noChangeArrowheads="1"/>
          </p:cNvSpPr>
          <p:nvPr/>
        </p:nvSpPr>
        <p:spPr bwMode="auto">
          <a:xfrm>
            <a:off x="6553200" y="1600201"/>
            <a:ext cx="457200" cy="600075"/>
          </a:xfrm>
          <a:prstGeom prst="rect">
            <a:avLst/>
          </a:prstGeom>
          <a:solidFill>
            <a:schemeClr val="hlink"/>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3579" name="Rectangle 26"/>
          <p:cNvSpPr>
            <a:spLocks noChangeArrowheads="1"/>
          </p:cNvSpPr>
          <p:nvPr/>
        </p:nvSpPr>
        <p:spPr bwMode="auto">
          <a:xfrm>
            <a:off x="6573839" y="1674813"/>
            <a:ext cx="410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200"/>
              <a:t>CRLF</a:t>
            </a:r>
          </a:p>
          <a:p>
            <a:pPr eaLnBrk="1" hangingPunct="1">
              <a:spcBef>
                <a:spcPct val="0"/>
              </a:spcBef>
              <a:spcAft>
                <a:spcPct val="0"/>
              </a:spcAft>
              <a:buClrTx/>
              <a:buFontTx/>
              <a:buNone/>
            </a:pPr>
            <a:r>
              <a:rPr lang="en-US" altLang="en-US" sz="1200"/>
              <a:t>CRLF</a:t>
            </a:r>
            <a:endParaRPr lang="en-US" altLang="en-US" sz="800"/>
          </a:p>
        </p:txBody>
      </p:sp>
      <p:sp>
        <p:nvSpPr>
          <p:cNvPr id="23580" name="Rectangle 27"/>
          <p:cNvSpPr>
            <a:spLocks noChangeArrowheads="1"/>
          </p:cNvSpPr>
          <p:nvPr/>
        </p:nvSpPr>
        <p:spPr bwMode="auto">
          <a:xfrm>
            <a:off x="3070225" y="3609975"/>
            <a:ext cx="7315200" cy="819150"/>
          </a:xfrm>
          <a:prstGeom prst="rect">
            <a:avLst/>
          </a:prstGeom>
          <a:noFill/>
          <a:ln w="25400">
            <a:solidFill>
              <a:srgbClr val="33CC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3581" name="Rectangle 28"/>
          <p:cNvSpPr>
            <a:spLocks noChangeArrowheads="1"/>
          </p:cNvSpPr>
          <p:nvPr/>
        </p:nvSpPr>
        <p:spPr bwMode="auto">
          <a:xfrm>
            <a:off x="3070225" y="4600575"/>
            <a:ext cx="7315200" cy="819150"/>
          </a:xfrm>
          <a:prstGeom prst="rect">
            <a:avLst/>
          </a:prstGeom>
          <a:noFill/>
          <a:ln w="25400">
            <a:solidFill>
              <a:schemeClr val="accent6">
                <a:lumMod val="75000"/>
              </a:schemeClr>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solidFill>
                <a:schemeClr val="accent6">
                  <a:lumMod val="75000"/>
                </a:schemeClr>
              </a:solidFill>
            </a:endParaRPr>
          </a:p>
        </p:txBody>
      </p:sp>
      <p:sp>
        <p:nvSpPr>
          <p:cNvPr id="23582" name="Rectangle 29"/>
          <p:cNvSpPr>
            <a:spLocks noChangeArrowheads="1"/>
          </p:cNvSpPr>
          <p:nvPr/>
        </p:nvSpPr>
        <p:spPr bwMode="auto">
          <a:xfrm>
            <a:off x="3070225" y="5603875"/>
            <a:ext cx="7315200" cy="819150"/>
          </a:xfrm>
          <a:prstGeom prst="rect">
            <a:avLst/>
          </a:prstGeom>
          <a:noFill/>
          <a:ln w="25400">
            <a:solidFill>
              <a:srgbClr val="FF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3583" name="Rectangle 30"/>
          <p:cNvSpPr>
            <a:spLocks noChangeArrowheads="1"/>
          </p:cNvSpPr>
          <p:nvPr/>
        </p:nvSpPr>
        <p:spPr bwMode="auto">
          <a:xfrm>
            <a:off x="2286000" y="1590675"/>
            <a:ext cx="7696200" cy="609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Tree>
    <p:extLst>
      <p:ext uri="{BB962C8B-B14F-4D97-AF65-F5344CB8AC3E}">
        <p14:creationId xmlns:p14="http://schemas.microsoft.com/office/powerpoint/2010/main" val="36151267"/>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19</a:t>
            </a:fld>
            <a:endParaRPr lang="en-US" altLang="en-US" sz="1000">
              <a:solidFill>
                <a:srgbClr val="FFFFFF"/>
              </a:solidFill>
            </a:endParaRPr>
          </a:p>
        </p:txBody>
      </p:sp>
      <p:sp>
        <p:nvSpPr>
          <p:cNvPr id="24579" name="Rectangle 2"/>
          <p:cNvSpPr>
            <a:spLocks noGrp="1" noChangeArrowheads="1"/>
          </p:cNvSpPr>
          <p:nvPr>
            <p:ph type="title"/>
          </p:nvPr>
        </p:nvSpPr>
        <p:spPr>
          <a:xfrm>
            <a:off x="1889125" y="527051"/>
            <a:ext cx="4781550" cy="498475"/>
          </a:xfrm>
          <a:noFill/>
        </p:spPr>
        <p:txBody>
          <a:bodyPr anchor="b"/>
          <a:lstStyle/>
          <a:p>
            <a:pPr eaLnBrk="1" hangingPunct="1"/>
            <a:r>
              <a:rPr lang="en-US" altLang="en-US" sz="2800"/>
              <a:t>Notes:</a:t>
            </a:r>
          </a:p>
        </p:txBody>
      </p:sp>
      <p:sp>
        <p:nvSpPr>
          <p:cNvPr id="24580" name="Rectangle 3"/>
          <p:cNvSpPr>
            <a:spLocks noGrp="1" noChangeArrowheads="1"/>
          </p:cNvSpPr>
          <p:nvPr>
            <p:ph type="body" idx="1"/>
          </p:nvPr>
        </p:nvSpPr>
        <p:spPr>
          <a:xfrm>
            <a:off x="1787526" y="1385888"/>
            <a:ext cx="8601075" cy="5207000"/>
          </a:xfrm>
          <a:noFill/>
        </p:spPr>
        <p:txBody>
          <a:bodyPr/>
          <a:lstStyle/>
          <a:p>
            <a:pPr eaLnBrk="1" hangingPunct="1"/>
            <a:r>
              <a:rPr lang="en-US" altLang="en-US" sz="1400"/>
              <a:t>A response to the Web browser from CICS (a Web server in this case) will normally consist of a status line indicating the response to the request (200 is a normal response),  headers indicating the type of data being sent back from the server (the MIME type) and other information, and a body containing data related to the response.</a:t>
            </a:r>
          </a:p>
          <a:p>
            <a:pPr eaLnBrk="1" hangingPunct="1"/>
            <a:r>
              <a:rPr lang="en-US" altLang="en-US" sz="1400"/>
              <a:t>MIME stand for Multipurpose Internet Mail Extension and is used to signify the type of file, such as XML, JSON, GIF, etc.</a:t>
            </a:r>
          </a:p>
          <a:p>
            <a:pPr eaLnBrk="1" hangingPunct="1"/>
            <a:r>
              <a:rPr lang="en-US" altLang="en-US" sz="1400"/>
              <a:t>There are different types of header values that can be returned such as the length, Cookie data, and other control information.</a:t>
            </a:r>
          </a:p>
          <a:p>
            <a:pPr eaLnBrk="1" hangingPunct="1"/>
            <a:r>
              <a:rPr lang="en-US" altLang="en-US" sz="1400"/>
              <a:t>The body of the HTML transmission to display a Web page is normally some HTML that provides a response to the request.</a:t>
            </a:r>
          </a:p>
          <a:p>
            <a:pPr eaLnBrk="1" hangingPunct="1"/>
            <a:r>
              <a:rPr lang="en-US" altLang="en-US" sz="1400"/>
              <a:t>The HTML will reference any other files needed to properly display the HTML (like a Cascading Style Sheet, or graphics).</a:t>
            </a:r>
          </a:p>
          <a:p>
            <a:pPr eaLnBrk="1" hangingPunct="1"/>
            <a:r>
              <a:rPr lang="en-US" altLang="en-US" sz="1400"/>
              <a:t>If this was a Web service, the body would contain the response envelope.  For a REST request, the body would contain XML or JSON.  More on REST later.</a:t>
            </a:r>
          </a:p>
        </p:txBody>
      </p:sp>
    </p:spTree>
    <p:extLst>
      <p:ext uri="{BB962C8B-B14F-4D97-AF65-F5344CB8AC3E}">
        <p14:creationId xmlns:p14="http://schemas.microsoft.com/office/powerpoint/2010/main" val="1699507907"/>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altLang="en-US" sz="2800" b="1"/>
              <a:t>Topic Abstract</a:t>
            </a:r>
          </a:p>
        </p:txBody>
      </p:sp>
      <p:sp>
        <p:nvSpPr>
          <p:cNvPr id="6148" name="Rectangle 3"/>
          <p:cNvSpPr>
            <a:spLocks noGrp="1" noChangeArrowheads="1"/>
          </p:cNvSpPr>
          <p:nvPr>
            <p:ph idx="1"/>
          </p:nvPr>
        </p:nvSpPr>
        <p:spPr/>
        <p:txBody>
          <a:bodyPr/>
          <a:lstStyle/>
          <a:p>
            <a:pPr eaLnBrk="1" hangingPunct="1"/>
            <a:r>
              <a:rPr lang="en-US" altLang="en-US"/>
              <a:t>This topic is an overview of all CICS integration technologies.  While all connectivity options will be surveyed, emphasis will be placed on the newer connectivity options that enable Web services, REST services, Atom feeds, Event processing, Servlets and JSPs, and SCA.</a:t>
            </a:r>
          </a:p>
          <a:p>
            <a:pPr eaLnBrk="1" hangingPunct="1"/>
            <a:endParaRPr lang="en-US" altLang="en-US"/>
          </a:p>
        </p:txBody>
      </p:sp>
      <p:sp>
        <p:nvSpPr>
          <p:cNvPr id="6146"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2</a:t>
            </a:fld>
            <a:endParaRPr lang="en-US" altLang="en-US" sz="1000">
              <a:solidFill>
                <a:srgbClr val="FFFFFF"/>
              </a:solidFill>
            </a:endParaRPr>
          </a:p>
        </p:txBody>
      </p:sp>
    </p:spTree>
    <p:extLst>
      <p:ext uri="{BB962C8B-B14F-4D97-AF65-F5344CB8AC3E}">
        <p14:creationId xmlns:p14="http://schemas.microsoft.com/office/powerpoint/2010/main" val="1724416161"/>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normAutofit/>
          </a:bodyPr>
          <a:lstStyle/>
          <a:p>
            <a:pPr eaLnBrk="1" hangingPunct="1"/>
            <a:r>
              <a:rPr lang="en-US" altLang="en-US" sz="3600" b="1" dirty="0"/>
              <a:t>CICS APIs for HTTP Interaction</a:t>
            </a:r>
          </a:p>
        </p:txBody>
      </p:sp>
      <p:sp>
        <p:nvSpPr>
          <p:cNvPr id="25602"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20</a:t>
            </a:fld>
            <a:endParaRPr lang="en-US" altLang="en-US" sz="1000">
              <a:solidFill>
                <a:srgbClr val="FFFFFF"/>
              </a:solidFill>
            </a:endParaRPr>
          </a:p>
        </p:txBody>
      </p:sp>
      <p:sp>
        <p:nvSpPr>
          <p:cNvPr id="25604" name="Rectangle 5"/>
          <p:cNvSpPr>
            <a:spLocks noChangeArrowheads="1"/>
          </p:cNvSpPr>
          <p:nvPr/>
        </p:nvSpPr>
        <p:spPr bwMode="auto">
          <a:xfrm>
            <a:off x="2286000" y="1743075"/>
            <a:ext cx="1836738" cy="611188"/>
          </a:xfrm>
          <a:prstGeom prst="rect">
            <a:avLst/>
          </a:prstGeom>
          <a:solidFill>
            <a:srgbClr val="CCECFF"/>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5605" name="Rectangle 6"/>
          <p:cNvSpPr>
            <a:spLocks noChangeArrowheads="1"/>
          </p:cNvSpPr>
          <p:nvPr/>
        </p:nvSpPr>
        <p:spPr bwMode="auto">
          <a:xfrm>
            <a:off x="2524125" y="1938339"/>
            <a:ext cx="1435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800"/>
              <a:t>Request Line</a:t>
            </a:r>
            <a:endParaRPr lang="en-US" altLang="en-US" sz="1200"/>
          </a:p>
        </p:txBody>
      </p:sp>
      <p:sp>
        <p:nvSpPr>
          <p:cNvPr id="25606" name="Rectangle 7"/>
          <p:cNvSpPr>
            <a:spLocks noChangeArrowheads="1"/>
          </p:cNvSpPr>
          <p:nvPr/>
        </p:nvSpPr>
        <p:spPr bwMode="auto">
          <a:xfrm>
            <a:off x="4114801" y="1743075"/>
            <a:ext cx="2462213" cy="611188"/>
          </a:xfrm>
          <a:prstGeom prst="rect">
            <a:avLst/>
          </a:prstGeom>
          <a:solidFill>
            <a:srgbClr val="66FF66"/>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5607" name="Rectangle 8"/>
          <p:cNvSpPr>
            <a:spLocks noChangeArrowheads="1"/>
          </p:cNvSpPr>
          <p:nvPr/>
        </p:nvSpPr>
        <p:spPr bwMode="auto">
          <a:xfrm>
            <a:off x="4881563" y="1928814"/>
            <a:ext cx="901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800"/>
              <a:t>Headers</a:t>
            </a:r>
            <a:endParaRPr lang="en-US" altLang="en-US" sz="1200"/>
          </a:p>
        </p:txBody>
      </p:sp>
      <p:sp>
        <p:nvSpPr>
          <p:cNvPr id="25608" name="Rectangle 9"/>
          <p:cNvSpPr>
            <a:spLocks noChangeArrowheads="1"/>
          </p:cNvSpPr>
          <p:nvPr/>
        </p:nvSpPr>
        <p:spPr bwMode="auto">
          <a:xfrm>
            <a:off x="7019926" y="1749425"/>
            <a:ext cx="2962275" cy="611188"/>
          </a:xfrm>
          <a:prstGeom prst="rect">
            <a:avLst/>
          </a:prstGeom>
          <a:solidFill>
            <a:srgbClr val="FF99CC"/>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5609" name="Rectangle 10"/>
          <p:cNvSpPr>
            <a:spLocks noChangeArrowheads="1"/>
          </p:cNvSpPr>
          <p:nvPr/>
        </p:nvSpPr>
        <p:spPr bwMode="auto">
          <a:xfrm>
            <a:off x="8262938" y="1924050"/>
            <a:ext cx="571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800"/>
              <a:t>Body</a:t>
            </a:r>
            <a:endParaRPr lang="en-US" altLang="en-US" sz="1200"/>
          </a:p>
        </p:txBody>
      </p:sp>
      <p:sp>
        <p:nvSpPr>
          <p:cNvPr id="25610" name="Rectangle 25"/>
          <p:cNvSpPr>
            <a:spLocks noChangeArrowheads="1"/>
          </p:cNvSpPr>
          <p:nvPr/>
        </p:nvSpPr>
        <p:spPr bwMode="auto">
          <a:xfrm>
            <a:off x="6553200" y="1752601"/>
            <a:ext cx="457200" cy="600075"/>
          </a:xfrm>
          <a:prstGeom prst="rect">
            <a:avLst/>
          </a:prstGeom>
          <a:solidFill>
            <a:schemeClr val="hlink"/>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5611" name="Rectangle 26"/>
          <p:cNvSpPr>
            <a:spLocks noChangeArrowheads="1"/>
          </p:cNvSpPr>
          <p:nvPr/>
        </p:nvSpPr>
        <p:spPr bwMode="auto">
          <a:xfrm>
            <a:off x="6573839" y="1827213"/>
            <a:ext cx="410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200"/>
              <a:t>CRLF</a:t>
            </a:r>
          </a:p>
          <a:p>
            <a:pPr eaLnBrk="1" hangingPunct="1">
              <a:spcBef>
                <a:spcPct val="0"/>
              </a:spcBef>
              <a:spcAft>
                <a:spcPct val="0"/>
              </a:spcAft>
              <a:buClrTx/>
              <a:buFontTx/>
              <a:buNone/>
            </a:pPr>
            <a:r>
              <a:rPr lang="en-US" altLang="en-US" sz="1200"/>
              <a:t>CRLF</a:t>
            </a:r>
            <a:endParaRPr lang="en-US" altLang="en-US" sz="800"/>
          </a:p>
        </p:txBody>
      </p:sp>
      <p:sp>
        <p:nvSpPr>
          <p:cNvPr id="25612" name="Rectangle 30"/>
          <p:cNvSpPr>
            <a:spLocks noChangeArrowheads="1"/>
          </p:cNvSpPr>
          <p:nvPr/>
        </p:nvSpPr>
        <p:spPr bwMode="auto">
          <a:xfrm>
            <a:off x="2286000" y="1743075"/>
            <a:ext cx="7696200" cy="609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5613" name="Rectangle 31"/>
          <p:cNvSpPr>
            <a:spLocks noChangeArrowheads="1"/>
          </p:cNvSpPr>
          <p:nvPr/>
        </p:nvSpPr>
        <p:spPr bwMode="auto">
          <a:xfrm>
            <a:off x="2438400" y="2900363"/>
            <a:ext cx="1600200" cy="1447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5614" name="Text Box 32"/>
          <p:cNvSpPr txBox="1">
            <a:spLocks noChangeArrowheads="1"/>
          </p:cNvSpPr>
          <p:nvPr/>
        </p:nvSpPr>
        <p:spPr bwMode="auto">
          <a:xfrm>
            <a:off x="7404100" y="2924175"/>
            <a:ext cx="2044700" cy="290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600"/>
              <a:t>WEB RECEIVE</a:t>
            </a:r>
            <a:br>
              <a:rPr lang="en-US" altLang="en-US" sz="1600"/>
            </a:br>
            <a:r>
              <a:rPr lang="en-US" altLang="en-US" sz="1600"/>
              <a:t>  set/into</a:t>
            </a:r>
            <a:br>
              <a:rPr lang="en-US" altLang="en-US" sz="1600"/>
            </a:br>
            <a:r>
              <a:rPr lang="en-US" altLang="en-US" sz="1600"/>
              <a:t>  length</a:t>
            </a:r>
            <a:br>
              <a:rPr lang="en-US" altLang="en-US" sz="1600"/>
            </a:br>
            <a:r>
              <a:rPr lang="en-US" altLang="en-US" sz="1600"/>
              <a:t>  client codepage </a:t>
            </a:r>
            <a:br>
              <a:rPr lang="en-US" altLang="en-US" sz="1600"/>
            </a:br>
            <a:r>
              <a:rPr lang="en-US" altLang="en-US" sz="1600"/>
              <a:t>  host codepage</a:t>
            </a:r>
            <a:br>
              <a:rPr lang="en-US" altLang="en-US" sz="1600"/>
            </a:br>
            <a:r>
              <a:rPr lang="en-US" altLang="en-US" sz="1600"/>
              <a:t>  type</a:t>
            </a:r>
            <a:br>
              <a:rPr lang="en-US" altLang="en-US" sz="1600"/>
            </a:br>
            <a:r>
              <a:rPr lang="en-US" altLang="en-US" sz="1600"/>
              <a:t>  notruncate</a:t>
            </a:r>
          </a:p>
          <a:p>
            <a:pPr eaLnBrk="1" hangingPunct="1">
              <a:spcBef>
                <a:spcPct val="50000"/>
              </a:spcBef>
              <a:spcAft>
                <a:spcPct val="0"/>
              </a:spcAft>
              <a:buClrTx/>
              <a:buFontTx/>
              <a:buNone/>
            </a:pPr>
            <a:r>
              <a:rPr lang="en-US" altLang="en-US" sz="1600"/>
              <a:t>WEB READ</a:t>
            </a:r>
            <a:br>
              <a:rPr lang="en-US" altLang="en-US" sz="1600"/>
            </a:br>
            <a:r>
              <a:rPr lang="en-US" altLang="en-US" sz="1600"/>
              <a:t>  name</a:t>
            </a:r>
            <a:br>
              <a:rPr lang="en-US" altLang="en-US" sz="1600"/>
            </a:br>
            <a:r>
              <a:rPr lang="en-US" altLang="en-US" sz="1600"/>
              <a:t>  value</a:t>
            </a:r>
            <a:br>
              <a:rPr lang="en-US" altLang="en-US" sz="1600"/>
            </a:br>
            <a:endParaRPr lang="en-US" altLang="en-US" sz="1600"/>
          </a:p>
        </p:txBody>
      </p:sp>
      <p:sp>
        <p:nvSpPr>
          <p:cNvPr id="25615" name="Rectangle 33"/>
          <p:cNvSpPr>
            <a:spLocks noChangeArrowheads="1"/>
          </p:cNvSpPr>
          <p:nvPr/>
        </p:nvSpPr>
        <p:spPr bwMode="auto">
          <a:xfrm>
            <a:off x="4654550" y="2909889"/>
            <a:ext cx="1593850" cy="127158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5616" name="Rectangle 34"/>
          <p:cNvSpPr>
            <a:spLocks noChangeArrowheads="1"/>
          </p:cNvSpPr>
          <p:nvPr/>
        </p:nvSpPr>
        <p:spPr bwMode="auto">
          <a:xfrm>
            <a:off x="7391400" y="2886075"/>
            <a:ext cx="2057400" cy="2743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5617" name="Line 35"/>
          <p:cNvSpPr>
            <a:spLocks noChangeShapeType="1"/>
          </p:cNvSpPr>
          <p:nvPr/>
        </p:nvSpPr>
        <p:spPr bwMode="auto">
          <a:xfrm>
            <a:off x="7010400" y="2352675"/>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8" name="Line 36"/>
          <p:cNvSpPr>
            <a:spLocks noChangeShapeType="1"/>
          </p:cNvSpPr>
          <p:nvPr/>
        </p:nvSpPr>
        <p:spPr bwMode="auto">
          <a:xfrm flipH="1">
            <a:off x="9448800" y="2352675"/>
            <a:ext cx="533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9" name="Text Box 37"/>
          <p:cNvSpPr txBox="1">
            <a:spLocks noChangeArrowheads="1"/>
          </p:cNvSpPr>
          <p:nvPr/>
        </p:nvSpPr>
        <p:spPr bwMode="auto">
          <a:xfrm>
            <a:off x="4695825" y="3028950"/>
            <a:ext cx="17526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600"/>
              <a:t>WEB READ</a:t>
            </a:r>
            <a:br>
              <a:rPr lang="en-US" altLang="en-US" sz="1600"/>
            </a:br>
            <a:r>
              <a:rPr lang="en-US" altLang="en-US" sz="1600"/>
              <a:t>HTTPHEADER</a:t>
            </a:r>
            <a:br>
              <a:rPr lang="en-US" altLang="en-US" sz="1600"/>
            </a:br>
            <a:r>
              <a:rPr lang="en-US" altLang="en-US" sz="1600"/>
              <a:t>  name</a:t>
            </a:r>
            <a:br>
              <a:rPr lang="en-US" altLang="en-US" sz="1600"/>
            </a:br>
            <a:r>
              <a:rPr lang="en-US" altLang="en-US" sz="1600"/>
              <a:t>  value</a:t>
            </a:r>
            <a:br>
              <a:rPr lang="en-US" altLang="en-US" sz="1600"/>
            </a:br>
            <a:endParaRPr lang="en-US" altLang="en-US" sz="1600"/>
          </a:p>
        </p:txBody>
      </p:sp>
      <p:sp>
        <p:nvSpPr>
          <p:cNvPr id="25620" name="Text Box 38"/>
          <p:cNvSpPr txBox="1">
            <a:spLocks noChangeArrowheads="1"/>
          </p:cNvSpPr>
          <p:nvPr/>
        </p:nvSpPr>
        <p:spPr bwMode="auto">
          <a:xfrm>
            <a:off x="2403475" y="2919413"/>
            <a:ext cx="20447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600"/>
              <a:t>WEB EXTRACT</a:t>
            </a:r>
            <a:br>
              <a:rPr lang="en-US" altLang="en-US" sz="1600"/>
            </a:br>
            <a:r>
              <a:rPr lang="en-US" altLang="en-US" sz="1600"/>
              <a:t>  method</a:t>
            </a:r>
            <a:br>
              <a:rPr lang="en-US" altLang="en-US" sz="1600"/>
            </a:br>
            <a:r>
              <a:rPr lang="en-US" altLang="en-US" sz="1600"/>
              <a:t>  absolute path</a:t>
            </a:r>
            <a:br>
              <a:rPr lang="en-US" altLang="en-US" sz="1600"/>
            </a:br>
            <a:r>
              <a:rPr lang="en-US" altLang="en-US" sz="1600"/>
              <a:t>  version</a:t>
            </a:r>
            <a:br>
              <a:rPr lang="en-US" altLang="en-US" sz="1600"/>
            </a:br>
            <a:r>
              <a:rPr lang="en-US" altLang="en-US" sz="1600"/>
              <a:t>  request type</a:t>
            </a:r>
          </a:p>
        </p:txBody>
      </p:sp>
      <p:sp>
        <p:nvSpPr>
          <p:cNvPr id="25621" name="Line 39"/>
          <p:cNvSpPr>
            <a:spLocks noChangeShapeType="1"/>
          </p:cNvSpPr>
          <p:nvPr/>
        </p:nvSpPr>
        <p:spPr bwMode="auto">
          <a:xfrm>
            <a:off x="2286000" y="2352675"/>
            <a:ext cx="152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22" name="Line 40"/>
          <p:cNvSpPr>
            <a:spLocks noChangeShapeType="1"/>
          </p:cNvSpPr>
          <p:nvPr/>
        </p:nvSpPr>
        <p:spPr bwMode="auto">
          <a:xfrm flipH="1">
            <a:off x="4038600" y="2352675"/>
            <a:ext cx="76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23" name="Line 41"/>
          <p:cNvSpPr>
            <a:spLocks noChangeShapeType="1"/>
          </p:cNvSpPr>
          <p:nvPr/>
        </p:nvSpPr>
        <p:spPr bwMode="auto">
          <a:xfrm>
            <a:off x="4114800" y="2352675"/>
            <a:ext cx="533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24" name="Line 42"/>
          <p:cNvSpPr>
            <a:spLocks noChangeShapeType="1"/>
          </p:cNvSpPr>
          <p:nvPr/>
        </p:nvSpPr>
        <p:spPr bwMode="auto">
          <a:xfrm flipH="1">
            <a:off x="6172200" y="2352675"/>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25" name="Rectangle 43"/>
          <p:cNvSpPr>
            <a:spLocks noChangeArrowheads="1"/>
          </p:cNvSpPr>
          <p:nvPr/>
        </p:nvSpPr>
        <p:spPr bwMode="auto">
          <a:xfrm>
            <a:off x="2182813" y="4832350"/>
            <a:ext cx="5562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49263">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346075" defTabSz="449263">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nSpc>
                <a:spcPct val="80000"/>
              </a:lnSpc>
              <a:spcBef>
                <a:spcPts val="338"/>
              </a:spcBef>
              <a:spcAft>
                <a:spcPts val="200"/>
              </a:spcAft>
            </a:pPr>
            <a:r>
              <a:rPr lang="en-GB" altLang="en-US" sz="1600" dirty="0"/>
              <a:t>Input</a:t>
            </a:r>
          </a:p>
          <a:p>
            <a:pPr lvl="1">
              <a:lnSpc>
                <a:spcPct val="80000"/>
              </a:lnSpc>
              <a:spcBef>
                <a:spcPts val="338"/>
              </a:spcBef>
              <a:spcAft>
                <a:spcPts val="200"/>
              </a:spcAft>
            </a:pPr>
            <a:r>
              <a:rPr lang="en-GB" altLang="en-US" sz="1600" dirty="0"/>
              <a:t>WEB EXTRACT – Request Line info</a:t>
            </a:r>
          </a:p>
          <a:p>
            <a:pPr lvl="1">
              <a:lnSpc>
                <a:spcPct val="80000"/>
              </a:lnSpc>
              <a:spcBef>
                <a:spcPts val="338"/>
              </a:spcBef>
              <a:spcAft>
                <a:spcPts val="200"/>
              </a:spcAft>
            </a:pPr>
            <a:r>
              <a:rPr lang="en-GB" altLang="en-US" sz="1600" dirty="0"/>
              <a:t>WEB READ – Header values or form fields</a:t>
            </a:r>
          </a:p>
          <a:p>
            <a:pPr lvl="1">
              <a:lnSpc>
                <a:spcPct val="80000"/>
              </a:lnSpc>
              <a:spcBef>
                <a:spcPts val="338"/>
              </a:spcBef>
              <a:spcAft>
                <a:spcPts val="200"/>
              </a:spcAft>
            </a:pPr>
            <a:r>
              <a:rPr lang="en-GB" altLang="en-US" sz="1600" dirty="0"/>
              <a:t>WEB RECEIVE – Obtain entire HTTP body</a:t>
            </a:r>
          </a:p>
        </p:txBody>
      </p:sp>
      <p:sp>
        <p:nvSpPr>
          <p:cNvPr id="25626" name="Rectangle 44"/>
          <p:cNvSpPr>
            <a:spLocks noChangeArrowheads="1"/>
          </p:cNvSpPr>
          <p:nvPr/>
        </p:nvSpPr>
        <p:spPr bwMode="auto">
          <a:xfrm>
            <a:off x="6427788" y="6121400"/>
            <a:ext cx="4191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49263">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346075" defTabSz="449263">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defTabSz="449263">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defTabSz="449263">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449263">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defTabSz="449263"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defTabSz="449263"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defTabSz="449263"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defTabSz="449263"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nSpc>
                <a:spcPct val="80000"/>
              </a:lnSpc>
              <a:spcBef>
                <a:spcPts val="338"/>
              </a:spcBef>
              <a:spcAft>
                <a:spcPts val="200"/>
              </a:spcAft>
            </a:pPr>
            <a:r>
              <a:rPr lang="en-GB" altLang="en-US" sz="1600"/>
              <a:t>CICS can also be an HTTP Requester</a:t>
            </a:r>
          </a:p>
          <a:p>
            <a:pPr lvl="1">
              <a:lnSpc>
                <a:spcPct val="80000"/>
              </a:lnSpc>
              <a:spcBef>
                <a:spcPts val="338"/>
              </a:spcBef>
              <a:spcAft>
                <a:spcPts val="200"/>
              </a:spcAft>
            </a:pPr>
            <a:r>
              <a:rPr lang="en-US" altLang="en-US" sz="1600"/>
              <a:t>Send/receive, or converse</a:t>
            </a:r>
          </a:p>
        </p:txBody>
      </p:sp>
    </p:spTree>
    <p:extLst>
      <p:ext uri="{BB962C8B-B14F-4D97-AF65-F5344CB8AC3E}">
        <p14:creationId xmlns:p14="http://schemas.microsoft.com/office/powerpoint/2010/main" val="2041894029"/>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21</a:t>
            </a:fld>
            <a:endParaRPr lang="en-US" altLang="en-US" sz="1000">
              <a:solidFill>
                <a:srgbClr val="FFFFFF"/>
              </a:solidFill>
            </a:endParaRPr>
          </a:p>
        </p:txBody>
      </p:sp>
      <p:sp>
        <p:nvSpPr>
          <p:cNvPr id="26627" name="Rectangle 2"/>
          <p:cNvSpPr>
            <a:spLocks noGrp="1" noChangeArrowheads="1"/>
          </p:cNvSpPr>
          <p:nvPr>
            <p:ph type="title"/>
          </p:nvPr>
        </p:nvSpPr>
        <p:spPr>
          <a:xfrm>
            <a:off x="1866901" y="527051"/>
            <a:ext cx="4373563" cy="498475"/>
          </a:xfrm>
          <a:noFill/>
        </p:spPr>
        <p:txBody>
          <a:bodyPr anchor="b"/>
          <a:lstStyle/>
          <a:p>
            <a:pPr eaLnBrk="1" hangingPunct="1"/>
            <a:r>
              <a:rPr lang="en-US" altLang="en-US" sz="2800"/>
              <a:t>Notes:</a:t>
            </a:r>
          </a:p>
        </p:txBody>
      </p:sp>
      <p:sp>
        <p:nvSpPr>
          <p:cNvPr id="26628" name="Rectangle 3"/>
          <p:cNvSpPr>
            <a:spLocks noGrp="1" noChangeArrowheads="1"/>
          </p:cNvSpPr>
          <p:nvPr>
            <p:ph type="body" idx="1"/>
          </p:nvPr>
        </p:nvSpPr>
        <p:spPr>
          <a:xfrm>
            <a:off x="2211388" y="1506538"/>
            <a:ext cx="7708900" cy="4665662"/>
          </a:xfrm>
          <a:noFill/>
        </p:spPr>
        <p:txBody>
          <a:bodyPr/>
          <a:lstStyle/>
          <a:p>
            <a:pPr marL="282575" indent="-282575">
              <a:lnSpc>
                <a:spcPct val="80000"/>
              </a:lnSpc>
            </a:pPr>
            <a:r>
              <a:rPr lang="en-US" altLang="en-US" sz="1400"/>
              <a:t>CICS provides an API for interacting with Web browsers</a:t>
            </a:r>
          </a:p>
          <a:p>
            <a:pPr marL="622300" lvl="1" indent="-225425">
              <a:lnSpc>
                <a:spcPct val="80000"/>
              </a:lnSpc>
            </a:pPr>
            <a:r>
              <a:rPr lang="en-US" altLang="en-US" sz="1300"/>
              <a:t>WEB EXTRACT can be used to access request line information such as the path, the method, and HTTP level</a:t>
            </a:r>
          </a:p>
          <a:p>
            <a:pPr marL="622300" lvl="1" indent="-225425">
              <a:lnSpc>
                <a:spcPct val="80000"/>
              </a:lnSpc>
            </a:pPr>
            <a:r>
              <a:rPr lang="en-US" altLang="en-US" sz="1300"/>
              <a:t>WEB READ can be used to access header information, to include Cookie data.  WEB READ can also be used to access form data  (name/value pairs)</a:t>
            </a:r>
          </a:p>
          <a:p>
            <a:pPr marL="622300" lvl="1" indent="-225425">
              <a:lnSpc>
                <a:spcPct val="80000"/>
              </a:lnSpc>
            </a:pPr>
            <a:r>
              <a:rPr lang="en-US" altLang="en-US" sz="1300"/>
              <a:t>WEB RECEIVE can be use to obtain the entire body of the HTTP transmission</a:t>
            </a:r>
          </a:p>
          <a:p>
            <a:pPr marL="282575" indent="-282575">
              <a:lnSpc>
                <a:spcPct val="80000"/>
              </a:lnSpc>
            </a:pPr>
            <a:r>
              <a:rPr lang="en-US" altLang="en-US" sz="1400"/>
              <a:t>In addition to providing static or dynamic HTML, CICS can also serve graphics, cascading style sheets, JavaScript and other Web artifacts</a:t>
            </a:r>
          </a:p>
          <a:p>
            <a:pPr marL="282575" indent="-282575">
              <a:lnSpc>
                <a:spcPct val="80000"/>
              </a:lnSpc>
            </a:pPr>
            <a:r>
              <a:rPr lang="en-US" altLang="en-US" sz="1400"/>
              <a:t>CICS can be a requestor or a provider</a:t>
            </a:r>
          </a:p>
          <a:p>
            <a:pPr marL="282575" indent="-282575">
              <a:lnSpc>
                <a:spcPct val="80000"/>
              </a:lnSpc>
            </a:pPr>
            <a:r>
              <a:rPr lang="en-US" altLang="en-US" sz="1400"/>
              <a:t>This chart illustrates the use the the CICS Web API to process an HTTP request received by CICS</a:t>
            </a:r>
          </a:p>
          <a:p>
            <a:pPr marL="282575" indent="-282575">
              <a:lnSpc>
                <a:spcPct val="80000"/>
              </a:lnSpc>
            </a:pPr>
            <a:r>
              <a:rPr lang="en-US" altLang="en-US" sz="1400"/>
              <a:t>CICS fully support the client and server aspects of both the HTTP 1.0 and HTTP 1.1 specifications</a:t>
            </a:r>
          </a:p>
          <a:p>
            <a:pPr marL="282575" indent="-282575">
              <a:lnSpc>
                <a:spcPct val="80000"/>
              </a:lnSpc>
            </a:pPr>
            <a:r>
              <a:rPr lang="en-US" altLang="en-US" sz="1400"/>
              <a:t>In the HTTP 1.1 specification, in addition to the role of a server and a client, the specification also talks about a cache, proxy, tunnel and other roles that exist in an HTTP 1.1 environment.  Because CICS fully supports the roles of the client and server, but doesn’t support the roles of a cache, proxy, tunnel, and other roles defined in HTTP 1.1 specification, CICS is considered to be ‘conditionally compliant’ to the HTTP 1.1 specification.</a:t>
            </a:r>
          </a:p>
        </p:txBody>
      </p:sp>
    </p:spTree>
    <p:extLst>
      <p:ext uri="{BB962C8B-B14F-4D97-AF65-F5344CB8AC3E}">
        <p14:creationId xmlns:p14="http://schemas.microsoft.com/office/powerpoint/2010/main" val="4143886543"/>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70" name="Rectangle 2"/>
          <p:cNvSpPr>
            <a:spLocks noGrp="1" noChangeArrowheads="1"/>
          </p:cNvSpPr>
          <p:nvPr>
            <p:ph type="title"/>
          </p:nvPr>
        </p:nvSpPr>
        <p:spPr/>
        <p:txBody>
          <a:bodyPr>
            <a:normAutofit/>
          </a:bodyPr>
          <a:lstStyle/>
          <a:p>
            <a:pPr eaLnBrk="1" hangingPunct="1"/>
            <a:r>
              <a:rPr lang="en-US" altLang="en-US" sz="3600" b="1" dirty="0"/>
              <a:t>CICS APIs for HTTP Interaction</a:t>
            </a:r>
          </a:p>
        </p:txBody>
      </p:sp>
      <p:sp>
        <p:nvSpPr>
          <p:cNvPr id="27650"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22</a:t>
            </a:fld>
            <a:endParaRPr lang="en-US" altLang="en-US" sz="1000">
              <a:solidFill>
                <a:srgbClr val="FFFFFF"/>
              </a:solidFill>
            </a:endParaRPr>
          </a:p>
        </p:txBody>
      </p:sp>
      <p:sp>
        <p:nvSpPr>
          <p:cNvPr id="27651" name="Rectangle 5"/>
          <p:cNvSpPr>
            <a:spLocks noChangeArrowheads="1"/>
          </p:cNvSpPr>
          <p:nvPr/>
        </p:nvSpPr>
        <p:spPr bwMode="auto">
          <a:xfrm>
            <a:off x="2286000" y="1990725"/>
            <a:ext cx="1836738" cy="611188"/>
          </a:xfrm>
          <a:prstGeom prst="rect">
            <a:avLst/>
          </a:prstGeom>
          <a:solidFill>
            <a:srgbClr val="CCECFF"/>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7652" name="Rectangle 6"/>
          <p:cNvSpPr>
            <a:spLocks noChangeArrowheads="1"/>
          </p:cNvSpPr>
          <p:nvPr/>
        </p:nvSpPr>
        <p:spPr bwMode="auto">
          <a:xfrm>
            <a:off x="2524125" y="2185989"/>
            <a:ext cx="1231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800"/>
              <a:t>Status Line</a:t>
            </a:r>
            <a:endParaRPr lang="en-US" altLang="en-US" sz="1200"/>
          </a:p>
        </p:txBody>
      </p:sp>
      <p:sp>
        <p:nvSpPr>
          <p:cNvPr id="27653" name="Rectangle 7"/>
          <p:cNvSpPr>
            <a:spLocks noChangeArrowheads="1"/>
          </p:cNvSpPr>
          <p:nvPr/>
        </p:nvSpPr>
        <p:spPr bwMode="auto">
          <a:xfrm>
            <a:off x="4114801" y="1990725"/>
            <a:ext cx="2462213" cy="611188"/>
          </a:xfrm>
          <a:prstGeom prst="rect">
            <a:avLst/>
          </a:prstGeom>
          <a:solidFill>
            <a:srgbClr val="66FF66"/>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7654" name="Rectangle 8"/>
          <p:cNvSpPr>
            <a:spLocks noChangeArrowheads="1"/>
          </p:cNvSpPr>
          <p:nvPr/>
        </p:nvSpPr>
        <p:spPr bwMode="auto">
          <a:xfrm>
            <a:off x="4881563" y="2176464"/>
            <a:ext cx="901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800"/>
              <a:t>Headers</a:t>
            </a:r>
            <a:endParaRPr lang="en-US" altLang="en-US" sz="1200"/>
          </a:p>
        </p:txBody>
      </p:sp>
      <p:sp>
        <p:nvSpPr>
          <p:cNvPr id="27655" name="Rectangle 9"/>
          <p:cNvSpPr>
            <a:spLocks noChangeArrowheads="1"/>
          </p:cNvSpPr>
          <p:nvPr/>
        </p:nvSpPr>
        <p:spPr bwMode="auto">
          <a:xfrm>
            <a:off x="7019926" y="1997075"/>
            <a:ext cx="2962275" cy="611188"/>
          </a:xfrm>
          <a:prstGeom prst="rect">
            <a:avLst/>
          </a:prstGeom>
          <a:solidFill>
            <a:srgbClr val="FF99CC"/>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7656" name="Rectangle 10"/>
          <p:cNvSpPr>
            <a:spLocks noChangeArrowheads="1"/>
          </p:cNvSpPr>
          <p:nvPr/>
        </p:nvSpPr>
        <p:spPr bwMode="auto">
          <a:xfrm>
            <a:off x="8262938" y="2171700"/>
            <a:ext cx="571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800"/>
              <a:t>Body</a:t>
            </a:r>
            <a:endParaRPr lang="en-US" altLang="en-US" sz="1200"/>
          </a:p>
        </p:txBody>
      </p:sp>
      <p:sp>
        <p:nvSpPr>
          <p:cNvPr id="27657" name="Rectangle 12"/>
          <p:cNvSpPr>
            <a:spLocks noChangeArrowheads="1"/>
          </p:cNvSpPr>
          <p:nvPr/>
        </p:nvSpPr>
        <p:spPr bwMode="auto">
          <a:xfrm>
            <a:off x="6454775" y="2854325"/>
            <a:ext cx="69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2000">
                <a:solidFill>
                  <a:srgbClr val="000000"/>
                </a:solidFill>
              </a:rPr>
              <a:t> </a:t>
            </a:r>
            <a:endParaRPr lang="en-US" altLang="en-US" sz="1000" b="0"/>
          </a:p>
        </p:txBody>
      </p:sp>
      <p:sp>
        <p:nvSpPr>
          <p:cNvPr id="27658" name="Rectangle 25"/>
          <p:cNvSpPr>
            <a:spLocks noChangeArrowheads="1"/>
          </p:cNvSpPr>
          <p:nvPr/>
        </p:nvSpPr>
        <p:spPr bwMode="auto">
          <a:xfrm>
            <a:off x="6553200" y="2000251"/>
            <a:ext cx="457200" cy="600075"/>
          </a:xfrm>
          <a:prstGeom prst="rect">
            <a:avLst/>
          </a:prstGeom>
          <a:solidFill>
            <a:schemeClr val="hlink"/>
          </a:solidFill>
          <a:ln w="9525">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7659" name="Rectangle 26"/>
          <p:cNvSpPr>
            <a:spLocks noChangeArrowheads="1"/>
          </p:cNvSpPr>
          <p:nvPr/>
        </p:nvSpPr>
        <p:spPr bwMode="auto">
          <a:xfrm>
            <a:off x="6573839" y="2074863"/>
            <a:ext cx="410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200"/>
              <a:t>CRLF</a:t>
            </a:r>
          </a:p>
          <a:p>
            <a:pPr eaLnBrk="1" hangingPunct="1">
              <a:spcBef>
                <a:spcPct val="0"/>
              </a:spcBef>
              <a:spcAft>
                <a:spcPct val="0"/>
              </a:spcAft>
              <a:buClrTx/>
              <a:buFontTx/>
              <a:buNone/>
            </a:pPr>
            <a:r>
              <a:rPr lang="en-US" altLang="en-US" sz="1200"/>
              <a:t>CRLF</a:t>
            </a:r>
            <a:endParaRPr lang="en-US" altLang="en-US" sz="800"/>
          </a:p>
        </p:txBody>
      </p:sp>
      <p:sp>
        <p:nvSpPr>
          <p:cNvPr id="27660" name="Rectangle 30"/>
          <p:cNvSpPr>
            <a:spLocks noChangeArrowheads="1"/>
          </p:cNvSpPr>
          <p:nvPr/>
        </p:nvSpPr>
        <p:spPr bwMode="auto">
          <a:xfrm>
            <a:off x="2286000" y="1990725"/>
            <a:ext cx="7696200" cy="609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7661" name="Text Box 32"/>
          <p:cNvSpPr txBox="1">
            <a:spLocks noChangeArrowheads="1"/>
          </p:cNvSpPr>
          <p:nvPr/>
        </p:nvSpPr>
        <p:spPr bwMode="auto">
          <a:xfrm>
            <a:off x="7404100" y="3171826"/>
            <a:ext cx="20447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600"/>
              <a:t>WEB SEND</a:t>
            </a:r>
            <a:br>
              <a:rPr lang="en-US" altLang="en-US" sz="1600"/>
            </a:br>
            <a:r>
              <a:rPr lang="en-US" altLang="en-US" sz="1600"/>
              <a:t>  from</a:t>
            </a:r>
            <a:br>
              <a:rPr lang="en-US" altLang="en-US" sz="1600"/>
            </a:br>
            <a:r>
              <a:rPr lang="en-US" altLang="en-US" sz="1600"/>
              <a:t>  length</a:t>
            </a:r>
            <a:br>
              <a:rPr lang="en-US" altLang="en-US" sz="1600"/>
            </a:br>
            <a:r>
              <a:rPr lang="en-US" altLang="en-US" sz="1600"/>
              <a:t>  media type</a:t>
            </a:r>
            <a:br>
              <a:rPr lang="en-US" altLang="en-US" sz="1600"/>
            </a:br>
            <a:r>
              <a:rPr lang="en-US" altLang="en-US" sz="1600"/>
              <a:t>  status code</a:t>
            </a:r>
            <a:br>
              <a:rPr lang="en-US" altLang="en-US" sz="1600"/>
            </a:br>
            <a:r>
              <a:rPr lang="en-US" altLang="en-US" sz="1600"/>
              <a:t>  status text</a:t>
            </a:r>
            <a:br>
              <a:rPr lang="en-US" altLang="en-US" sz="1600"/>
            </a:br>
            <a:r>
              <a:rPr lang="en-US" altLang="en-US" sz="1600"/>
              <a:t>  close status</a:t>
            </a:r>
            <a:br>
              <a:rPr lang="en-US" altLang="en-US" sz="1600"/>
            </a:br>
            <a:endParaRPr lang="en-US" altLang="en-US" sz="1600"/>
          </a:p>
        </p:txBody>
      </p:sp>
      <p:sp>
        <p:nvSpPr>
          <p:cNvPr id="27662" name="Rectangle 33"/>
          <p:cNvSpPr>
            <a:spLocks noChangeArrowheads="1"/>
          </p:cNvSpPr>
          <p:nvPr/>
        </p:nvSpPr>
        <p:spPr bwMode="auto">
          <a:xfrm>
            <a:off x="4654550" y="3157539"/>
            <a:ext cx="1593850" cy="127158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7663" name="Rectangle 34"/>
          <p:cNvSpPr>
            <a:spLocks noChangeArrowheads="1"/>
          </p:cNvSpPr>
          <p:nvPr/>
        </p:nvSpPr>
        <p:spPr bwMode="auto">
          <a:xfrm>
            <a:off x="7391400" y="3133725"/>
            <a:ext cx="2057400" cy="1981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7664" name="Line 35"/>
          <p:cNvSpPr>
            <a:spLocks noChangeShapeType="1"/>
          </p:cNvSpPr>
          <p:nvPr/>
        </p:nvSpPr>
        <p:spPr bwMode="auto">
          <a:xfrm>
            <a:off x="7010400" y="2600325"/>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5" name="Line 36"/>
          <p:cNvSpPr>
            <a:spLocks noChangeShapeType="1"/>
          </p:cNvSpPr>
          <p:nvPr/>
        </p:nvSpPr>
        <p:spPr bwMode="auto">
          <a:xfrm flipH="1">
            <a:off x="9448800" y="2600325"/>
            <a:ext cx="533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6" name="Text Box 37"/>
          <p:cNvSpPr txBox="1">
            <a:spLocks noChangeArrowheads="1"/>
          </p:cNvSpPr>
          <p:nvPr/>
        </p:nvSpPr>
        <p:spPr bwMode="auto">
          <a:xfrm>
            <a:off x="4695825" y="3276600"/>
            <a:ext cx="17526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600"/>
              <a:t>WEB WRITE</a:t>
            </a:r>
            <a:br>
              <a:rPr lang="en-US" altLang="en-US" sz="1600"/>
            </a:br>
            <a:r>
              <a:rPr lang="en-US" altLang="en-US" sz="1600"/>
              <a:t>HTTPHEADER</a:t>
            </a:r>
            <a:br>
              <a:rPr lang="en-US" altLang="en-US" sz="1600"/>
            </a:br>
            <a:r>
              <a:rPr lang="en-US" altLang="en-US" sz="1600"/>
              <a:t>  name</a:t>
            </a:r>
            <a:br>
              <a:rPr lang="en-US" altLang="en-US" sz="1600"/>
            </a:br>
            <a:r>
              <a:rPr lang="en-US" altLang="en-US" sz="1600"/>
              <a:t>  value</a:t>
            </a:r>
            <a:br>
              <a:rPr lang="en-US" altLang="en-US" sz="1600"/>
            </a:br>
            <a:endParaRPr lang="en-US" altLang="en-US" sz="1600"/>
          </a:p>
        </p:txBody>
      </p:sp>
      <p:sp>
        <p:nvSpPr>
          <p:cNvPr id="27667" name="Line 41"/>
          <p:cNvSpPr>
            <a:spLocks noChangeShapeType="1"/>
          </p:cNvSpPr>
          <p:nvPr/>
        </p:nvSpPr>
        <p:spPr bwMode="auto">
          <a:xfrm>
            <a:off x="4114800" y="2600325"/>
            <a:ext cx="533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8" name="Line 42"/>
          <p:cNvSpPr>
            <a:spLocks noChangeShapeType="1"/>
          </p:cNvSpPr>
          <p:nvPr/>
        </p:nvSpPr>
        <p:spPr bwMode="auto">
          <a:xfrm flipH="1">
            <a:off x="6172200" y="2600325"/>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9" name="Rectangle 1"/>
          <p:cNvSpPr>
            <a:spLocks noChangeArrowheads="1"/>
          </p:cNvSpPr>
          <p:nvPr/>
        </p:nvSpPr>
        <p:spPr bwMode="auto">
          <a:xfrm>
            <a:off x="2347913" y="5105400"/>
            <a:ext cx="457200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0000"/>
              </a:lnSpc>
              <a:spcBef>
                <a:spcPts val="338"/>
              </a:spcBef>
              <a:spcAft>
                <a:spcPts val="200"/>
              </a:spcAft>
              <a:buClr>
                <a:schemeClr val="accent2"/>
              </a:buClr>
              <a:buFont typeface="Wingdings" panose="05000000000000000000" pitchFamily="2" charset="2"/>
              <a:buChar char="§"/>
            </a:pPr>
            <a:r>
              <a:rPr lang="en-GB" altLang="en-US" sz="1600" b="1"/>
              <a:t>Output</a:t>
            </a:r>
          </a:p>
          <a:p>
            <a:pPr lvl="1">
              <a:lnSpc>
                <a:spcPct val="80000"/>
              </a:lnSpc>
              <a:spcBef>
                <a:spcPts val="338"/>
              </a:spcBef>
              <a:spcAft>
                <a:spcPts val="200"/>
              </a:spcAft>
              <a:buClr>
                <a:schemeClr val="accent2"/>
              </a:buClr>
              <a:buFont typeface="Arial" panose="020B0604020202020204" pitchFamily="34" charset="0"/>
              <a:buChar char="–"/>
            </a:pPr>
            <a:r>
              <a:rPr lang="en-GB" altLang="en-US" sz="1600"/>
              <a:t>Document API – compose dynamic content</a:t>
            </a:r>
          </a:p>
          <a:p>
            <a:pPr lvl="1">
              <a:lnSpc>
                <a:spcPct val="80000"/>
              </a:lnSpc>
              <a:spcBef>
                <a:spcPts val="338"/>
              </a:spcBef>
              <a:spcAft>
                <a:spcPts val="200"/>
              </a:spcAft>
              <a:buClr>
                <a:schemeClr val="accent2"/>
              </a:buClr>
              <a:buFont typeface="Arial" panose="020B0604020202020204" pitchFamily="34" charset="0"/>
              <a:buChar char="–"/>
            </a:pPr>
            <a:r>
              <a:rPr lang="en-GB" altLang="en-US" sz="1600"/>
              <a:t>WEB SEND – Send return data</a:t>
            </a:r>
            <a:endParaRPr lang="en-US" altLang="en-US" sz="1600"/>
          </a:p>
        </p:txBody>
      </p:sp>
    </p:spTree>
    <p:extLst>
      <p:ext uri="{BB962C8B-B14F-4D97-AF65-F5344CB8AC3E}">
        <p14:creationId xmlns:p14="http://schemas.microsoft.com/office/powerpoint/2010/main" val="219815623"/>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23</a:t>
            </a:fld>
            <a:endParaRPr lang="en-US" altLang="en-US" sz="1000">
              <a:solidFill>
                <a:srgbClr val="FFFFFF"/>
              </a:solidFill>
            </a:endParaRPr>
          </a:p>
        </p:txBody>
      </p:sp>
      <p:sp>
        <p:nvSpPr>
          <p:cNvPr id="28675" name="Rectangle 2"/>
          <p:cNvSpPr>
            <a:spLocks noGrp="1" noChangeArrowheads="1"/>
          </p:cNvSpPr>
          <p:nvPr>
            <p:ph type="title"/>
          </p:nvPr>
        </p:nvSpPr>
        <p:spPr>
          <a:xfrm>
            <a:off x="1866901" y="527051"/>
            <a:ext cx="4373563" cy="498475"/>
          </a:xfrm>
          <a:noFill/>
        </p:spPr>
        <p:txBody>
          <a:bodyPr anchor="b"/>
          <a:lstStyle/>
          <a:p>
            <a:pPr eaLnBrk="1" hangingPunct="1"/>
            <a:r>
              <a:rPr lang="en-US" altLang="en-US" sz="2800"/>
              <a:t>Notes:</a:t>
            </a:r>
          </a:p>
        </p:txBody>
      </p:sp>
      <p:sp>
        <p:nvSpPr>
          <p:cNvPr id="28676" name="Rectangle 3"/>
          <p:cNvSpPr>
            <a:spLocks noGrp="1" noChangeArrowheads="1"/>
          </p:cNvSpPr>
          <p:nvPr>
            <p:ph type="body" idx="1"/>
          </p:nvPr>
        </p:nvSpPr>
        <p:spPr>
          <a:xfrm>
            <a:off x="2211388" y="1506538"/>
            <a:ext cx="7708900" cy="4665662"/>
          </a:xfrm>
          <a:noFill/>
        </p:spPr>
        <p:txBody>
          <a:bodyPr/>
          <a:lstStyle/>
          <a:p>
            <a:pPr marL="282575" indent="-282575">
              <a:lnSpc>
                <a:spcPct val="80000"/>
              </a:lnSpc>
            </a:pPr>
            <a:r>
              <a:rPr lang="en-US" altLang="en-US" sz="1400"/>
              <a:t>CICS provides an API for interacting with HTTP messages</a:t>
            </a:r>
          </a:p>
          <a:p>
            <a:pPr marL="622300" lvl="1" indent="-225425">
              <a:lnSpc>
                <a:spcPct val="80000"/>
              </a:lnSpc>
            </a:pPr>
            <a:r>
              <a:rPr lang="en-US" altLang="en-US" sz="1300"/>
              <a:t>WEB EXTRACT can be used to access request line information such as the path, the method, and HTTP level</a:t>
            </a:r>
          </a:p>
          <a:p>
            <a:pPr marL="622300" lvl="1" indent="-225425">
              <a:lnSpc>
                <a:spcPct val="80000"/>
              </a:lnSpc>
            </a:pPr>
            <a:r>
              <a:rPr lang="en-US" altLang="en-US" sz="1300"/>
              <a:t>WEB READ can be used to access header information, to include Cookie data.  WEB READ can also be used to access form data  (name/value pairs)</a:t>
            </a:r>
          </a:p>
          <a:p>
            <a:pPr marL="622300" lvl="1" indent="-225425">
              <a:lnSpc>
                <a:spcPct val="80000"/>
              </a:lnSpc>
            </a:pPr>
            <a:r>
              <a:rPr lang="en-US" altLang="en-US" sz="1300"/>
              <a:t>WEB RECEIVE can be use to obtain the entire body of the HTTP transmission</a:t>
            </a:r>
            <a:endParaRPr lang="en-US" altLang="en-US" sz="1500"/>
          </a:p>
          <a:p>
            <a:pPr marL="282575" indent="-282575">
              <a:lnSpc>
                <a:spcPct val="80000"/>
              </a:lnSpc>
            </a:pPr>
            <a:r>
              <a:rPr lang="en-US" altLang="en-US" sz="1400"/>
              <a:t>In addition to providing static or dynamic HTML, CICS can also serve graphics, cascading style sheets, JavaScript and other Web artifacts</a:t>
            </a:r>
          </a:p>
          <a:p>
            <a:pPr marL="282575" indent="-282575">
              <a:lnSpc>
                <a:spcPct val="80000"/>
              </a:lnSpc>
            </a:pPr>
            <a:r>
              <a:rPr lang="en-US" altLang="en-US" sz="1400"/>
              <a:t>CICS can be a requestor or a provider</a:t>
            </a:r>
          </a:p>
          <a:p>
            <a:pPr marL="282575" indent="-282575">
              <a:lnSpc>
                <a:spcPct val="80000"/>
              </a:lnSpc>
            </a:pPr>
            <a:r>
              <a:rPr lang="en-US" altLang="en-US" sz="1400"/>
              <a:t>This chart illustrates the use the the CICS Web API to produce an HTTP response</a:t>
            </a:r>
          </a:p>
          <a:p>
            <a:pPr marL="282575" indent="-282575">
              <a:lnSpc>
                <a:spcPct val="80000"/>
              </a:lnSpc>
            </a:pPr>
            <a:r>
              <a:rPr lang="en-US" altLang="en-US" sz="1400"/>
              <a:t>CICS fully support the client and server aspects of both the HTTP 1.0 and HTTP 1.1 specifications</a:t>
            </a:r>
          </a:p>
        </p:txBody>
      </p:sp>
    </p:spTree>
    <p:extLst>
      <p:ext uri="{BB962C8B-B14F-4D97-AF65-F5344CB8AC3E}">
        <p14:creationId xmlns:p14="http://schemas.microsoft.com/office/powerpoint/2010/main" val="1002975587"/>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normAutofit/>
          </a:bodyPr>
          <a:lstStyle/>
          <a:p>
            <a:pPr eaLnBrk="1" hangingPunct="1"/>
            <a:r>
              <a:rPr lang="en-US" altLang="en-US" sz="3600" b="1" dirty="0"/>
              <a:t>URIMAP </a:t>
            </a:r>
          </a:p>
        </p:txBody>
      </p:sp>
      <p:sp>
        <p:nvSpPr>
          <p:cNvPr id="296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A9CCD12E-E94E-4080-91D0-AD83422BDB47}" type="slidenum">
              <a:rPr lang="en-US" altLang="en-US" sz="1000">
                <a:solidFill>
                  <a:srgbClr val="FFFFFF"/>
                </a:solidFill>
              </a:rPr>
              <a:pPr>
                <a:spcBef>
                  <a:spcPct val="50000"/>
                </a:spcBef>
                <a:spcAft>
                  <a:spcPct val="0"/>
                </a:spcAft>
                <a:buClrTx/>
                <a:buFontTx/>
                <a:buNone/>
              </a:pPr>
              <a:t>24</a:t>
            </a:fld>
            <a:endParaRPr lang="en-US" altLang="en-US" sz="1000">
              <a:solidFill>
                <a:srgbClr val="FFFFFF"/>
              </a:solidFill>
            </a:endParaRPr>
          </a:p>
        </p:txBody>
      </p:sp>
      <p:sp>
        <p:nvSpPr>
          <p:cNvPr id="29700" name="Rectangle 3"/>
          <p:cNvSpPr>
            <a:spLocks noGrp="1" noChangeArrowheads="1"/>
          </p:cNvSpPr>
          <p:nvPr>
            <p:ph type="body" sz="half" idx="4294967295"/>
          </p:nvPr>
        </p:nvSpPr>
        <p:spPr>
          <a:xfrm>
            <a:off x="2288381" y="1422399"/>
            <a:ext cx="4487863" cy="4887913"/>
          </a:xfrm>
        </p:spPr>
        <p:txBody>
          <a:bodyPr>
            <a:normAutofit fontScale="92500" lnSpcReduction="10000"/>
          </a:bodyPr>
          <a:lstStyle/>
          <a:p>
            <a:pPr marL="342900" indent="-342900" defTabSz="449263">
              <a:lnSpc>
                <a:spcPct val="80000"/>
              </a:lnSpc>
              <a:spcBef>
                <a:spcPts val="338"/>
              </a:spcBef>
              <a:spcAft>
                <a:spcPts val="200"/>
              </a:spcAft>
            </a:pPr>
            <a:r>
              <a:rPr lang="en-GB" altLang="en-US" sz="2000" dirty="0"/>
              <a:t>For CICS as an HTTP server</a:t>
            </a:r>
          </a:p>
          <a:p>
            <a:pPr marL="742950" lvl="1" indent="-346075" defTabSz="449263">
              <a:spcBef>
                <a:spcPts val="275"/>
              </a:spcBef>
            </a:pPr>
            <a:r>
              <a:rPr lang="en-GB" altLang="en-US" sz="2000" dirty="0"/>
              <a:t>Replaces and simplifies the function provided by the CICS Web support </a:t>
            </a:r>
            <a:r>
              <a:rPr lang="en-GB" altLang="en-US" sz="2000" dirty="0" err="1"/>
              <a:t>analyzer</a:t>
            </a:r>
            <a:r>
              <a:rPr lang="en-GB" altLang="en-US" sz="2000" dirty="0"/>
              <a:t> exit</a:t>
            </a:r>
          </a:p>
          <a:p>
            <a:pPr marL="742950" lvl="1" indent="-346075" defTabSz="449263">
              <a:spcBef>
                <a:spcPts val="275"/>
              </a:spcBef>
            </a:pPr>
            <a:r>
              <a:rPr lang="en-GB" altLang="en-US" sz="2000" dirty="0"/>
              <a:t>Static response, such as a DOCTEMPLATE or HFS file</a:t>
            </a:r>
          </a:p>
          <a:p>
            <a:pPr lvl="2" indent="-406400" defTabSz="449263">
              <a:lnSpc>
                <a:spcPct val="80000"/>
              </a:lnSpc>
              <a:spcBef>
                <a:spcPts val="275"/>
              </a:spcBef>
            </a:pPr>
            <a:r>
              <a:rPr lang="en-GB" altLang="en-US" sz="1800" dirty="0"/>
              <a:t>Static HTML</a:t>
            </a:r>
          </a:p>
          <a:p>
            <a:pPr lvl="2" indent="-406400" defTabSz="449263">
              <a:lnSpc>
                <a:spcPct val="80000"/>
              </a:lnSpc>
              <a:spcBef>
                <a:spcPts val="275"/>
              </a:spcBef>
            </a:pPr>
            <a:r>
              <a:rPr lang="en-GB" altLang="en-US" sz="1800" dirty="0"/>
              <a:t>Cascading Style Sheets</a:t>
            </a:r>
          </a:p>
          <a:p>
            <a:pPr lvl="2" indent="-406400" defTabSz="449263">
              <a:lnSpc>
                <a:spcPct val="80000"/>
              </a:lnSpc>
              <a:spcBef>
                <a:spcPts val="275"/>
              </a:spcBef>
            </a:pPr>
            <a:r>
              <a:rPr lang="en-GB" altLang="en-US" sz="1800" dirty="0" err="1"/>
              <a:t>Javascript</a:t>
            </a:r>
            <a:endParaRPr lang="en-GB" altLang="en-US" sz="1800" dirty="0"/>
          </a:p>
          <a:p>
            <a:pPr lvl="2" indent="-406400" defTabSz="449263">
              <a:lnSpc>
                <a:spcPct val="80000"/>
              </a:lnSpc>
              <a:spcBef>
                <a:spcPts val="275"/>
              </a:spcBef>
            </a:pPr>
            <a:r>
              <a:rPr lang="en-GB" altLang="en-US" sz="1800" dirty="0"/>
              <a:t>Graphics</a:t>
            </a:r>
          </a:p>
          <a:p>
            <a:pPr marL="742950" lvl="1" indent="-346075" defTabSz="449263">
              <a:spcBef>
                <a:spcPts val="275"/>
              </a:spcBef>
            </a:pPr>
            <a:r>
              <a:rPr lang="en-GB" altLang="en-US" sz="2000" dirty="0"/>
              <a:t>Dynamic response – Request is directed to an application program or a PIPELINE</a:t>
            </a:r>
          </a:p>
          <a:p>
            <a:pPr marL="742950" lvl="1" indent="-346075" defTabSz="449263">
              <a:spcBef>
                <a:spcPts val="275"/>
              </a:spcBef>
            </a:pPr>
            <a:r>
              <a:rPr lang="en-GB" altLang="en-US" sz="2000" dirty="0"/>
              <a:t>Redirection to another server</a:t>
            </a:r>
          </a:p>
          <a:p>
            <a:pPr marL="742950" lvl="1" indent="-346075" defTabSz="449263">
              <a:spcBef>
                <a:spcPts val="275"/>
              </a:spcBef>
            </a:pPr>
            <a:endParaRPr lang="en-GB" altLang="en-US" sz="2000" dirty="0"/>
          </a:p>
          <a:p>
            <a:pPr marL="342900" indent="-342900" defTabSz="449263">
              <a:lnSpc>
                <a:spcPct val="80000"/>
              </a:lnSpc>
              <a:spcBef>
                <a:spcPts val="338"/>
              </a:spcBef>
              <a:spcAft>
                <a:spcPts val="200"/>
              </a:spcAft>
            </a:pPr>
            <a:r>
              <a:rPr lang="en-GB" altLang="en-US" sz="2000" dirty="0"/>
              <a:t>For a CICS application as an HTTP client</a:t>
            </a:r>
          </a:p>
          <a:p>
            <a:pPr marL="742950" lvl="1" indent="-346075" defTabSz="449263">
              <a:spcBef>
                <a:spcPts val="275"/>
              </a:spcBef>
            </a:pPr>
            <a:r>
              <a:rPr lang="en-GB" altLang="en-US" sz="2000" dirty="0"/>
              <a:t>Applications should use a URIMAP name to avoid hard coding URLs of HTTP servers</a:t>
            </a:r>
          </a:p>
          <a:p>
            <a:pPr marL="742950" lvl="1" indent="-346075" defTabSz="449263"/>
            <a:endParaRPr lang="en-US" altLang="en-US" sz="2000" dirty="0"/>
          </a:p>
        </p:txBody>
      </p:sp>
      <p:sp>
        <p:nvSpPr>
          <p:cNvPr id="29701" name="AutoShape 4"/>
          <p:cNvSpPr>
            <a:spLocks noChangeAspect="1" noChangeArrowheads="1" noTextEdit="1"/>
          </p:cNvSpPr>
          <p:nvPr/>
        </p:nvSpPr>
        <p:spPr bwMode="auto">
          <a:xfrm>
            <a:off x="7553326" y="457200"/>
            <a:ext cx="4105275" cy="5905500"/>
          </a:xfrm>
          <a:prstGeom prst="rect">
            <a:avLst/>
          </a:prstGeom>
          <a:solidFill>
            <a:srgbClr val="FFFF99"/>
          </a:solidFill>
          <a:ln w="12700" algn="ctr">
            <a:solidFill>
              <a:schemeClr val="tx1"/>
            </a:solidFill>
            <a:miter lim="800000"/>
            <a:headEnd/>
            <a:tailEnd/>
          </a:ln>
        </p:spPr>
        <p:txBody>
          <a:bodyPr/>
          <a:lstStyle/>
          <a:p>
            <a:endParaRPr lang="en-US"/>
          </a:p>
        </p:txBody>
      </p:sp>
      <p:sp>
        <p:nvSpPr>
          <p:cNvPr id="29702" name="Rectangle 5"/>
          <p:cNvSpPr>
            <a:spLocks noChangeArrowheads="1"/>
          </p:cNvSpPr>
          <p:nvPr/>
        </p:nvSpPr>
        <p:spPr bwMode="auto">
          <a:xfrm>
            <a:off x="7724775" y="496889"/>
            <a:ext cx="3824288" cy="591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800">
                <a:solidFill>
                  <a:srgbClr val="000000"/>
                </a:solidFill>
                <a:latin typeface="MS Gothic" panose="020B0609070205080204" pitchFamily="49" charset="-128"/>
                <a:ea typeface="MS Gothic" panose="020B0609070205080204" pitchFamily="49" charset="-128"/>
              </a:rPr>
              <a:t> Urimap       : CUSTURI1</a:t>
            </a:r>
          </a:p>
          <a:p>
            <a:pPr eaLnBrk="1" hangingPunct="1">
              <a:spcBef>
                <a:spcPct val="0"/>
              </a:spcBef>
              <a:spcAft>
                <a:spcPct val="0"/>
              </a:spcAft>
              <a:buClrTx/>
              <a:buFontTx/>
              <a:buNone/>
            </a:pPr>
            <a:r>
              <a:rPr lang="en-US" altLang="en-US" sz="1800">
                <a:solidFill>
                  <a:srgbClr val="000000"/>
                </a:solidFill>
                <a:latin typeface="MS Gothic" panose="020B0609070205080204" pitchFamily="49" charset="-128"/>
                <a:ea typeface="MS Gothic" panose="020B0609070205080204" pitchFamily="49" charset="-128"/>
              </a:rPr>
              <a:t> Group        : DDWCUST</a:t>
            </a:r>
          </a:p>
          <a:p>
            <a:pPr eaLnBrk="1" hangingPunct="1">
              <a:spcBef>
                <a:spcPct val="0"/>
              </a:spcBef>
              <a:spcAft>
                <a:spcPct val="0"/>
              </a:spcAft>
              <a:buClrTx/>
              <a:buFontTx/>
              <a:buNone/>
            </a:pPr>
            <a:r>
              <a:rPr lang="en-US" altLang="en-US" sz="1800">
                <a:solidFill>
                  <a:srgbClr val="000000"/>
                </a:solidFill>
                <a:latin typeface="MS Gothic" panose="020B0609070205080204" pitchFamily="49" charset="-128"/>
                <a:ea typeface="MS Gothic" panose="020B0609070205080204" pitchFamily="49" charset="-128"/>
              </a:rPr>
              <a:t> Description  :</a:t>
            </a:r>
          </a:p>
          <a:p>
            <a:pPr eaLnBrk="1" hangingPunct="1">
              <a:spcBef>
                <a:spcPct val="0"/>
              </a:spcBef>
              <a:spcAft>
                <a:spcPct val="0"/>
              </a:spcAft>
              <a:buClrTx/>
              <a:buFontTx/>
              <a:buNone/>
            </a:pPr>
            <a:r>
              <a:rPr lang="en-US" altLang="en-US" sz="1800">
                <a:solidFill>
                  <a:srgbClr val="000000"/>
                </a:solidFill>
                <a:latin typeface="MS Gothic" panose="020B0609070205080204" pitchFamily="49" charset="-128"/>
                <a:ea typeface="MS Gothic" panose="020B0609070205080204" pitchFamily="49" charset="-128"/>
              </a:rPr>
              <a:t> STatus       : Enabled</a:t>
            </a:r>
          </a:p>
          <a:p>
            <a:pPr eaLnBrk="1" hangingPunct="1">
              <a:spcBef>
                <a:spcPct val="0"/>
              </a:spcBef>
              <a:spcAft>
                <a:spcPct val="0"/>
              </a:spcAft>
              <a:buClrTx/>
              <a:buFontTx/>
              <a:buNone/>
            </a:pPr>
            <a:r>
              <a:rPr lang="en-US" altLang="en-US" sz="1800">
                <a:solidFill>
                  <a:srgbClr val="000000"/>
                </a:solidFill>
                <a:latin typeface="MS Gothic" panose="020B0609070205080204" pitchFamily="49" charset="-128"/>
                <a:ea typeface="MS Gothic" panose="020B0609070205080204" pitchFamily="49" charset="-128"/>
              </a:rPr>
              <a:t> USAge        : Server</a:t>
            </a:r>
          </a:p>
          <a:p>
            <a:pPr eaLnBrk="1" hangingPunct="1">
              <a:spcBef>
                <a:spcPct val="0"/>
              </a:spcBef>
              <a:spcAft>
                <a:spcPct val="0"/>
              </a:spcAft>
              <a:buClrTx/>
              <a:buFontTx/>
              <a:buNone/>
            </a:pPr>
            <a:r>
              <a:rPr lang="en-US" altLang="en-US" sz="1800">
                <a:solidFill>
                  <a:srgbClr val="000000"/>
                </a:solidFill>
                <a:latin typeface="MS Gothic" panose="020B0609070205080204" pitchFamily="49" charset="-128"/>
                <a:ea typeface="MS Gothic" panose="020B0609070205080204" pitchFamily="49" charset="-128"/>
              </a:rPr>
              <a:t>UNIVERSAL RESOURCE IDENTIFIER</a:t>
            </a:r>
          </a:p>
          <a:p>
            <a:pPr eaLnBrk="1" hangingPunct="1">
              <a:spcBef>
                <a:spcPct val="0"/>
              </a:spcBef>
              <a:spcAft>
                <a:spcPct val="0"/>
              </a:spcAft>
              <a:buClrTx/>
              <a:buFontTx/>
              <a:buNone/>
            </a:pPr>
            <a:r>
              <a:rPr lang="en-US" altLang="en-US" sz="1800">
                <a:solidFill>
                  <a:srgbClr val="000000"/>
                </a:solidFill>
                <a:latin typeface="MS Gothic" panose="020B0609070205080204" pitchFamily="49" charset="-128"/>
                <a:ea typeface="MS Gothic" panose="020B0609070205080204" pitchFamily="49" charset="-128"/>
              </a:rPr>
              <a:t> Scheme       :HTTP</a:t>
            </a:r>
          </a:p>
          <a:p>
            <a:pPr eaLnBrk="1" hangingPunct="1">
              <a:spcBef>
                <a:spcPct val="0"/>
              </a:spcBef>
              <a:spcAft>
                <a:spcPct val="0"/>
              </a:spcAft>
              <a:buClrTx/>
              <a:buFontTx/>
              <a:buNone/>
            </a:pPr>
            <a:r>
              <a:rPr lang="en-US" altLang="en-US" sz="1800">
                <a:solidFill>
                  <a:srgbClr val="000000"/>
                </a:solidFill>
                <a:latin typeface="MS Gothic" panose="020B0609070205080204" pitchFamily="49" charset="-128"/>
                <a:ea typeface="MS Gothic" panose="020B0609070205080204" pitchFamily="49" charset="-128"/>
              </a:rPr>
              <a:t> HOST         : *</a:t>
            </a:r>
          </a:p>
          <a:p>
            <a:pPr eaLnBrk="1" hangingPunct="1">
              <a:spcBef>
                <a:spcPct val="0"/>
              </a:spcBef>
              <a:spcAft>
                <a:spcPct val="0"/>
              </a:spcAft>
              <a:buClrTx/>
              <a:buFontTx/>
              <a:buNone/>
            </a:pPr>
            <a:r>
              <a:rPr lang="en-US" altLang="en-US" sz="1800">
                <a:solidFill>
                  <a:srgbClr val="000000"/>
                </a:solidFill>
                <a:latin typeface="MS Gothic" panose="020B0609070205080204" pitchFamily="49" charset="-128"/>
                <a:ea typeface="MS Gothic" panose="020B0609070205080204" pitchFamily="49" charset="-128"/>
              </a:rPr>
              <a:t> Path         : account/*</a:t>
            </a:r>
          </a:p>
          <a:p>
            <a:pPr eaLnBrk="1" hangingPunct="1">
              <a:spcBef>
                <a:spcPct val="0"/>
              </a:spcBef>
              <a:spcAft>
                <a:spcPct val="0"/>
              </a:spcAft>
              <a:buClrTx/>
              <a:buFontTx/>
              <a:buNone/>
            </a:pPr>
            <a:r>
              <a:rPr lang="en-US" altLang="en-US" sz="1800">
                <a:solidFill>
                  <a:srgbClr val="000000"/>
                </a:solidFill>
                <a:latin typeface="MS Gothic" panose="020B0609070205080204" pitchFamily="49" charset="-128"/>
                <a:ea typeface="MS Gothic" panose="020B0609070205080204" pitchFamily="49" charset="-128"/>
              </a:rPr>
              <a:t>…</a:t>
            </a:r>
          </a:p>
          <a:p>
            <a:pPr eaLnBrk="1" hangingPunct="1">
              <a:spcBef>
                <a:spcPct val="0"/>
              </a:spcBef>
              <a:spcAft>
                <a:spcPct val="0"/>
              </a:spcAft>
              <a:buClrTx/>
              <a:buFontTx/>
              <a:buNone/>
            </a:pPr>
            <a:r>
              <a:rPr lang="en-US" altLang="en-US" sz="1800">
                <a:solidFill>
                  <a:srgbClr val="000000"/>
                </a:solidFill>
                <a:latin typeface="MS Gothic" panose="020B0609070205080204" pitchFamily="49" charset="-128"/>
                <a:ea typeface="MS Gothic" panose="020B0609070205080204" pitchFamily="49" charset="-128"/>
              </a:rPr>
              <a:t> TCpipservice :</a:t>
            </a:r>
          </a:p>
          <a:p>
            <a:pPr eaLnBrk="1" hangingPunct="1">
              <a:spcBef>
                <a:spcPct val="0"/>
              </a:spcBef>
              <a:spcAft>
                <a:spcPct val="0"/>
              </a:spcAft>
              <a:buClrTx/>
              <a:buFontTx/>
              <a:buNone/>
            </a:pPr>
            <a:r>
              <a:rPr lang="en-US" altLang="en-US" sz="1800">
                <a:solidFill>
                  <a:srgbClr val="000000"/>
                </a:solidFill>
                <a:latin typeface="MS Gothic" panose="020B0609070205080204" pitchFamily="49" charset="-128"/>
                <a:ea typeface="MS Gothic" panose="020B0609070205080204" pitchFamily="49" charset="-128"/>
              </a:rPr>
              <a:t> Analyzer     : No</a:t>
            </a:r>
          </a:p>
          <a:p>
            <a:pPr eaLnBrk="1" hangingPunct="1">
              <a:spcBef>
                <a:spcPct val="0"/>
              </a:spcBef>
              <a:spcAft>
                <a:spcPct val="0"/>
              </a:spcAft>
              <a:buClrTx/>
              <a:buFontTx/>
              <a:buNone/>
            </a:pPr>
            <a:r>
              <a:rPr lang="en-US" altLang="en-US" sz="1800">
                <a:solidFill>
                  <a:srgbClr val="000000"/>
                </a:solidFill>
                <a:latin typeface="MS Gothic" panose="020B0609070205080204" pitchFamily="49" charset="-128"/>
                <a:ea typeface="MS Gothic" panose="020B0609070205080204" pitchFamily="49" charset="-128"/>
              </a:rPr>
              <a:t> Converter    :</a:t>
            </a:r>
          </a:p>
          <a:p>
            <a:pPr eaLnBrk="1" hangingPunct="1">
              <a:spcBef>
                <a:spcPct val="0"/>
              </a:spcBef>
              <a:spcAft>
                <a:spcPct val="0"/>
              </a:spcAft>
              <a:buClrTx/>
              <a:buFontTx/>
              <a:buNone/>
            </a:pPr>
            <a:r>
              <a:rPr lang="en-US" altLang="en-US" sz="1800">
                <a:solidFill>
                  <a:srgbClr val="000000"/>
                </a:solidFill>
                <a:latin typeface="MS Gothic" panose="020B0609070205080204" pitchFamily="49" charset="-128"/>
                <a:ea typeface="MS Gothic" panose="020B0609070205080204" pitchFamily="49" charset="-128"/>
              </a:rPr>
              <a:t> Transaction  :</a:t>
            </a:r>
          </a:p>
          <a:p>
            <a:pPr eaLnBrk="1" hangingPunct="1">
              <a:spcBef>
                <a:spcPct val="0"/>
              </a:spcBef>
              <a:spcAft>
                <a:spcPct val="0"/>
              </a:spcAft>
              <a:buClrTx/>
              <a:buFontTx/>
              <a:buNone/>
            </a:pPr>
            <a:r>
              <a:rPr lang="en-US" altLang="en-US" sz="1800">
                <a:solidFill>
                  <a:srgbClr val="000000"/>
                </a:solidFill>
                <a:latin typeface="MS Gothic" panose="020B0609070205080204" pitchFamily="49" charset="-128"/>
                <a:ea typeface="MS Gothic" panose="020B0609070205080204" pitchFamily="49" charset="-128"/>
              </a:rPr>
              <a:t> Program      :</a:t>
            </a:r>
          </a:p>
          <a:p>
            <a:pPr eaLnBrk="1" hangingPunct="1">
              <a:spcBef>
                <a:spcPct val="0"/>
              </a:spcBef>
              <a:spcAft>
                <a:spcPct val="0"/>
              </a:spcAft>
              <a:buClrTx/>
              <a:buFontTx/>
              <a:buNone/>
            </a:pPr>
            <a:r>
              <a:rPr lang="en-US" altLang="en-US" sz="1800">
                <a:solidFill>
                  <a:srgbClr val="000000"/>
                </a:solidFill>
                <a:latin typeface="MS Gothic" panose="020B0609070205080204" pitchFamily="49" charset="-128"/>
                <a:ea typeface="MS Gothic" panose="020B0609070205080204" pitchFamily="49" charset="-128"/>
              </a:rPr>
              <a:t>…</a:t>
            </a:r>
          </a:p>
          <a:p>
            <a:pPr eaLnBrk="1" hangingPunct="1">
              <a:spcBef>
                <a:spcPct val="0"/>
              </a:spcBef>
              <a:spcAft>
                <a:spcPct val="0"/>
              </a:spcAft>
              <a:buClrTx/>
              <a:buFontTx/>
              <a:buNone/>
            </a:pPr>
            <a:r>
              <a:rPr lang="en-US" altLang="en-US" sz="1800">
                <a:solidFill>
                  <a:srgbClr val="000000"/>
                </a:solidFill>
                <a:latin typeface="MS Gothic" panose="020B0609070205080204" pitchFamily="49" charset="-128"/>
                <a:ea typeface="MS Gothic" panose="020B0609070205080204" pitchFamily="49" charset="-128"/>
              </a:rPr>
              <a:t> Mediatype    : text/html</a:t>
            </a:r>
          </a:p>
          <a:p>
            <a:pPr eaLnBrk="1" hangingPunct="1">
              <a:spcBef>
                <a:spcPct val="0"/>
              </a:spcBef>
              <a:spcAft>
                <a:spcPct val="0"/>
              </a:spcAft>
              <a:buClrTx/>
              <a:buFontTx/>
              <a:buNone/>
            </a:pPr>
            <a:r>
              <a:rPr lang="en-US" altLang="en-US" sz="1800">
                <a:solidFill>
                  <a:srgbClr val="000000"/>
                </a:solidFill>
                <a:latin typeface="MS Gothic" panose="020B0609070205080204" pitchFamily="49" charset="-128"/>
                <a:ea typeface="MS Gothic" panose="020B0609070205080204" pitchFamily="49" charset="-128"/>
              </a:rPr>
              <a:t> CHaracterset : iso-8859-1</a:t>
            </a:r>
          </a:p>
          <a:p>
            <a:pPr eaLnBrk="1" hangingPunct="1">
              <a:spcBef>
                <a:spcPct val="0"/>
              </a:spcBef>
              <a:spcAft>
                <a:spcPct val="0"/>
              </a:spcAft>
              <a:buClrTx/>
              <a:buFontTx/>
              <a:buNone/>
            </a:pPr>
            <a:r>
              <a:rPr lang="en-US" altLang="en-US" sz="1800">
                <a:solidFill>
                  <a:srgbClr val="000000"/>
                </a:solidFill>
                <a:latin typeface="MS Gothic" panose="020B0609070205080204" pitchFamily="49" charset="-128"/>
                <a:ea typeface="MS Gothic" panose="020B0609070205080204" pitchFamily="49" charset="-128"/>
              </a:rPr>
              <a:t> HOSTCodepage : 1047</a:t>
            </a:r>
          </a:p>
          <a:p>
            <a:pPr eaLnBrk="1" hangingPunct="1">
              <a:spcBef>
                <a:spcPct val="0"/>
              </a:spcBef>
              <a:spcAft>
                <a:spcPct val="0"/>
              </a:spcAft>
              <a:buClrTx/>
              <a:buFontTx/>
              <a:buNone/>
            </a:pPr>
            <a:r>
              <a:rPr lang="en-US" altLang="en-US" sz="1800">
                <a:solidFill>
                  <a:srgbClr val="000000"/>
                </a:solidFill>
                <a:latin typeface="MS Gothic" panose="020B0609070205080204" pitchFamily="49" charset="-128"/>
                <a:ea typeface="MS Gothic" panose="020B0609070205080204" pitchFamily="49" charset="-128"/>
              </a:rPr>
              <a:t> TEmplatename : </a:t>
            </a:r>
          </a:p>
          <a:p>
            <a:pPr eaLnBrk="1" hangingPunct="1">
              <a:spcBef>
                <a:spcPct val="0"/>
              </a:spcBef>
              <a:spcAft>
                <a:spcPct val="0"/>
              </a:spcAft>
              <a:buClrTx/>
              <a:buFontTx/>
              <a:buNone/>
            </a:pPr>
            <a:r>
              <a:rPr lang="en-US" altLang="en-US" sz="1800">
                <a:solidFill>
                  <a:srgbClr val="000000"/>
                </a:solidFill>
                <a:latin typeface="MS Gothic" panose="020B0609070205080204" pitchFamily="49" charset="-128"/>
                <a:ea typeface="MS Gothic" panose="020B0609070205080204" pitchFamily="49" charset="-128"/>
              </a:rPr>
              <a:t> HFsfile      : /u/dweiand/html/*</a:t>
            </a:r>
          </a:p>
          <a:p>
            <a:pPr eaLnBrk="1" hangingPunct="1">
              <a:spcBef>
                <a:spcPct val="0"/>
              </a:spcBef>
              <a:spcAft>
                <a:spcPct val="0"/>
              </a:spcAft>
              <a:buClrTx/>
              <a:buFontTx/>
              <a:buNone/>
            </a:pPr>
            <a:endParaRPr lang="en-US" altLang="en-US" sz="1000" b="0"/>
          </a:p>
        </p:txBody>
      </p:sp>
    </p:spTree>
    <p:extLst>
      <p:ext uri="{BB962C8B-B14F-4D97-AF65-F5344CB8AC3E}">
        <p14:creationId xmlns:p14="http://schemas.microsoft.com/office/powerpoint/2010/main" val="543421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25</a:t>
            </a:fld>
            <a:endParaRPr lang="en-US" altLang="en-US" sz="1000">
              <a:solidFill>
                <a:srgbClr val="FFFFFF"/>
              </a:solidFill>
            </a:endParaRPr>
          </a:p>
        </p:txBody>
      </p:sp>
      <p:sp>
        <p:nvSpPr>
          <p:cNvPr id="30723" name="Rectangle 2"/>
          <p:cNvSpPr>
            <a:spLocks noGrp="1" noChangeArrowheads="1"/>
          </p:cNvSpPr>
          <p:nvPr>
            <p:ph type="title"/>
          </p:nvPr>
        </p:nvSpPr>
        <p:spPr>
          <a:xfrm>
            <a:off x="1866901" y="527051"/>
            <a:ext cx="4373563" cy="498475"/>
          </a:xfrm>
          <a:noFill/>
        </p:spPr>
        <p:txBody>
          <a:bodyPr anchor="b"/>
          <a:lstStyle/>
          <a:p>
            <a:pPr eaLnBrk="1" hangingPunct="1"/>
            <a:r>
              <a:rPr lang="en-US" altLang="en-US" sz="2800"/>
              <a:t>Notes:</a:t>
            </a:r>
          </a:p>
        </p:txBody>
      </p:sp>
      <p:sp>
        <p:nvSpPr>
          <p:cNvPr id="30724" name="Rectangle 3"/>
          <p:cNvSpPr>
            <a:spLocks noGrp="1" noChangeArrowheads="1"/>
          </p:cNvSpPr>
          <p:nvPr>
            <p:ph type="body" idx="1"/>
          </p:nvPr>
        </p:nvSpPr>
        <p:spPr>
          <a:xfrm>
            <a:off x="2211388" y="1506538"/>
            <a:ext cx="7708900" cy="4127500"/>
          </a:xfrm>
          <a:noFill/>
        </p:spPr>
        <p:txBody>
          <a:bodyPr/>
          <a:lstStyle/>
          <a:p>
            <a:pPr marL="282575" indent="-282575"/>
            <a:r>
              <a:rPr lang="en-US" altLang="en-US" sz="1400"/>
              <a:t>The resource definition is a URIMAP definition; new in CICS TS V3.1</a:t>
            </a:r>
          </a:p>
          <a:p>
            <a:pPr marL="282575" indent="-282575"/>
            <a:r>
              <a:rPr lang="en-US" altLang="en-US" sz="1400"/>
              <a:t>When an HTTP request comes into CICS, by default, CICS looks at the ‘path’ of the incoming URL.  CICS takes the path information and looks through all of the URIMAP definitions, trying to find a match.  When a match is found, the associated URIMAP definition tells CICS how to process the request.</a:t>
            </a:r>
          </a:p>
          <a:p>
            <a:pPr marL="282575" indent="-282575"/>
            <a:r>
              <a:rPr lang="en-US" altLang="en-US" sz="1400"/>
              <a:t>In the previous slide, notice that you can indicate that a specified program (running under a specified transaction) should be invoked.  You would use this option to return a dynamic (variable) response to the Web browser (formulated by the specified program).</a:t>
            </a:r>
          </a:p>
          <a:p>
            <a:pPr marL="282575" indent="-282575"/>
            <a:r>
              <a:rPr lang="en-US" altLang="en-US" sz="1400"/>
              <a:t>Document Templates and HFS files can be returned as static files.  These static files could be HTML, a CSS, JavaScript, a graphic, or other file types.</a:t>
            </a:r>
          </a:p>
          <a:p>
            <a:pPr marL="282575" indent="-282575"/>
            <a:r>
              <a:rPr lang="en-US" altLang="en-US" sz="1400"/>
              <a:t>In CICS TS V4.1, CICS file return mechanism was modified to allow CICS to return large files without consuming excessive amounts of memory.</a:t>
            </a:r>
          </a:p>
          <a:p>
            <a:pPr marL="282575" indent="-282575"/>
            <a:r>
              <a:rPr lang="en-US" altLang="en-US" sz="1400"/>
              <a:t>As of CICS TS V5.1, there are 5 usages of the URIMAP; server, client, pipeline, atom, and JVM server</a:t>
            </a:r>
          </a:p>
        </p:txBody>
      </p:sp>
    </p:spTree>
    <p:extLst>
      <p:ext uri="{BB962C8B-B14F-4D97-AF65-F5344CB8AC3E}">
        <p14:creationId xmlns:p14="http://schemas.microsoft.com/office/powerpoint/2010/main" val="3706387131"/>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en-US" altLang="en-US" sz="2800" b="1"/>
              <a:t>Simple Browser-based Application Interface </a:t>
            </a:r>
          </a:p>
        </p:txBody>
      </p:sp>
      <p:sp>
        <p:nvSpPr>
          <p:cNvPr id="31746"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7A741363-F7BE-46F2-8700-242EA27D4EEE}" type="slidenum">
              <a:rPr lang="en-US" altLang="en-US" sz="1000">
                <a:solidFill>
                  <a:srgbClr val="FFFFFF"/>
                </a:solidFill>
              </a:rPr>
              <a:pPr>
                <a:spcBef>
                  <a:spcPct val="50000"/>
                </a:spcBef>
                <a:spcAft>
                  <a:spcPct val="0"/>
                </a:spcAft>
                <a:buClrTx/>
                <a:buFontTx/>
                <a:buNone/>
              </a:pPr>
              <a:t>26</a:t>
            </a:fld>
            <a:endParaRPr lang="en-US" altLang="en-US" sz="1000">
              <a:solidFill>
                <a:srgbClr val="FFFFFF"/>
              </a:solidFill>
            </a:endParaRPr>
          </a:p>
        </p:txBody>
      </p:sp>
      <p:pic>
        <p:nvPicPr>
          <p:cNvPr id="31750" name="Picture 11"/>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8901906" y="1219200"/>
            <a:ext cx="2084387" cy="3962400"/>
          </a:xfrm>
          <a:noFill/>
        </p:spPr>
      </p:pic>
      <p:pic>
        <p:nvPicPr>
          <p:cNvPr id="31751" name="Picture 13"/>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10101263" y="2570161"/>
            <a:ext cx="2090737" cy="3962400"/>
          </a:xfrm>
          <a:noFill/>
        </p:spPr>
      </p:pic>
      <p:pic>
        <p:nvPicPr>
          <p:cNvPr id="31749"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250" y="1390650"/>
            <a:ext cx="38862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Text Box 17"/>
          <p:cNvSpPr txBox="1">
            <a:spLocks noChangeArrowheads="1"/>
          </p:cNvSpPr>
          <p:nvPr/>
        </p:nvSpPr>
        <p:spPr bwMode="auto">
          <a:xfrm>
            <a:off x="7416006" y="1390650"/>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400" dirty="0">
                <a:solidFill>
                  <a:schemeClr val="tx2"/>
                </a:solidFill>
              </a:rPr>
              <a:t>From 2005</a:t>
            </a:r>
          </a:p>
        </p:txBody>
      </p:sp>
      <p:sp>
        <p:nvSpPr>
          <p:cNvPr id="31753" name="Rectangle 18"/>
          <p:cNvSpPr>
            <a:spLocks noChangeArrowheads="1"/>
          </p:cNvSpPr>
          <p:nvPr/>
        </p:nvSpPr>
        <p:spPr bwMode="auto">
          <a:xfrm>
            <a:off x="7472086" y="1390650"/>
            <a:ext cx="990600" cy="304800"/>
          </a:xfrm>
          <a:prstGeom prst="rect">
            <a:avLst/>
          </a:prstGeom>
          <a:noFill/>
          <a:ln w="254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pic>
        <p:nvPicPr>
          <p:cNvPr id="31748" name="Picture 9"/>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a:xfrm>
            <a:off x="4000500" y="2570161"/>
            <a:ext cx="4191000" cy="3922713"/>
          </a:xfrm>
          <a:noFill/>
        </p:spPr>
      </p:pic>
    </p:spTree>
    <p:extLst>
      <p:ext uri="{BB962C8B-B14F-4D97-AF65-F5344CB8AC3E}">
        <p14:creationId xmlns:p14="http://schemas.microsoft.com/office/powerpoint/2010/main" val="3098232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27</a:t>
            </a:fld>
            <a:endParaRPr lang="en-US" altLang="en-US" sz="1000">
              <a:solidFill>
                <a:srgbClr val="FFFFFF"/>
              </a:solidFill>
            </a:endParaRPr>
          </a:p>
        </p:txBody>
      </p:sp>
      <p:sp>
        <p:nvSpPr>
          <p:cNvPr id="32771" name="Rectangle 2"/>
          <p:cNvSpPr>
            <a:spLocks noGrp="1" noChangeArrowheads="1"/>
          </p:cNvSpPr>
          <p:nvPr>
            <p:ph type="title"/>
          </p:nvPr>
        </p:nvSpPr>
        <p:spPr>
          <a:xfrm>
            <a:off x="1866901" y="527051"/>
            <a:ext cx="4373563" cy="498475"/>
          </a:xfrm>
          <a:noFill/>
        </p:spPr>
        <p:txBody>
          <a:bodyPr anchor="b"/>
          <a:lstStyle/>
          <a:p>
            <a:pPr eaLnBrk="1" hangingPunct="1"/>
            <a:r>
              <a:rPr lang="en-US" altLang="en-US" sz="2800"/>
              <a:t>Notes:</a:t>
            </a:r>
          </a:p>
        </p:txBody>
      </p:sp>
      <p:sp>
        <p:nvSpPr>
          <p:cNvPr id="32772" name="Rectangle 3"/>
          <p:cNvSpPr>
            <a:spLocks noGrp="1" noChangeArrowheads="1"/>
          </p:cNvSpPr>
          <p:nvPr>
            <p:ph type="body" idx="1"/>
          </p:nvPr>
        </p:nvSpPr>
        <p:spPr>
          <a:xfrm>
            <a:off x="2211388" y="1506538"/>
            <a:ext cx="7708900" cy="4127500"/>
          </a:xfrm>
          <a:noFill/>
        </p:spPr>
        <p:txBody>
          <a:bodyPr/>
          <a:lstStyle/>
          <a:p>
            <a:pPr marL="282575" indent="-282575"/>
            <a:r>
              <a:rPr lang="en-US" altLang="en-US" sz="1400"/>
              <a:t>This slide shows a CICS-based application with a simple Web browser interface.  Menu options are down the left side for the MS Internet Explorer interface, and across the top for the iPhone-based interface.</a:t>
            </a:r>
          </a:p>
          <a:p>
            <a:pPr marL="282575" indent="-282575"/>
            <a:r>
              <a:rPr lang="en-US" altLang="en-US" sz="1400"/>
              <a:t>All Web browsers send an HTTP header that identifies itself.  In this case, the CICS-based application checks to see if the request is coming from an iPhone, and if yes, formats the page to better fit on the Web browser.</a:t>
            </a:r>
          </a:p>
          <a:p>
            <a:pPr marL="282575" indent="-282575"/>
            <a:r>
              <a:rPr lang="en-US" altLang="en-US" sz="1400"/>
              <a:t>For this application, a COBOL program reads the data from a VSAM file and provides the HTML to the Web browser.  CICS is also providing the Cascading Style Sheets, the JavaScript, and the graphics. </a:t>
            </a:r>
          </a:p>
          <a:p>
            <a:pPr marL="282575" indent="-282575"/>
            <a:r>
              <a:rPr lang="en-US" altLang="en-US" sz="1400"/>
              <a:t>The Web page shown in MS Internet Explorer.  </a:t>
            </a:r>
          </a:p>
          <a:p>
            <a:pPr marL="282575" indent="-282575"/>
            <a:r>
              <a:rPr lang="en-US" altLang="en-US" sz="1400"/>
              <a:t>This also illustrates hover help, also called tool-tips.  This is implemented in JavaScript.</a:t>
            </a:r>
          </a:p>
        </p:txBody>
      </p:sp>
    </p:spTree>
    <p:extLst>
      <p:ext uri="{BB962C8B-B14F-4D97-AF65-F5344CB8AC3E}">
        <p14:creationId xmlns:p14="http://schemas.microsoft.com/office/powerpoint/2010/main" val="46010247"/>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normAutofit/>
          </a:bodyPr>
          <a:lstStyle/>
          <a:p>
            <a:pPr eaLnBrk="1" hangingPunct="1"/>
            <a:r>
              <a:rPr lang="en-US" altLang="en-US" b="1"/>
              <a:t>Modern Browser-based Application Characteristics</a:t>
            </a:r>
            <a:r>
              <a:rPr lang="en-US" altLang="en-US"/>
              <a:t> </a:t>
            </a:r>
          </a:p>
        </p:txBody>
      </p:sp>
      <p:pic>
        <p:nvPicPr>
          <p:cNvPr id="33797"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7518400" y="2662237"/>
            <a:ext cx="3721100" cy="3276600"/>
          </a:xfrm>
          <a:noFill/>
        </p:spPr>
      </p:pic>
      <p:sp>
        <p:nvSpPr>
          <p:cNvPr id="3379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809312E4-5011-4FF6-9B12-D753201F0DC6}" type="slidenum">
              <a:rPr lang="en-US" altLang="en-US" sz="1000">
                <a:solidFill>
                  <a:srgbClr val="FFFFFF"/>
                </a:solidFill>
              </a:rPr>
              <a:pPr>
                <a:spcBef>
                  <a:spcPct val="50000"/>
                </a:spcBef>
                <a:spcAft>
                  <a:spcPct val="0"/>
                </a:spcAft>
                <a:buClrTx/>
                <a:buFontTx/>
                <a:buNone/>
              </a:pPr>
              <a:t>28</a:t>
            </a:fld>
            <a:endParaRPr lang="en-US" altLang="en-US" sz="1000">
              <a:solidFill>
                <a:srgbClr val="FFFFFF"/>
              </a:solidFill>
            </a:endParaRPr>
          </a:p>
        </p:txBody>
      </p:sp>
      <p:sp>
        <p:nvSpPr>
          <p:cNvPr id="33796" name="Rectangle 3"/>
          <p:cNvSpPr>
            <a:spLocks noGrp="1" noChangeArrowheads="1"/>
          </p:cNvSpPr>
          <p:nvPr>
            <p:ph type="body" sz="half" idx="4294967295"/>
          </p:nvPr>
        </p:nvSpPr>
        <p:spPr>
          <a:xfrm>
            <a:off x="2384425" y="1690688"/>
            <a:ext cx="8855075" cy="4602162"/>
          </a:xfrm>
        </p:spPr>
        <p:txBody>
          <a:bodyPr>
            <a:normAutofit fontScale="92500" lnSpcReduction="20000"/>
          </a:bodyPr>
          <a:lstStyle/>
          <a:p>
            <a:pPr eaLnBrk="1" hangingPunct="1">
              <a:lnSpc>
                <a:spcPct val="120000"/>
              </a:lnSpc>
            </a:pPr>
            <a:r>
              <a:rPr lang="en-US" altLang="en-US" sz="2400" dirty="0"/>
              <a:t>Rich user experience with minimal page transitions</a:t>
            </a:r>
          </a:p>
          <a:p>
            <a:pPr eaLnBrk="1" hangingPunct="1">
              <a:lnSpc>
                <a:spcPct val="120000"/>
              </a:lnSpc>
            </a:pPr>
            <a:r>
              <a:rPr lang="en-US" altLang="en-US" sz="2400" dirty="0"/>
              <a:t>Dynamic content</a:t>
            </a:r>
          </a:p>
          <a:p>
            <a:pPr eaLnBrk="1" hangingPunct="1">
              <a:lnSpc>
                <a:spcPct val="120000"/>
              </a:lnSpc>
            </a:pPr>
            <a:r>
              <a:rPr lang="en-US" altLang="en-US" sz="2400" dirty="0"/>
              <a:t>Data asynchronously retrieved </a:t>
            </a:r>
            <a:br>
              <a:rPr lang="en-US" altLang="en-US" sz="2400" dirty="0"/>
            </a:br>
            <a:r>
              <a:rPr lang="en-US" altLang="en-US" sz="2400" dirty="0"/>
              <a:t>via REST or SOAP service calls</a:t>
            </a:r>
          </a:p>
          <a:p>
            <a:pPr eaLnBrk="1" hangingPunct="1">
              <a:lnSpc>
                <a:spcPct val="120000"/>
              </a:lnSpc>
            </a:pPr>
            <a:r>
              <a:rPr lang="en-US" altLang="en-US" sz="2400" dirty="0"/>
              <a:t>Client-side validation</a:t>
            </a:r>
          </a:p>
          <a:p>
            <a:pPr eaLnBrk="1" hangingPunct="1">
              <a:lnSpc>
                <a:spcPct val="120000"/>
              </a:lnSpc>
            </a:pPr>
            <a:r>
              <a:rPr lang="en-US" altLang="en-US" sz="2400" dirty="0"/>
              <a:t>User encouraged to add value</a:t>
            </a:r>
          </a:p>
          <a:p>
            <a:pPr eaLnBrk="1" hangingPunct="1">
              <a:lnSpc>
                <a:spcPct val="120000"/>
              </a:lnSpc>
            </a:pPr>
            <a:r>
              <a:rPr lang="en-US" altLang="en-US" sz="2400" dirty="0"/>
              <a:t>Simplified user interface</a:t>
            </a:r>
          </a:p>
          <a:p>
            <a:pPr eaLnBrk="1" hangingPunct="1">
              <a:lnSpc>
                <a:spcPct val="120000"/>
              </a:lnSpc>
            </a:pPr>
            <a:r>
              <a:rPr lang="en-US" altLang="en-US" sz="2400" dirty="0"/>
              <a:t>Integration of relevant data </a:t>
            </a:r>
            <a:br>
              <a:rPr lang="en-US" altLang="en-US" sz="2400" dirty="0"/>
            </a:br>
            <a:r>
              <a:rPr lang="en-US" altLang="en-US" sz="2400" dirty="0"/>
              <a:t>from multiple sources</a:t>
            </a:r>
          </a:p>
          <a:p>
            <a:pPr eaLnBrk="1" hangingPunct="1">
              <a:lnSpc>
                <a:spcPct val="120000"/>
              </a:lnSpc>
            </a:pPr>
            <a:r>
              <a:rPr lang="en-US" altLang="en-US" sz="2400" dirty="0"/>
              <a:t>Commonly referred to as Web 2.0</a:t>
            </a:r>
          </a:p>
        </p:txBody>
      </p:sp>
    </p:spTree>
    <p:extLst>
      <p:ext uri="{BB962C8B-B14F-4D97-AF65-F5344CB8AC3E}">
        <p14:creationId xmlns:p14="http://schemas.microsoft.com/office/powerpoint/2010/main" val="2632239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29</a:t>
            </a:fld>
            <a:endParaRPr lang="en-US" altLang="en-US" sz="1000">
              <a:solidFill>
                <a:srgbClr val="FFFFFF"/>
              </a:solidFill>
            </a:endParaRPr>
          </a:p>
        </p:txBody>
      </p:sp>
      <p:sp>
        <p:nvSpPr>
          <p:cNvPr id="34819" name="Rectangle 2"/>
          <p:cNvSpPr>
            <a:spLocks noGrp="1" noChangeArrowheads="1"/>
          </p:cNvSpPr>
          <p:nvPr>
            <p:ph type="title"/>
          </p:nvPr>
        </p:nvSpPr>
        <p:spPr/>
        <p:txBody>
          <a:bodyPr/>
          <a:lstStyle/>
          <a:p>
            <a:pPr eaLnBrk="1" hangingPunct="1"/>
            <a:r>
              <a:rPr lang="en-US" altLang="en-US" sz="2800"/>
              <a:t>Notes:</a:t>
            </a:r>
          </a:p>
        </p:txBody>
      </p:sp>
      <p:sp>
        <p:nvSpPr>
          <p:cNvPr id="34820" name="Rectangle 3"/>
          <p:cNvSpPr>
            <a:spLocks noGrp="1" noChangeArrowheads="1"/>
          </p:cNvSpPr>
          <p:nvPr>
            <p:ph type="body" idx="1"/>
          </p:nvPr>
        </p:nvSpPr>
        <p:spPr>
          <a:xfrm>
            <a:off x="2206626" y="1295400"/>
            <a:ext cx="7775575" cy="4876800"/>
          </a:xfrm>
        </p:spPr>
        <p:txBody>
          <a:bodyPr/>
          <a:lstStyle/>
          <a:p>
            <a:pPr eaLnBrk="1" hangingPunct="1">
              <a:lnSpc>
                <a:spcPct val="80000"/>
              </a:lnSpc>
            </a:pPr>
            <a:r>
              <a:rPr lang="en-US" altLang="en-US" sz="1400"/>
              <a:t>Because of the pervasiveness of the Internet, our approach to serving Web pages has become very refined.</a:t>
            </a:r>
          </a:p>
          <a:p>
            <a:pPr eaLnBrk="1" hangingPunct="1">
              <a:lnSpc>
                <a:spcPct val="80000"/>
              </a:lnSpc>
            </a:pPr>
            <a:r>
              <a:rPr lang="en-US" altLang="en-US" sz="1400"/>
              <a:t>We now try to provide a very rich user experience, providing the user with lots of information.  This intent is for the user to require a minimal number of page transition for them to get the information they need to make business decision.</a:t>
            </a:r>
          </a:p>
          <a:p>
            <a:pPr eaLnBrk="1" hangingPunct="1">
              <a:lnSpc>
                <a:spcPct val="80000"/>
              </a:lnSpc>
            </a:pPr>
            <a:r>
              <a:rPr lang="en-US" altLang="en-US" sz="1400"/>
              <a:t>The content of our applications is dynamic with parts of web pages updated as required.  The data to update part of a Web page is requested asynchronously usually using REST or SOAP service calls</a:t>
            </a:r>
          </a:p>
          <a:p>
            <a:pPr eaLnBrk="1" hangingPunct="1">
              <a:lnSpc>
                <a:spcPct val="120000"/>
              </a:lnSpc>
            </a:pPr>
            <a:r>
              <a:rPr lang="en-US" altLang="en-US" sz="1400"/>
              <a:t>To provide a very responsive environment to the user, input validation is performed on the client side, in the Web browser.</a:t>
            </a:r>
          </a:p>
          <a:p>
            <a:pPr eaLnBrk="1" hangingPunct="1">
              <a:lnSpc>
                <a:spcPct val="120000"/>
              </a:lnSpc>
            </a:pPr>
            <a:r>
              <a:rPr lang="en-US" altLang="en-US" sz="1400"/>
              <a:t>These design trends are usually referred to as Web 2.0.  In addition to being an approach to Web browser page design and interaction, Web 2.0 is also a set of technologies, plus a philosophy on how to interact with our users.  </a:t>
            </a:r>
          </a:p>
          <a:p>
            <a:pPr lvl="1" eaLnBrk="1" hangingPunct="1">
              <a:lnSpc>
                <a:spcPct val="120000"/>
              </a:lnSpc>
            </a:pPr>
            <a:r>
              <a:rPr lang="en-US" altLang="en-US" sz="1300"/>
              <a:t>We encourage the user to add value to our Web site by providing feedback and comments, participating in forums, sharing their experiences with the Web site and offering them the opportunity to improve the Web site.</a:t>
            </a:r>
          </a:p>
          <a:p>
            <a:pPr lvl="1" eaLnBrk="1" hangingPunct="1">
              <a:lnSpc>
                <a:spcPct val="120000"/>
              </a:lnSpc>
            </a:pPr>
            <a:r>
              <a:rPr lang="en-US" altLang="en-US" sz="1300"/>
              <a:t>Although the user interface is rich and full-function, the interface is easy to use.</a:t>
            </a:r>
          </a:p>
          <a:p>
            <a:pPr lvl="1" eaLnBrk="1" hangingPunct="1">
              <a:lnSpc>
                <a:spcPct val="120000"/>
              </a:lnSpc>
            </a:pPr>
            <a:r>
              <a:rPr lang="en-US" altLang="en-US" sz="1300"/>
              <a:t>Information from multiple sources is integrated into a single display with the intent of providing the user a rich, enjoyable experience with all the information they need to make business decisions</a:t>
            </a:r>
          </a:p>
        </p:txBody>
      </p:sp>
    </p:spTree>
    <p:extLst>
      <p:ext uri="{BB962C8B-B14F-4D97-AF65-F5344CB8AC3E}">
        <p14:creationId xmlns:p14="http://schemas.microsoft.com/office/powerpoint/2010/main" val="638647091"/>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3</a:t>
            </a:fld>
            <a:endParaRPr lang="en-US" altLang="en-US" sz="1000">
              <a:solidFill>
                <a:srgbClr val="FFFFFF"/>
              </a:solidFill>
            </a:endParaRPr>
          </a:p>
        </p:txBody>
      </p:sp>
      <p:sp>
        <p:nvSpPr>
          <p:cNvPr id="7171" name="Rectangle 2"/>
          <p:cNvSpPr>
            <a:spLocks noGrp="1" noChangeArrowheads="1"/>
          </p:cNvSpPr>
          <p:nvPr>
            <p:ph type="body" idx="1"/>
          </p:nvPr>
        </p:nvSpPr>
        <p:spPr>
          <a:xfrm>
            <a:off x="1651000" y="1146176"/>
            <a:ext cx="8909050" cy="5235575"/>
          </a:xfrm>
        </p:spPr>
        <p:txBody>
          <a:bodyPr>
            <a:normAutofit/>
          </a:bodyPr>
          <a:lstStyle/>
          <a:p>
            <a:pPr eaLnBrk="1" hangingPunct="1">
              <a:lnSpc>
                <a:spcPct val="80000"/>
              </a:lnSpc>
            </a:pPr>
            <a:r>
              <a:rPr lang="en-US" altLang="en-US" sz="1800" dirty="0"/>
              <a:t>The following terms are trademarks of the International Business Machines Corporation or/and Lotus Development Corporation in the United States, other countries, or both:</a:t>
            </a:r>
          </a:p>
          <a:p>
            <a:pPr lvl="1" eaLnBrk="1" hangingPunct="1">
              <a:lnSpc>
                <a:spcPct val="80000"/>
              </a:lnSpc>
            </a:pPr>
            <a:r>
              <a:rPr lang="en-US" altLang="en-US" sz="1800" dirty="0">
                <a:solidFill>
                  <a:srgbClr val="FF0000"/>
                </a:solidFill>
              </a:rPr>
              <a:t>Redbooks(logo)™, AIX®, </a:t>
            </a:r>
            <a:r>
              <a:rPr lang="en-US" altLang="en-US" sz="1800" dirty="0" err="1">
                <a:solidFill>
                  <a:srgbClr val="FF0000"/>
                </a:solidFill>
              </a:rPr>
              <a:t>alphaWorks</a:t>
            </a:r>
            <a:r>
              <a:rPr lang="en-US" altLang="en-US" sz="1800" dirty="0">
                <a:solidFill>
                  <a:srgbClr val="FF0000"/>
                </a:solidFill>
              </a:rPr>
              <a:t>®, CICS®, DB2®, IBM®, IMS™, Informix®, MQSeries®, </a:t>
            </a:r>
            <a:r>
              <a:rPr lang="en-US" altLang="en-US" sz="1800" dirty="0" err="1">
                <a:solidFill>
                  <a:srgbClr val="FF0000"/>
                </a:solidFill>
              </a:rPr>
              <a:t>VisualAge</a:t>
            </a:r>
            <a:r>
              <a:rPr lang="en-US" altLang="en-US" sz="1800" dirty="0">
                <a:solidFill>
                  <a:srgbClr val="FF0000"/>
                </a:solidFill>
              </a:rPr>
              <a:t>®, WebSphere®</a:t>
            </a:r>
          </a:p>
          <a:p>
            <a:pPr lvl="4" eaLnBrk="1" hangingPunct="1">
              <a:lnSpc>
                <a:spcPct val="80000"/>
              </a:lnSpc>
            </a:pPr>
            <a:endParaRPr lang="en-US" altLang="en-US" sz="1400" dirty="0">
              <a:solidFill>
                <a:srgbClr val="FF0000"/>
              </a:solidFill>
            </a:endParaRPr>
          </a:p>
          <a:p>
            <a:pPr eaLnBrk="1" hangingPunct="1">
              <a:lnSpc>
                <a:spcPct val="80000"/>
              </a:lnSpc>
            </a:pPr>
            <a:r>
              <a:rPr lang="en-US" altLang="en-US" sz="1800" dirty="0"/>
              <a:t>The following terms are trademarks of other companies:</a:t>
            </a:r>
          </a:p>
          <a:p>
            <a:pPr lvl="1" eaLnBrk="1" hangingPunct="1">
              <a:lnSpc>
                <a:spcPct val="75000"/>
              </a:lnSpc>
              <a:spcBef>
                <a:spcPct val="20000"/>
              </a:spcBef>
              <a:spcAft>
                <a:spcPct val="10000"/>
              </a:spcAft>
            </a:pPr>
            <a:r>
              <a:rPr lang="en-US" altLang="en-US" sz="1800" dirty="0">
                <a:solidFill>
                  <a:srgbClr val="FF0000"/>
                </a:solidFill>
              </a:rPr>
              <a:t>Microsoft</a:t>
            </a:r>
            <a:r>
              <a:rPr lang="en-US" altLang="en-US" sz="1800" dirty="0"/>
              <a:t>, </a:t>
            </a:r>
            <a:r>
              <a:rPr lang="en-US" altLang="en-US" sz="1800" dirty="0">
                <a:solidFill>
                  <a:srgbClr val="FF0000"/>
                </a:solidFill>
              </a:rPr>
              <a:t>Windows</a:t>
            </a:r>
            <a:r>
              <a:rPr lang="en-US" altLang="en-US" sz="1800" dirty="0"/>
              <a:t>, </a:t>
            </a:r>
            <a:r>
              <a:rPr lang="en-US" altLang="en-US" sz="1800" dirty="0">
                <a:solidFill>
                  <a:srgbClr val="FF0000"/>
                </a:solidFill>
              </a:rPr>
              <a:t>Windows NT</a:t>
            </a:r>
            <a:r>
              <a:rPr lang="en-US" altLang="en-US" sz="1800" dirty="0"/>
              <a:t>, and the </a:t>
            </a:r>
            <a:r>
              <a:rPr lang="en-US" altLang="en-US" sz="1800" dirty="0">
                <a:solidFill>
                  <a:srgbClr val="FF0000"/>
                </a:solidFill>
              </a:rPr>
              <a:t>Windows logo</a:t>
            </a:r>
            <a:r>
              <a:rPr lang="en-US" altLang="en-US" sz="1800" dirty="0"/>
              <a:t> are trademarks of Microsoft Corporation.</a:t>
            </a:r>
          </a:p>
          <a:p>
            <a:pPr lvl="1" eaLnBrk="1" hangingPunct="1">
              <a:lnSpc>
                <a:spcPct val="75000"/>
              </a:lnSpc>
              <a:spcBef>
                <a:spcPct val="20000"/>
              </a:spcBef>
              <a:spcAft>
                <a:spcPct val="10000"/>
              </a:spcAft>
            </a:pPr>
            <a:r>
              <a:rPr lang="en-US" altLang="en-US" sz="1800" dirty="0">
                <a:solidFill>
                  <a:srgbClr val="FF0000"/>
                </a:solidFill>
              </a:rPr>
              <a:t>Java</a:t>
            </a:r>
            <a:r>
              <a:rPr lang="en-US" altLang="en-US" sz="1800" dirty="0"/>
              <a:t> and all Java-based trademarks and logos are trademarks or registered trademarks of Oracle, Inc.</a:t>
            </a:r>
          </a:p>
          <a:p>
            <a:pPr lvl="1" eaLnBrk="1" hangingPunct="1">
              <a:lnSpc>
                <a:spcPct val="75000"/>
              </a:lnSpc>
              <a:spcBef>
                <a:spcPct val="20000"/>
              </a:spcBef>
              <a:spcAft>
                <a:spcPct val="10000"/>
              </a:spcAft>
            </a:pPr>
            <a:r>
              <a:rPr lang="en-US" altLang="en-US" sz="1800" dirty="0">
                <a:solidFill>
                  <a:srgbClr val="FF0000"/>
                </a:solidFill>
              </a:rPr>
              <a:t>CORBA</a:t>
            </a:r>
            <a:r>
              <a:rPr lang="en-US" altLang="en-US" sz="1800" dirty="0"/>
              <a:t>, </a:t>
            </a:r>
            <a:r>
              <a:rPr lang="en-US" altLang="en-US" sz="1800" dirty="0" err="1">
                <a:solidFill>
                  <a:srgbClr val="FF0000"/>
                </a:solidFill>
              </a:rPr>
              <a:t>CORBAServices</a:t>
            </a:r>
            <a:r>
              <a:rPr lang="en-US" altLang="en-US" sz="1800" dirty="0"/>
              <a:t>, and </a:t>
            </a:r>
            <a:r>
              <a:rPr lang="en-US" altLang="en-US" sz="1800" dirty="0">
                <a:solidFill>
                  <a:srgbClr val="FF0000"/>
                </a:solidFill>
              </a:rPr>
              <a:t>IIOP</a:t>
            </a:r>
            <a:r>
              <a:rPr lang="en-US" altLang="en-US" sz="1800" dirty="0"/>
              <a:t> are trademarks of the Object Management Group, Inc.</a:t>
            </a:r>
          </a:p>
          <a:p>
            <a:pPr lvl="1" eaLnBrk="1" hangingPunct="1">
              <a:lnSpc>
                <a:spcPct val="75000"/>
              </a:lnSpc>
              <a:spcBef>
                <a:spcPct val="20000"/>
              </a:spcBef>
              <a:spcAft>
                <a:spcPct val="10000"/>
              </a:spcAft>
            </a:pPr>
            <a:r>
              <a:rPr lang="en-US" altLang="en-US" sz="1800" dirty="0">
                <a:solidFill>
                  <a:srgbClr val="FF0000"/>
                </a:solidFill>
              </a:rPr>
              <a:t>UNIX</a:t>
            </a:r>
            <a:r>
              <a:rPr lang="en-US" altLang="en-US" sz="1800" dirty="0"/>
              <a:t> is a registered trademark of The Open Group in the United States and other countries.</a:t>
            </a:r>
          </a:p>
          <a:p>
            <a:pPr lvl="1" eaLnBrk="1" hangingPunct="1">
              <a:lnSpc>
                <a:spcPct val="75000"/>
              </a:lnSpc>
              <a:spcBef>
                <a:spcPct val="20000"/>
              </a:spcBef>
              <a:spcAft>
                <a:spcPct val="10000"/>
              </a:spcAft>
            </a:pPr>
            <a:r>
              <a:rPr lang="en-US" altLang="en-US" sz="1800" dirty="0"/>
              <a:t>Other company, product, and service names may be trademarks or service marks of others.</a:t>
            </a:r>
          </a:p>
        </p:txBody>
      </p:sp>
      <p:sp>
        <p:nvSpPr>
          <p:cNvPr id="7172" name="Rectangle 3"/>
          <p:cNvSpPr>
            <a:spLocks noGrp="1" noChangeArrowheads="1"/>
          </p:cNvSpPr>
          <p:nvPr>
            <p:ph type="title"/>
          </p:nvPr>
        </p:nvSpPr>
        <p:spPr/>
        <p:txBody>
          <a:bodyPr/>
          <a:lstStyle/>
          <a:p>
            <a:pPr eaLnBrk="1" hangingPunct="1"/>
            <a:r>
              <a:rPr lang="en-US" altLang="en-US" sz="2800" b="1"/>
              <a:t>Trademarks</a:t>
            </a:r>
          </a:p>
        </p:txBody>
      </p:sp>
    </p:spTree>
    <p:extLst>
      <p:ext uri="{BB962C8B-B14F-4D97-AF65-F5344CB8AC3E}">
        <p14:creationId xmlns:p14="http://schemas.microsoft.com/office/powerpoint/2010/main" val="252040514"/>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normAutofit/>
          </a:bodyPr>
          <a:lstStyle/>
          <a:p>
            <a:pPr eaLnBrk="1" hangingPunct="1"/>
            <a:r>
              <a:rPr lang="en-US" altLang="en-US" b="1"/>
              <a:t>Web Browser – Associated Technologies</a:t>
            </a:r>
          </a:p>
        </p:txBody>
      </p:sp>
      <p:sp>
        <p:nvSpPr>
          <p:cNvPr id="3584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49B044B7-7215-4C5E-8BF9-3FA3D3C3D983}" type="slidenum">
              <a:rPr lang="en-US" altLang="en-US" sz="1000">
                <a:solidFill>
                  <a:srgbClr val="FFFFFF"/>
                </a:solidFill>
              </a:rPr>
              <a:pPr>
                <a:spcBef>
                  <a:spcPct val="50000"/>
                </a:spcBef>
                <a:spcAft>
                  <a:spcPct val="0"/>
                </a:spcAft>
                <a:buClrTx/>
                <a:buFontTx/>
                <a:buNone/>
              </a:pPr>
              <a:t>30</a:t>
            </a:fld>
            <a:endParaRPr lang="en-US" altLang="en-US" sz="1000">
              <a:solidFill>
                <a:srgbClr val="FFFFFF"/>
              </a:solidFill>
            </a:endParaRPr>
          </a:p>
        </p:txBody>
      </p:sp>
      <p:sp>
        <p:nvSpPr>
          <p:cNvPr id="35844" name="Rectangle 15"/>
          <p:cNvSpPr>
            <a:spLocks noChangeArrowheads="1"/>
          </p:cNvSpPr>
          <p:nvPr/>
        </p:nvSpPr>
        <p:spPr bwMode="auto">
          <a:xfrm>
            <a:off x="4583113" y="2482850"/>
            <a:ext cx="6121400" cy="965200"/>
          </a:xfrm>
          <a:prstGeom prst="rect">
            <a:avLst/>
          </a:prstGeom>
          <a:gradFill rotWithShape="1">
            <a:gsLst>
              <a:gs pos="0">
                <a:srgbClr val="E6E9FE"/>
              </a:gs>
              <a:gs pos="100000">
                <a:schemeClr val="bg1"/>
              </a:gs>
            </a:gsLst>
            <a:lin ang="5400000" scaled="1"/>
          </a:gradFill>
          <a:ln w="9525" algn="ctr">
            <a:solidFill>
              <a:srgbClr val="C0C0C0"/>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35845" name="Rectangle 3"/>
          <p:cNvSpPr>
            <a:spLocks noChangeArrowheads="1"/>
          </p:cNvSpPr>
          <p:nvPr/>
        </p:nvSpPr>
        <p:spPr bwMode="auto">
          <a:xfrm>
            <a:off x="4746625" y="1609725"/>
            <a:ext cx="57785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35846" name="Rectangle 5"/>
          <p:cNvSpPr>
            <a:spLocks noChangeArrowheads="1"/>
          </p:cNvSpPr>
          <p:nvPr/>
        </p:nvSpPr>
        <p:spPr bwMode="auto">
          <a:xfrm>
            <a:off x="4583113" y="4540250"/>
            <a:ext cx="6121400" cy="965200"/>
          </a:xfrm>
          <a:prstGeom prst="rect">
            <a:avLst/>
          </a:prstGeom>
          <a:gradFill rotWithShape="1">
            <a:gsLst>
              <a:gs pos="0">
                <a:srgbClr val="E6E9FE"/>
              </a:gs>
              <a:gs pos="100000">
                <a:schemeClr val="bg1"/>
              </a:gs>
            </a:gsLst>
            <a:lin ang="5400000" scaled="1"/>
          </a:gradFill>
          <a:ln w="9525" algn="ctr">
            <a:solidFill>
              <a:srgbClr val="C0C0C0"/>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35847" name="Rectangle 6"/>
          <p:cNvSpPr>
            <a:spLocks noChangeArrowheads="1"/>
          </p:cNvSpPr>
          <p:nvPr/>
        </p:nvSpPr>
        <p:spPr bwMode="auto">
          <a:xfrm>
            <a:off x="4735513" y="4651375"/>
            <a:ext cx="58674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25000"/>
              </a:spcBef>
              <a:buClr>
                <a:schemeClr val="accent1"/>
              </a:buClr>
              <a:buFont typeface="Wingdings" panose="05000000000000000000" pitchFamily="2" charset="2"/>
              <a:buNone/>
            </a:pPr>
            <a:r>
              <a:rPr lang="en-US" altLang="en-US" sz="1600"/>
              <a:t>RSS/ATOM</a:t>
            </a:r>
            <a:r>
              <a:rPr lang="en-US" altLang="en-US" sz="1600" b="0"/>
              <a:t> allows someone access data in such a way as to allow their Web browser to appear to </a:t>
            </a:r>
            <a:r>
              <a:rPr lang="en-US" altLang="en-US" sz="1600"/>
              <a:t>subscribe</a:t>
            </a:r>
            <a:r>
              <a:rPr lang="en-US" altLang="en-US" sz="1600" b="0"/>
              <a:t> to the data.  Periodic data requests allow for notification when data changes</a:t>
            </a:r>
          </a:p>
        </p:txBody>
      </p:sp>
      <p:sp>
        <p:nvSpPr>
          <p:cNvPr id="35848" name="Rectangle 8"/>
          <p:cNvSpPr>
            <a:spLocks noChangeArrowheads="1"/>
          </p:cNvSpPr>
          <p:nvPr/>
        </p:nvSpPr>
        <p:spPr bwMode="auto">
          <a:xfrm>
            <a:off x="4583113" y="5607050"/>
            <a:ext cx="6121400" cy="965200"/>
          </a:xfrm>
          <a:prstGeom prst="rect">
            <a:avLst/>
          </a:prstGeom>
          <a:gradFill rotWithShape="1">
            <a:gsLst>
              <a:gs pos="0">
                <a:srgbClr val="E6E9FE"/>
              </a:gs>
              <a:gs pos="100000">
                <a:schemeClr val="bg1"/>
              </a:gs>
            </a:gsLst>
            <a:lin ang="5400000" scaled="1"/>
          </a:gradFill>
          <a:ln w="9525" algn="ctr">
            <a:solidFill>
              <a:srgbClr val="C0C0C0"/>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35849" name="Rectangle 9"/>
          <p:cNvSpPr>
            <a:spLocks noChangeArrowheads="1"/>
          </p:cNvSpPr>
          <p:nvPr/>
        </p:nvSpPr>
        <p:spPr bwMode="auto">
          <a:xfrm>
            <a:off x="4684713" y="5667375"/>
            <a:ext cx="58801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25000"/>
              </a:spcBef>
              <a:buClr>
                <a:schemeClr val="accent1"/>
              </a:buClr>
              <a:buFont typeface="Wingdings" panose="05000000000000000000" pitchFamily="2" charset="2"/>
              <a:buNone/>
            </a:pPr>
            <a:r>
              <a:rPr lang="en-US" altLang="en-US" sz="1600" b="0"/>
              <a:t>Users must be treated as co-developers, in a reflection of open source development practices. The open source dictum, </a:t>
            </a:r>
            <a:r>
              <a:rPr lang="en-US" altLang="en-US" sz="1600"/>
              <a:t>"release early and release often”</a:t>
            </a:r>
          </a:p>
        </p:txBody>
      </p:sp>
      <p:sp>
        <p:nvSpPr>
          <p:cNvPr id="35850" name="Rectangle 11"/>
          <p:cNvSpPr>
            <a:spLocks noChangeArrowheads="1"/>
          </p:cNvSpPr>
          <p:nvPr/>
        </p:nvSpPr>
        <p:spPr bwMode="auto">
          <a:xfrm>
            <a:off x="4583113" y="3549650"/>
            <a:ext cx="6121400" cy="965200"/>
          </a:xfrm>
          <a:prstGeom prst="rect">
            <a:avLst/>
          </a:prstGeom>
          <a:gradFill rotWithShape="1">
            <a:gsLst>
              <a:gs pos="0">
                <a:srgbClr val="E6E9FE"/>
              </a:gs>
              <a:gs pos="100000">
                <a:schemeClr val="bg1"/>
              </a:gs>
            </a:gsLst>
            <a:lin ang="5400000" scaled="1"/>
          </a:gradFill>
          <a:ln w="9525" algn="ctr">
            <a:solidFill>
              <a:srgbClr val="C0C0C0"/>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35851" name="Rectangle 12"/>
          <p:cNvSpPr>
            <a:spLocks noChangeArrowheads="1"/>
          </p:cNvSpPr>
          <p:nvPr/>
        </p:nvSpPr>
        <p:spPr bwMode="auto">
          <a:xfrm>
            <a:off x="4748213" y="3749676"/>
            <a:ext cx="58801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25000"/>
              </a:spcBef>
              <a:buClr>
                <a:schemeClr val="accent1"/>
              </a:buClr>
              <a:buFont typeface="Wingdings" panose="05000000000000000000" pitchFamily="2" charset="2"/>
              <a:buNone/>
            </a:pPr>
            <a:r>
              <a:rPr lang="en-US" altLang="en-US" sz="1600"/>
              <a:t>“DATA is the new HTML."</a:t>
            </a:r>
            <a:r>
              <a:rPr lang="en-US" altLang="en-US" sz="1600" b="0"/>
              <a:t> Data management is a core competency of Web 2.0 companies.</a:t>
            </a:r>
          </a:p>
        </p:txBody>
      </p:sp>
      <p:sp>
        <p:nvSpPr>
          <p:cNvPr id="35852" name="Rectangle 13"/>
          <p:cNvSpPr>
            <a:spLocks noChangeArrowheads="1"/>
          </p:cNvSpPr>
          <p:nvPr/>
        </p:nvSpPr>
        <p:spPr bwMode="auto">
          <a:xfrm>
            <a:off x="4592638" y="1430338"/>
            <a:ext cx="6121400" cy="965200"/>
          </a:xfrm>
          <a:prstGeom prst="rect">
            <a:avLst/>
          </a:prstGeom>
          <a:gradFill rotWithShape="1">
            <a:gsLst>
              <a:gs pos="0">
                <a:srgbClr val="E6E9FE"/>
              </a:gs>
              <a:gs pos="100000">
                <a:schemeClr val="bg1"/>
              </a:gs>
            </a:gsLst>
            <a:lin ang="5400000" scaled="1"/>
          </a:gradFill>
          <a:ln w="9525" algn="ctr">
            <a:solidFill>
              <a:srgbClr val="C0C0C0"/>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35853" name="Rectangle 14"/>
          <p:cNvSpPr>
            <a:spLocks noChangeArrowheads="1"/>
          </p:cNvSpPr>
          <p:nvPr/>
        </p:nvSpPr>
        <p:spPr bwMode="auto">
          <a:xfrm>
            <a:off x="4722813" y="2609850"/>
            <a:ext cx="58039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25000"/>
              </a:spcBef>
              <a:buClr>
                <a:schemeClr val="accent1"/>
              </a:buClr>
              <a:buFont typeface="Wingdings" panose="05000000000000000000" pitchFamily="2" charset="2"/>
              <a:buNone/>
            </a:pPr>
            <a:r>
              <a:rPr lang="en-US" altLang="en-US" sz="1600"/>
              <a:t>XML or JSON data over HTTP</a:t>
            </a:r>
            <a:r>
              <a:rPr lang="en-US" altLang="en-US" sz="1600" b="0"/>
              <a:t>, in a lightweight approach sometimes referred to as </a:t>
            </a:r>
            <a:r>
              <a:rPr lang="en-US" altLang="en-US" sz="1600"/>
              <a:t>REST</a:t>
            </a:r>
            <a:r>
              <a:rPr lang="en-US" altLang="en-US" sz="1600" b="0"/>
              <a:t> (Representational State Transfer) as an alternative to SOAP.</a:t>
            </a:r>
          </a:p>
        </p:txBody>
      </p:sp>
      <p:sp>
        <p:nvSpPr>
          <p:cNvPr id="35854" name="Rectangle 16"/>
          <p:cNvSpPr>
            <a:spLocks noChangeArrowheads="1"/>
          </p:cNvSpPr>
          <p:nvPr/>
        </p:nvSpPr>
        <p:spPr bwMode="auto">
          <a:xfrm>
            <a:off x="4659313" y="1492250"/>
            <a:ext cx="58801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
                <a:schemeClr val="accent1"/>
              </a:buClr>
              <a:buFont typeface="Wingdings" panose="05000000000000000000" pitchFamily="2" charset="2"/>
              <a:buNone/>
            </a:pPr>
            <a:r>
              <a:rPr lang="en-US" altLang="en-US" sz="1600"/>
              <a:t>AJAX</a:t>
            </a:r>
            <a:r>
              <a:rPr lang="en-US" altLang="en-US" sz="1600" b="0"/>
              <a:t> incorporating: XHTML and CSS, DOM,  XML and XSLT, XMLHttpRequest and JavaScript allowing information to be mashed up into new interactive portals. </a:t>
            </a:r>
          </a:p>
        </p:txBody>
      </p:sp>
      <p:sp>
        <p:nvSpPr>
          <p:cNvPr id="35855" name="Rectangle 17"/>
          <p:cNvSpPr>
            <a:spLocks noChangeArrowheads="1"/>
          </p:cNvSpPr>
          <p:nvPr/>
        </p:nvSpPr>
        <p:spPr bwMode="auto">
          <a:xfrm>
            <a:off x="3135313" y="4921250"/>
            <a:ext cx="81915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Font typeface="Wingdings" panose="05000000000000000000" pitchFamily="2" charset="2"/>
              <a:buNone/>
            </a:pPr>
            <a:r>
              <a:rPr lang="en-US" altLang="en-US" sz="1800" b="0"/>
              <a:t>Feeds</a:t>
            </a:r>
          </a:p>
        </p:txBody>
      </p:sp>
      <p:sp>
        <p:nvSpPr>
          <p:cNvPr id="35856" name="Rectangle 18"/>
          <p:cNvSpPr>
            <a:spLocks noChangeArrowheads="1"/>
          </p:cNvSpPr>
          <p:nvPr/>
        </p:nvSpPr>
        <p:spPr bwMode="auto">
          <a:xfrm>
            <a:off x="2678113" y="5835650"/>
            <a:ext cx="1695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
                <a:schemeClr val="accent1"/>
              </a:buClr>
              <a:buFont typeface="Wingdings" panose="05000000000000000000" pitchFamily="2" charset="2"/>
              <a:buNone/>
            </a:pPr>
            <a:r>
              <a:rPr lang="en-US" altLang="en-US" sz="1800" b="0"/>
              <a:t>Perpetual Beta</a:t>
            </a:r>
            <a:br>
              <a:rPr lang="en-US" altLang="en-US" sz="1800" b="0"/>
            </a:br>
            <a:r>
              <a:rPr lang="en-US" altLang="en-US" sz="1800" b="0"/>
              <a:t>  (yes, but…)</a:t>
            </a:r>
          </a:p>
        </p:txBody>
      </p:sp>
      <p:sp>
        <p:nvSpPr>
          <p:cNvPr id="35857" name="Rectangle 19"/>
          <p:cNvSpPr>
            <a:spLocks noChangeArrowheads="1"/>
          </p:cNvSpPr>
          <p:nvPr/>
        </p:nvSpPr>
        <p:spPr bwMode="auto">
          <a:xfrm>
            <a:off x="3008313" y="3763963"/>
            <a:ext cx="1136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
                <a:schemeClr val="accent1"/>
              </a:buClr>
              <a:buFont typeface="Wingdings" panose="05000000000000000000" pitchFamily="2" charset="2"/>
              <a:buNone/>
            </a:pPr>
            <a:r>
              <a:rPr lang="en-US" altLang="en-US" sz="1800" b="0"/>
              <a:t>Info-ware</a:t>
            </a:r>
          </a:p>
        </p:txBody>
      </p:sp>
      <p:sp>
        <p:nvSpPr>
          <p:cNvPr id="35858" name="Rectangle 20"/>
          <p:cNvSpPr>
            <a:spLocks noChangeArrowheads="1"/>
          </p:cNvSpPr>
          <p:nvPr/>
        </p:nvSpPr>
        <p:spPr bwMode="auto">
          <a:xfrm>
            <a:off x="2816603" y="2559050"/>
            <a:ext cx="156966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r" eaLnBrk="1" hangingPunct="1">
              <a:lnSpc>
                <a:spcPct val="80000"/>
              </a:lnSpc>
              <a:buFont typeface="Wingdings" panose="05000000000000000000" pitchFamily="2" charset="2"/>
              <a:buNone/>
            </a:pPr>
            <a:r>
              <a:rPr lang="en-US" altLang="en-US" sz="1800" b="0"/>
              <a:t>Lightweight</a:t>
            </a:r>
            <a:br>
              <a:rPr lang="en-US" altLang="en-US" sz="1800" b="0"/>
            </a:br>
            <a:r>
              <a:rPr lang="en-US" altLang="en-US" sz="1800" b="0"/>
              <a:t>Programming</a:t>
            </a:r>
            <a:br>
              <a:rPr lang="en-US" altLang="en-US" sz="1800" b="0"/>
            </a:br>
            <a:r>
              <a:rPr lang="en-US" altLang="en-US" sz="1800" b="0"/>
              <a:t>Model</a:t>
            </a:r>
          </a:p>
        </p:txBody>
      </p:sp>
      <p:sp>
        <p:nvSpPr>
          <p:cNvPr id="35859" name="Rectangle 21"/>
          <p:cNvSpPr>
            <a:spLocks noChangeArrowheads="1"/>
          </p:cNvSpPr>
          <p:nvPr/>
        </p:nvSpPr>
        <p:spPr bwMode="auto">
          <a:xfrm>
            <a:off x="3059113" y="1644650"/>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buClr>
                <a:schemeClr val="accent1"/>
              </a:buClr>
              <a:buFont typeface="Wingdings" panose="05000000000000000000" pitchFamily="2" charset="2"/>
              <a:buNone/>
            </a:pPr>
            <a:r>
              <a:rPr lang="en-US" altLang="en-US" sz="1800" b="0"/>
              <a:t>Rich User</a:t>
            </a:r>
            <a:br>
              <a:rPr lang="en-US" altLang="en-US" sz="1800" b="0"/>
            </a:br>
            <a:r>
              <a:rPr lang="en-US" altLang="en-US" sz="1800" b="0"/>
              <a:t>Experience</a:t>
            </a:r>
          </a:p>
        </p:txBody>
      </p:sp>
    </p:spTree>
    <p:extLst>
      <p:ext uri="{BB962C8B-B14F-4D97-AF65-F5344CB8AC3E}">
        <p14:creationId xmlns:p14="http://schemas.microsoft.com/office/powerpoint/2010/main" val="3284648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31</a:t>
            </a:fld>
            <a:endParaRPr lang="en-US" altLang="en-US" sz="1000">
              <a:solidFill>
                <a:srgbClr val="FFFFFF"/>
              </a:solidFill>
            </a:endParaRPr>
          </a:p>
        </p:txBody>
      </p:sp>
      <p:sp>
        <p:nvSpPr>
          <p:cNvPr id="36867" name="Rectangle 2"/>
          <p:cNvSpPr>
            <a:spLocks noGrp="1" noChangeArrowheads="1"/>
          </p:cNvSpPr>
          <p:nvPr>
            <p:ph type="title"/>
          </p:nvPr>
        </p:nvSpPr>
        <p:spPr/>
        <p:txBody>
          <a:bodyPr/>
          <a:lstStyle/>
          <a:p>
            <a:pPr eaLnBrk="1" hangingPunct="1"/>
            <a:r>
              <a:rPr lang="en-US" altLang="en-US" sz="2800"/>
              <a:t>Notes:</a:t>
            </a:r>
          </a:p>
        </p:txBody>
      </p:sp>
      <p:sp>
        <p:nvSpPr>
          <p:cNvPr id="36868" name="Rectangle 3"/>
          <p:cNvSpPr>
            <a:spLocks noGrp="1" noChangeArrowheads="1"/>
          </p:cNvSpPr>
          <p:nvPr>
            <p:ph type="body" idx="1"/>
          </p:nvPr>
        </p:nvSpPr>
        <p:spPr/>
        <p:txBody>
          <a:bodyPr/>
          <a:lstStyle/>
          <a:p>
            <a:pPr eaLnBrk="1" hangingPunct="1"/>
            <a:r>
              <a:rPr lang="en-US" altLang="en-US" sz="1400"/>
              <a:t>As we move towards providing the user a rich, enjoyable experience with our Web site, we use a variety of technologies.</a:t>
            </a:r>
          </a:p>
          <a:p>
            <a:pPr eaLnBrk="1" hangingPunct="1"/>
            <a:r>
              <a:rPr lang="en-US" altLang="en-US" sz="1400"/>
              <a:t>To move data to and from the Web browser we employ light-weight techniques such as </a:t>
            </a:r>
            <a:r>
              <a:rPr lang="en-US" altLang="en-US" sz="1400" u="sng"/>
              <a:t>RE</a:t>
            </a:r>
            <a:r>
              <a:rPr lang="en-US" altLang="en-US" sz="1400"/>
              <a:t>presentational </a:t>
            </a:r>
            <a:r>
              <a:rPr lang="en-US" altLang="en-US" sz="1400" u="sng"/>
              <a:t>S</a:t>
            </a:r>
            <a:r>
              <a:rPr lang="en-US" altLang="en-US" sz="1400"/>
              <a:t>tate </a:t>
            </a:r>
            <a:r>
              <a:rPr lang="en-US" altLang="en-US" sz="1400" u="sng"/>
              <a:t>T</a:t>
            </a:r>
            <a:r>
              <a:rPr lang="en-US" altLang="en-US" sz="1400"/>
              <a:t>ransfer (REST), which provide for the minimal amount of data sent and received.  Data returned to the Web browser is usually in XML or JSON (JavaScript Object Notation).  </a:t>
            </a:r>
          </a:p>
          <a:p>
            <a:pPr eaLnBrk="1" hangingPunct="1"/>
            <a:r>
              <a:rPr lang="en-US" altLang="en-US" sz="1400"/>
              <a:t>Just like we link to a Web page to see its current content (state), we reference data in the same way.  We specify the target data on the URL.  On the URL, the path names the target data, and the HTTP method in the request line indicates the action to be taken on the data.</a:t>
            </a:r>
          </a:p>
          <a:p>
            <a:pPr eaLnBrk="1" hangingPunct="1"/>
            <a:r>
              <a:rPr lang="en-US" altLang="en-US" sz="1400"/>
              <a:t>We also have a need to be notified of changes to data so RSS and ATOM feeds make information readily available with our Web browsers or feed readers periodically checking the information status so they can inform us when the data or data state changes.</a:t>
            </a:r>
          </a:p>
          <a:p>
            <a:pPr eaLnBrk="1" hangingPunct="1"/>
            <a:r>
              <a:rPr lang="en-US" altLang="en-US" sz="1400"/>
              <a:t>User interfaces are changed often to accommodate user requests and to enhance ease of use.  The user interface changes often enough in some situations that it is almost like a perpetual beta.  However, the business logic and information retrieval logic on servers such as CICS need to remain solid to provide the qualities of service we have always provided in the past. </a:t>
            </a:r>
          </a:p>
        </p:txBody>
      </p:sp>
    </p:spTree>
    <p:extLst>
      <p:ext uri="{BB962C8B-B14F-4D97-AF65-F5344CB8AC3E}">
        <p14:creationId xmlns:p14="http://schemas.microsoft.com/office/powerpoint/2010/main" val="2278018481"/>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32</a:t>
            </a:fld>
            <a:endParaRPr lang="en-US" altLang="en-US" sz="1000">
              <a:solidFill>
                <a:srgbClr val="FFFFFF"/>
              </a:solidFill>
            </a:endParaRPr>
          </a:p>
        </p:txBody>
      </p:sp>
      <p:pic>
        <p:nvPicPr>
          <p:cNvPr id="39940" name="Picture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413000" y="411163"/>
            <a:ext cx="8093075" cy="6473825"/>
          </a:xfrm>
          <a:noFill/>
        </p:spPr>
      </p:pic>
      <p:sp>
        <p:nvSpPr>
          <p:cNvPr id="39941" name="Line 4"/>
          <p:cNvSpPr>
            <a:spLocks noChangeShapeType="1"/>
          </p:cNvSpPr>
          <p:nvPr/>
        </p:nvSpPr>
        <p:spPr bwMode="auto">
          <a:xfrm flipH="1">
            <a:off x="2332038" y="139701"/>
            <a:ext cx="12700" cy="6480175"/>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Rectangle 9">
            <a:extLst>
              <a:ext uri="{FF2B5EF4-FFF2-40B4-BE49-F238E27FC236}">
                <a16:creationId xmlns:a16="http://schemas.microsoft.com/office/drawing/2014/main" id="{6BCF10D5-D4E9-6147-80E6-8907E1960307}"/>
              </a:ext>
            </a:extLst>
          </p:cNvPr>
          <p:cNvSpPr>
            <a:spLocks noChangeArrowheads="1"/>
          </p:cNvSpPr>
          <p:nvPr/>
        </p:nvSpPr>
        <p:spPr bwMode="auto">
          <a:xfrm>
            <a:off x="8888414" y="3921125"/>
            <a:ext cx="1546225" cy="847725"/>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3" name="Text Box 10">
            <a:extLst>
              <a:ext uri="{FF2B5EF4-FFF2-40B4-BE49-F238E27FC236}">
                <a16:creationId xmlns:a16="http://schemas.microsoft.com/office/drawing/2014/main" id="{EAC7B95B-435B-D449-A2F8-3C039B345246}"/>
              </a:ext>
            </a:extLst>
          </p:cNvPr>
          <p:cNvSpPr txBox="1">
            <a:spLocks noChangeArrowheads="1"/>
          </p:cNvSpPr>
          <p:nvPr/>
        </p:nvSpPr>
        <p:spPr bwMode="auto">
          <a:xfrm>
            <a:off x="8843963" y="3889374"/>
            <a:ext cx="16827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600">
                <a:solidFill>
                  <a:srgbClr val="CC3300"/>
                </a:solidFill>
              </a:rPr>
              <a:t>CICS is one of the backend data systems</a:t>
            </a:r>
          </a:p>
        </p:txBody>
      </p:sp>
      <p:grpSp>
        <p:nvGrpSpPr>
          <p:cNvPr id="3" name="Group 2">
            <a:extLst>
              <a:ext uri="{FF2B5EF4-FFF2-40B4-BE49-F238E27FC236}">
                <a16:creationId xmlns:a16="http://schemas.microsoft.com/office/drawing/2014/main" id="{257BCB8F-8370-7A4A-A1C8-521E34FAE753}"/>
              </a:ext>
            </a:extLst>
          </p:cNvPr>
          <p:cNvGrpSpPr/>
          <p:nvPr/>
        </p:nvGrpSpPr>
        <p:grpSpPr>
          <a:xfrm>
            <a:off x="2684464" y="411163"/>
            <a:ext cx="1682750" cy="615949"/>
            <a:chOff x="10371139" y="5584826"/>
            <a:chExt cx="1682750" cy="615949"/>
          </a:xfrm>
        </p:grpSpPr>
        <p:sp>
          <p:nvSpPr>
            <p:cNvPr id="21" name="Rectangle 5">
              <a:extLst>
                <a:ext uri="{FF2B5EF4-FFF2-40B4-BE49-F238E27FC236}">
                  <a16:creationId xmlns:a16="http://schemas.microsoft.com/office/drawing/2014/main" id="{F6A3D581-5FED-8D48-9352-4FE5014E7F7A}"/>
                </a:ext>
              </a:extLst>
            </p:cNvPr>
            <p:cNvSpPr>
              <a:spLocks noChangeArrowheads="1"/>
            </p:cNvSpPr>
            <p:nvPr/>
          </p:nvSpPr>
          <p:spPr bwMode="auto">
            <a:xfrm>
              <a:off x="10415589" y="5591175"/>
              <a:ext cx="1414462" cy="6096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24" name="Text Box 6">
              <a:extLst>
                <a:ext uri="{FF2B5EF4-FFF2-40B4-BE49-F238E27FC236}">
                  <a16:creationId xmlns:a16="http://schemas.microsoft.com/office/drawing/2014/main" id="{6D53E7DC-AA18-1649-BCA6-43F8DAF86107}"/>
                </a:ext>
              </a:extLst>
            </p:cNvPr>
            <p:cNvSpPr txBox="1">
              <a:spLocks noChangeArrowheads="1"/>
            </p:cNvSpPr>
            <p:nvPr/>
          </p:nvSpPr>
          <p:spPr bwMode="auto">
            <a:xfrm>
              <a:off x="10371139" y="5584826"/>
              <a:ext cx="1682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600" dirty="0">
                  <a:solidFill>
                    <a:srgbClr val="CC3300"/>
                  </a:solidFill>
                </a:rPr>
                <a:t>Web 2.0 Style Application</a:t>
              </a:r>
            </a:p>
          </p:txBody>
        </p:sp>
      </p:grpSp>
    </p:spTree>
    <p:extLst>
      <p:ext uri="{BB962C8B-B14F-4D97-AF65-F5344CB8AC3E}">
        <p14:creationId xmlns:p14="http://schemas.microsoft.com/office/powerpoint/2010/main" val="3018448778"/>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33</a:t>
            </a:fld>
            <a:endParaRPr lang="en-US" altLang="en-US" sz="1000">
              <a:solidFill>
                <a:srgbClr val="FFFFFF"/>
              </a:solidFill>
            </a:endParaRPr>
          </a:p>
        </p:txBody>
      </p:sp>
      <p:sp>
        <p:nvSpPr>
          <p:cNvPr id="38915" name="Rectangle 2"/>
          <p:cNvSpPr>
            <a:spLocks noGrp="1" noChangeArrowheads="1"/>
          </p:cNvSpPr>
          <p:nvPr>
            <p:ph type="title"/>
          </p:nvPr>
        </p:nvSpPr>
        <p:spPr/>
        <p:txBody>
          <a:bodyPr/>
          <a:lstStyle/>
          <a:p>
            <a:pPr eaLnBrk="1" hangingPunct="1"/>
            <a:r>
              <a:rPr lang="en-US" altLang="en-US" sz="2800"/>
              <a:t>Notes:</a:t>
            </a:r>
          </a:p>
        </p:txBody>
      </p:sp>
      <p:sp>
        <p:nvSpPr>
          <p:cNvPr id="38916" name="Rectangle 3"/>
          <p:cNvSpPr>
            <a:spLocks noGrp="1" noChangeArrowheads="1"/>
          </p:cNvSpPr>
          <p:nvPr>
            <p:ph type="body" idx="1"/>
          </p:nvPr>
        </p:nvSpPr>
        <p:spPr/>
        <p:txBody>
          <a:bodyPr/>
          <a:lstStyle/>
          <a:p>
            <a:pPr eaLnBrk="1" hangingPunct="1"/>
            <a:r>
              <a:rPr lang="en-US" altLang="en-US" sz="1400"/>
              <a:t>This is a somewhat typical Web 2.0-style user interface.  The Web page offers a lot of information to the user, but in a way that the user can easily control the information that is displayed.</a:t>
            </a:r>
          </a:p>
          <a:p>
            <a:pPr eaLnBrk="1" hangingPunct="1"/>
            <a:r>
              <a:rPr lang="en-US" altLang="en-US" sz="1400"/>
              <a:t>This Web page was generated with Rational Business Developer with EGL.</a:t>
            </a:r>
          </a:p>
          <a:p>
            <a:pPr eaLnBrk="1" hangingPunct="1"/>
            <a:r>
              <a:rPr lang="en-US" altLang="en-US" sz="1400"/>
              <a:t>EGL allows the developer to learn one language that can generate code that leverages the common Web 2.0 technologies.  Taking this approach allows a developer to become productive faster without taking the time to learn multiple technologies.</a:t>
            </a:r>
          </a:p>
          <a:p>
            <a:pPr eaLnBrk="1" hangingPunct="1"/>
            <a:r>
              <a:rPr lang="en-US" altLang="en-US" sz="1400"/>
              <a:t>Data for this application is retrieved from CICS using Web services.</a:t>
            </a:r>
          </a:p>
          <a:p>
            <a:pPr eaLnBrk="1" hangingPunct="1"/>
            <a:r>
              <a:rPr lang="en-US" altLang="en-US" sz="1400"/>
              <a:t>The design intent is to provide enough information to the user to make a business decision.  The user interface should be intuitive.</a:t>
            </a:r>
          </a:p>
        </p:txBody>
      </p:sp>
    </p:spTree>
    <p:extLst>
      <p:ext uri="{BB962C8B-B14F-4D97-AF65-F5344CB8AC3E}">
        <p14:creationId xmlns:p14="http://schemas.microsoft.com/office/powerpoint/2010/main" val="731662763"/>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34</a:t>
            </a:fld>
            <a:endParaRPr lang="en-US" altLang="en-US" sz="1000">
              <a:solidFill>
                <a:srgbClr val="FFFFFF"/>
              </a:solidFill>
            </a:endParaRPr>
          </a:p>
        </p:txBody>
      </p:sp>
      <p:pic>
        <p:nvPicPr>
          <p:cNvPr id="39940" name="Picture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413000" y="411163"/>
            <a:ext cx="8093075" cy="6473825"/>
          </a:xfrm>
          <a:noFill/>
        </p:spPr>
      </p:pic>
      <p:sp>
        <p:nvSpPr>
          <p:cNvPr id="39941" name="Line 4"/>
          <p:cNvSpPr>
            <a:spLocks noChangeShapeType="1"/>
          </p:cNvSpPr>
          <p:nvPr/>
        </p:nvSpPr>
        <p:spPr bwMode="auto">
          <a:xfrm flipH="1">
            <a:off x="2332038" y="139701"/>
            <a:ext cx="12700" cy="6480175"/>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1">
            <a:extLst>
              <a:ext uri="{FF2B5EF4-FFF2-40B4-BE49-F238E27FC236}">
                <a16:creationId xmlns:a16="http://schemas.microsoft.com/office/drawing/2014/main" id="{CECD1144-F9CB-9846-9934-1415924009C2}"/>
              </a:ext>
            </a:extLst>
          </p:cNvPr>
          <p:cNvGrpSpPr/>
          <p:nvPr/>
        </p:nvGrpSpPr>
        <p:grpSpPr>
          <a:xfrm>
            <a:off x="2590800" y="728663"/>
            <a:ext cx="7881938" cy="6129337"/>
            <a:chOff x="2590800" y="728663"/>
            <a:chExt cx="7881938" cy="6129337"/>
          </a:xfrm>
        </p:grpSpPr>
        <p:sp>
          <p:nvSpPr>
            <p:cNvPr id="39942" name="Rectangle 5"/>
            <p:cNvSpPr>
              <a:spLocks noChangeArrowheads="1"/>
            </p:cNvSpPr>
            <p:nvPr/>
          </p:nvSpPr>
          <p:spPr bwMode="auto">
            <a:xfrm>
              <a:off x="8534400" y="1066800"/>
              <a:ext cx="1752600" cy="25146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39943" name="Text Box 6"/>
            <p:cNvSpPr txBox="1">
              <a:spLocks noChangeArrowheads="1"/>
            </p:cNvSpPr>
            <p:nvPr/>
          </p:nvSpPr>
          <p:spPr bwMode="auto">
            <a:xfrm>
              <a:off x="4595813" y="1430338"/>
              <a:ext cx="3962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600">
                  <a:solidFill>
                    <a:srgbClr val="CC3300"/>
                  </a:solidFill>
                </a:rPr>
                <a:t>Summary Data: flip-photo or tabular</a:t>
              </a:r>
            </a:p>
          </p:txBody>
        </p:sp>
        <p:sp>
          <p:nvSpPr>
            <p:cNvPr id="39944" name="Rectangle 7"/>
            <p:cNvSpPr>
              <a:spLocks noChangeArrowheads="1"/>
            </p:cNvSpPr>
            <p:nvPr/>
          </p:nvSpPr>
          <p:spPr bwMode="auto">
            <a:xfrm>
              <a:off x="2590800" y="1066800"/>
              <a:ext cx="1676400" cy="46482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39945" name="Text Box 8"/>
            <p:cNvSpPr txBox="1">
              <a:spLocks noChangeArrowheads="1"/>
            </p:cNvSpPr>
            <p:nvPr/>
          </p:nvSpPr>
          <p:spPr bwMode="auto">
            <a:xfrm>
              <a:off x="2667000" y="4889500"/>
              <a:ext cx="16002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600">
                  <a:solidFill>
                    <a:srgbClr val="CC3300"/>
                  </a:solidFill>
                </a:rPr>
                <a:t>Filter Data sent in with City request</a:t>
              </a:r>
            </a:p>
          </p:txBody>
        </p:sp>
        <p:sp>
          <p:nvSpPr>
            <p:cNvPr id="39946" name="Rectangle 9"/>
            <p:cNvSpPr>
              <a:spLocks noChangeArrowheads="1"/>
            </p:cNvSpPr>
            <p:nvPr/>
          </p:nvSpPr>
          <p:spPr bwMode="auto">
            <a:xfrm>
              <a:off x="4343400" y="4724400"/>
              <a:ext cx="4114800" cy="21336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39947" name="Text Box 10"/>
            <p:cNvSpPr txBox="1">
              <a:spLocks noChangeArrowheads="1"/>
            </p:cNvSpPr>
            <p:nvPr/>
          </p:nvSpPr>
          <p:spPr bwMode="auto">
            <a:xfrm>
              <a:off x="6400800" y="5310188"/>
              <a:ext cx="1981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600">
                  <a:solidFill>
                    <a:srgbClr val="CC3300"/>
                  </a:solidFill>
                </a:rPr>
                <a:t>Map from Google</a:t>
              </a:r>
            </a:p>
          </p:txBody>
        </p:sp>
        <p:sp>
          <p:nvSpPr>
            <p:cNvPr id="39948" name="Rectangle 11"/>
            <p:cNvSpPr>
              <a:spLocks noChangeArrowheads="1"/>
            </p:cNvSpPr>
            <p:nvPr/>
          </p:nvSpPr>
          <p:spPr bwMode="auto">
            <a:xfrm>
              <a:off x="4343400" y="1066800"/>
              <a:ext cx="4114800" cy="22860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39949" name="Rectangle 12"/>
            <p:cNvSpPr>
              <a:spLocks noChangeArrowheads="1"/>
            </p:cNvSpPr>
            <p:nvPr/>
          </p:nvSpPr>
          <p:spPr bwMode="auto">
            <a:xfrm>
              <a:off x="4419600" y="1295400"/>
              <a:ext cx="1143000" cy="1524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39950" name="Rectangle 13"/>
            <p:cNvSpPr>
              <a:spLocks noChangeArrowheads="1"/>
            </p:cNvSpPr>
            <p:nvPr/>
          </p:nvSpPr>
          <p:spPr bwMode="auto">
            <a:xfrm>
              <a:off x="4343400" y="3429000"/>
              <a:ext cx="4114800" cy="12192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39951" name="Rectangle 14"/>
            <p:cNvSpPr>
              <a:spLocks noChangeArrowheads="1"/>
            </p:cNvSpPr>
            <p:nvPr/>
          </p:nvSpPr>
          <p:spPr bwMode="auto">
            <a:xfrm>
              <a:off x="4876800" y="762000"/>
              <a:ext cx="4724400" cy="3048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39952" name="Text Box 15"/>
            <p:cNvSpPr txBox="1">
              <a:spLocks noChangeArrowheads="1"/>
            </p:cNvSpPr>
            <p:nvPr/>
          </p:nvSpPr>
          <p:spPr bwMode="auto">
            <a:xfrm>
              <a:off x="7958138" y="728663"/>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600">
                  <a:solidFill>
                    <a:srgbClr val="CC3300"/>
                  </a:solidFill>
                </a:rPr>
                <a:t>Search Criteria</a:t>
              </a:r>
            </a:p>
          </p:txBody>
        </p:sp>
        <p:sp>
          <p:nvSpPr>
            <p:cNvPr id="39953" name="Text Box 16"/>
            <p:cNvSpPr txBox="1">
              <a:spLocks noChangeArrowheads="1"/>
            </p:cNvSpPr>
            <p:nvPr/>
          </p:nvSpPr>
          <p:spPr bwMode="auto">
            <a:xfrm>
              <a:off x="6705600" y="3473450"/>
              <a:ext cx="1981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600">
                  <a:solidFill>
                    <a:srgbClr val="CC3300"/>
                  </a:solidFill>
                </a:rPr>
                <a:t>Selection Details</a:t>
              </a:r>
            </a:p>
          </p:txBody>
        </p:sp>
        <p:sp>
          <p:nvSpPr>
            <p:cNvPr id="39954" name="Text Box 17"/>
            <p:cNvSpPr txBox="1">
              <a:spLocks noChangeArrowheads="1"/>
            </p:cNvSpPr>
            <p:nvPr/>
          </p:nvSpPr>
          <p:spPr bwMode="auto">
            <a:xfrm>
              <a:off x="8486775" y="3033714"/>
              <a:ext cx="1981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600">
                  <a:solidFill>
                    <a:srgbClr val="CC3300"/>
                  </a:solidFill>
                </a:rPr>
                <a:t>Mortgage widget from bank</a:t>
              </a:r>
            </a:p>
          </p:txBody>
        </p:sp>
        <p:sp>
          <p:nvSpPr>
            <p:cNvPr id="39955" name="Rectangle 18"/>
            <p:cNvSpPr>
              <a:spLocks noChangeArrowheads="1"/>
            </p:cNvSpPr>
            <p:nvPr/>
          </p:nvSpPr>
          <p:spPr bwMode="auto">
            <a:xfrm>
              <a:off x="8534400" y="3733800"/>
              <a:ext cx="1752600" cy="2971800"/>
            </a:xfrm>
            <a:prstGeom prst="rect">
              <a:avLst/>
            </a:prstGeom>
            <a:no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39956" name="Text Box 19"/>
            <p:cNvSpPr txBox="1">
              <a:spLocks noChangeArrowheads="1"/>
            </p:cNvSpPr>
            <p:nvPr/>
          </p:nvSpPr>
          <p:spPr bwMode="auto">
            <a:xfrm>
              <a:off x="8491538" y="3733800"/>
              <a:ext cx="19812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600">
                  <a:solidFill>
                    <a:srgbClr val="CC3300"/>
                  </a:solidFill>
                </a:rPr>
                <a:t>Could add:</a:t>
              </a:r>
              <a:br>
                <a:rPr lang="en-US" altLang="en-US" sz="1600">
                  <a:solidFill>
                    <a:srgbClr val="CC3300"/>
                  </a:solidFill>
                </a:rPr>
              </a:br>
              <a:r>
                <a:rPr lang="en-US" altLang="en-US" sz="1600">
                  <a:solidFill>
                    <a:srgbClr val="CC3300"/>
                  </a:solidFill>
                </a:rPr>
                <a:t>- Comments area</a:t>
              </a:r>
              <a:br>
                <a:rPr lang="en-US" altLang="en-US" sz="1600">
                  <a:solidFill>
                    <a:srgbClr val="CC3300"/>
                  </a:solidFill>
                </a:rPr>
              </a:br>
              <a:r>
                <a:rPr lang="en-US" altLang="en-US" sz="1600">
                  <a:solidFill>
                    <a:srgbClr val="CC3300"/>
                  </a:solidFill>
                </a:rPr>
                <a:t>- Forum pointers</a:t>
              </a:r>
              <a:br>
                <a:rPr lang="en-US" altLang="en-US" sz="1600">
                  <a:solidFill>
                    <a:srgbClr val="CC3300"/>
                  </a:solidFill>
                </a:rPr>
              </a:br>
              <a:r>
                <a:rPr lang="en-US" altLang="en-US" sz="1600">
                  <a:solidFill>
                    <a:srgbClr val="CC3300"/>
                  </a:solidFill>
                </a:rPr>
                <a:t>- Government ref for:</a:t>
              </a:r>
              <a:br>
                <a:rPr lang="en-US" altLang="en-US" sz="1600">
                  <a:solidFill>
                    <a:srgbClr val="CC3300"/>
                  </a:solidFill>
                </a:rPr>
              </a:br>
              <a:r>
                <a:rPr lang="en-US" altLang="en-US" sz="1600">
                  <a:solidFill>
                    <a:srgbClr val="CC3300"/>
                  </a:solidFill>
                </a:rPr>
                <a:t>- Property Taxes</a:t>
              </a:r>
              <a:br>
                <a:rPr lang="en-US" altLang="en-US" sz="1600">
                  <a:solidFill>
                    <a:srgbClr val="CC3300"/>
                  </a:solidFill>
                </a:rPr>
              </a:br>
              <a:r>
                <a:rPr lang="en-US" altLang="en-US" sz="1600">
                  <a:solidFill>
                    <a:srgbClr val="CC3300"/>
                  </a:solidFill>
                </a:rPr>
                <a:t>- Crime Rates</a:t>
              </a:r>
            </a:p>
          </p:txBody>
        </p:sp>
      </p:grpSp>
    </p:spTree>
    <p:extLst>
      <p:ext uri="{BB962C8B-B14F-4D97-AF65-F5344CB8AC3E}">
        <p14:creationId xmlns:p14="http://schemas.microsoft.com/office/powerpoint/2010/main" val="2214589696"/>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35</a:t>
            </a:fld>
            <a:endParaRPr lang="en-US" altLang="en-US" sz="1000">
              <a:solidFill>
                <a:srgbClr val="FFFFFF"/>
              </a:solidFill>
            </a:endParaRPr>
          </a:p>
        </p:txBody>
      </p:sp>
      <p:sp>
        <p:nvSpPr>
          <p:cNvPr id="40963" name="Rectangle 2"/>
          <p:cNvSpPr>
            <a:spLocks noGrp="1" noChangeArrowheads="1"/>
          </p:cNvSpPr>
          <p:nvPr>
            <p:ph type="title"/>
          </p:nvPr>
        </p:nvSpPr>
        <p:spPr/>
        <p:txBody>
          <a:bodyPr/>
          <a:lstStyle/>
          <a:p>
            <a:pPr eaLnBrk="1" hangingPunct="1"/>
            <a:r>
              <a:rPr lang="en-US" altLang="en-US" sz="2800"/>
              <a:t>Notes:</a:t>
            </a:r>
          </a:p>
        </p:txBody>
      </p:sp>
      <p:sp>
        <p:nvSpPr>
          <p:cNvPr id="40964" name="Rectangle 3"/>
          <p:cNvSpPr>
            <a:spLocks noGrp="1" noChangeArrowheads="1"/>
          </p:cNvSpPr>
          <p:nvPr>
            <p:ph type="body" idx="1"/>
          </p:nvPr>
        </p:nvSpPr>
        <p:spPr/>
        <p:txBody>
          <a:bodyPr/>
          <a:lstStyle/>
          <a:p>
            <a:pPr eaLnBrk="1" hangingPunct="1"/>
            <a:r>
              <a:rPr lang="en-US" altLang="en-US" sz="1400"/>
              <a:t>This slide identifies the various areas on the Web page.</a:t>
            </a:r>
          </a:p>
          <a:p>
            <a:pPr eaLnBrk="1" hangingPunct="1"/>
            <a:r>
              <a:rPr lang="en-US" altLang="en-US" sz="1400"/>
              <a:t>On the top, the user can select a city.  On the left, sliders, radio buttons, and check boxes are available to filter the properties requested in the indicated city.</a:t>
            </a:r>
          </a:p>
          <a:p>
            <a:pPr eaLnBrk="1" hangingPunct="1"/>
            <a:r>
              <a:rPr lang="en-US" altLang="en-US" sz="1400"/>
              <a:t>The results come back in the center towards the top.  The user has the choice of selecting a property by using a flip-photo interface, or if they select the results tab, a table.</a:t>
            </a:r>
          </a:p>
          <a:p>
            <a:pPr eaLnBrk="1" hangingPunct="1"/>
            <a:r>
              <a:rPr lang="en-US" altLang="en-US" sz="1400"/>
              <a:t>Once a property is selected with the flip-photo or via clicking on a table row, the detailed results are displayed in the center of the screen.</a:t>
            </a:r>
          </a:p>
          <a:p>
            <a:pPr eaLnBrk="1" hangingPunct="1"/>
            <a:r>
              <a:rPr lang="en-US" altLang="en-US" sz="1400"/>
              <a:t>A map indicating the location of the property is displayed center-bottom.  This map is supplied from another Web site.  The results of more than one web site are displayed on this page so the page is considered a ‘mashup’.</a:t>
            </a:r>
          </a:p>
          <a:p>
            <a:pPr eaLnBrk="1" hangingPunct="1"/>
            <a:r>
              <a:rPr lang="en-US" altLang="en-US" sz="1400"/>
              <a:t>On the top-right, a widget is displayed.  This small application is a mortgage calculator.  The property value to loaded into the mortgage calculator.  This Widget could be supplied by a local bank so that getting a loan is only a  click away.</a:t>
            </a:r>
          </a:p>
          <a:p>
            <a:pPr eaLnBrk="1" hangingPunct="1"/>
            <a:r>
              <a:rPr lang="en-US" altLang="en-US" sz="1400"/>
              <a:t>Additional items that could be placed on the display is a place for comments, links to forums, links to local government sites to the user can research or display the property tax, neighborhood crime rates, etc.</a:t>
            </a:r>
          </a:p>
          <a:p>
            <a:pPr eaLnBrk="1" hangingPunct="1"/>
            <a:endParaRPr lang="en-US" altLang="en-US" sz="1400"/>
          </a:p>
        </p:txBody>
      </p:sp>
    </p:spTree>
    <p:extLst>
      <p:ext uri="{BB962C8B-B14F-4D97-AF65-F5344CB8AC3E}">
        <p14:creationId xmlns:p14="http://schemas.microsoft.com/office/powerpoint/2010/main" val="2951328597"/>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normAutofit/>
          </a:bodyPr>
          <a:lstStyle/>
          <a:p>
            <a:pPr eaLnBrk="1" hangingPunct="1"/>
            <a:r>
              <a:rPr lang="en-US" altLang="en-US" sz="3600" b="1" dirty="0"/>
              <a:t>HTTP Enhancements in CICS TS V4.2</a:t>
            </a:r>
          </a:p>
        </p:txBody>
      </p:sp>
      <p:sp>
        <p:nvSpPr>
          <p:cNvPr id="41988" name="Rectangle 3"/>
          <p:cNvSpPr>
            <a:spLocks noGrp="1" noChangeArrowheads="1"/>
          </p:cNvSpPr>
          <p:nvPr>
            <p:ph idx="1"/>
          </p:nvPr>
        </p:nvSpPr>
        <p:spPr/>
        <p:txBody>
          <a:bodyPr/>
          <a:lstStyle/>
          <a:p>
            <a:pPr marL="282575" indent="-282575"/>
            <a:r>
              <a:rPr lang="en-US" altLang="en-US"/>
              <a:t>Inbound persistent session throttling</a:t>
            </a:r>
          </a:p>
          <a:p>
            <a:pPr marL="622300" lvl="1" indent="-225425"/>
            <a:r>
              <a:rPr lang="en-US" altLang="en-US" b="1">
                <a:solidFill>
                  <a:srgbClr val="24346A"/>
                </a:solidFill>
              </a:rPr>
              <a:t>Specify MAXPERSIST on the TCPIPService</a:t>
            </a:r>
          </a:p>
          <a:p>
            <a:pPr marL="903288" lvl="2" indent="-166688"/>
            <a:r>
              <a:rPr lang="en-US" altLang="en-US" b="1">
                <a:solidFill>
                  <a:srgbClr val="24346A"/>
                </a:solidFill>
              </a:rPr>
              <a:t>NO | 1 – 65535</a:t>
            </a:r>
          </a:p>
          <a:p>
            <a:pPr marL="903288" lvl="2" indent="-166688"/>
            <a:endParaRPr lang="en-US" altLang="en-US" b="1">
              <a:solidFill>
                <a:srgbClr val="24346A"/>
              </a:solidFill>
            </a:endParaRPr>
          </a:p>
          <a:p>
            <a:pPr marL="282575" indent="-282575"/>
            <a:r>
              <a:rPr lang="en-US" altLang="en-US"/>
              <a:t>Outbound Connection Pooling</a:t>
            </a:r>
          </a:p>
          <a:p>
            <a:pPr marL="622300" lvl="1" indent="-225425"/>
            <a:r>
              <a:rPr lang="en-US" altLang="en-US" b="1">
                <a:solidFill>
                  <a:srgbClr val="24346A"/>
                </a:solidFill>
              </a:rPr>
              <a:t>For CICS Web Support</a:t>
            </a:r>
          </a:p>
          <a:p>
            <a:pPr marL="622300" lvl="1" indent="-225425"/>
            <a:r>
              <a:rPr lang="en-US" altLang="en-US" b="1">
                <a:solidFill>
                  <a:srgbClr val="24346A"/>
                </a:solidFill>
              </a:rPr>
              <a:t>For CICS Web Services</a:t>
            </a:r>
          </a:p>
          <a:p>
            <a:pPr marL="622300" lvl="1" indent="-225425"/>
            <a:r>
              <a:rPr lang="en-US" altLang="en-US" b="1">
                <a:solidFill>
                  <a:srgbClr val="24346A"/>
                </a:solidFill>
              </a:rPr>
              <a:t>HTTP Event Processing Adaptors</a:t>
            </a:r>
          </a:p>
          <a:p>
            <a:pPr marL="622300" lvl="1" indent="-225425"/>
            <a:endParaRPr lang="en-US" altLang="en-US"/>
          </a:p>
          <a:p>
            <a:pPr marL="622300" lvl="1" indent="-225425"/>
            <a:endParaRPr lang="en-US" altLang="en-US"/>
          </a:p>
        </p:txBody>
      </p:sp>
      <p:sp>
        <p:nvSpPr>
          <p:cNvPr id="41986"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36</a:t>
            </a:fld>
            <a:endParaRPr lang="en-US" altLang="en-US" sz="1000">
              <a:solidFill>
                <a:srgbClr val="FFFFFF"/>
              </a:solidFill>
            </a:endParaRPr>
          </a:p>
        </p:txBody>
      </p:sp>
    </p:spTree>
    <p:extLst>
      <p:ext uri="{BB962C8B-B14F-4D97-AF65-F5344CB8AC3E}">
        <p14:creationId xmlns:p14="http://schemas.microsoft.com/office/powerpoint/2010/main" val="1432596196"/>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37</a:t>
            </a:fld>
            <a:endParaRPr lang="en-US" altLang="en-US" sz="1000">
              <a:solidFill>
                <a:srgbClr val="FFFFFF"/>
              </a:solidFill>
            </a:endParaRPr>
          </a:p>
        </p:txBody>
      </p:sp>
      <p:sp>
        <p:nvSpPr>
          <p:cNvPr id="43011" name="Rectangle 2"/>
          <p:cNvSpPr>
            <a:spLocks noGrp="1" noChangeArrowheads="1"/>
          </p:cNvSpPr>
          <p:nvPr>
            <p:ph type="title"/>
          </p:nvPr>
        </p:nvSpPr>
        <p:spPr/>
        <p:txBody>
          <a:bodyPr/>
          <a:lstStyle/>
          <a:p>
            <a:pPr eaLnBrk="1" hangingPunct="1"/>
            <a:r>
              <a:rPr lang="en-US" altLang="en-US" sz="2800"/>
              <a:t>Notes:</a:t>
            </a:r>
          </a:p>
        </p:txBody>
      </p:sp>
      <p:sp>
        <p:nvSpPr>
          <p:cNvPr id="43012" name="Rectangle 3"/>
          <p:cNvSpPr>
            <a:spLocks noGrp="1" noChangeArrowheads="1"/>
          </p:cNvSpPr>
          <p:nvPr>
            <p:ph type="body" idx="1"/>
          </p:nvPr>
        </p:nvSpPr>
        <p:spPr>
          <a:xfrm>
            <a:off x="1524000" y="1038225"/>
            <a:ext cx="9144000" cy="5486400"/>
          </a:xfrm>
        </p:spPr>
        <p:txBody>
          <a:bodyPr>
            <a:normAutofit lnSpcReduction="10000"/>
          </a:bodyPr>
          <a:lstStyle/>
          <a:p>
            <a:pPr eaLnBrk="1" hangingPunct="1">
              <a:lnSpc>
                <a:spcPct val="80000"/>
              </a:lnSpc>
              <a:buClr>
                <a:schemeClr val="bg1"/>
              </a:buClr>
            </a:pPr>
            <a:r>
              <a:rPr lang="en-US" altLang="en-US" sz="1000"/>
              <a:t>If multiple Web clients set up long-lived persistent connections to CICS as an HTTP server and use the connections heavily, it is possible for a CICS region handling the connections to become overloaded and experience performance problems. If you experience this problem, you can set up connection throttling to make excess Web clients connect to other CICS regions that share the port and provide the same service.</a:t>
            </a:r>
          </a:p>
          <a:p>
            <a:pPr eaLnBrk="1" hangingPunct="1">
              <a:lnSpc>
                <a:spcPct val="80000"/>
              </a:lnSpc>
              <a:buClr>
                <a:schemeClr val="bg1"/>
              </a:buClr>
            </a:pPr>
            <a:endParaRPr lang="en-US" altLang="en-US" sz="1000"/>
          </a:p>
          <a:p>
            <a:pPr eaLnBrk="1" hangingPunct="1">
              <a:lnSpc>
                <a:spcPct val="80000"/>
              </a:lnSpc>
              <a:buClr>
                <a:schemeClr val="bg1"/>
              </a:buClr>
            </a:pPr>
            <a:r>
              <a:rPr lang="en-US" altLang="en-US" sz="1000"/>
              <a:t>With connection throttling, you can set a limit on the number of persistent HTTP connections that a CICS region accepts for a particular port. If the limit is reached and further Web clients send requests, CICS sends Connection: close headers with each response to require the new clients to close their connection. The Web clients that already have persistent connections to the CICS region can maintain their persistent connections</a:t>
            </a:r>
          </a:p>
          <a:p>
            <a:pPr eaLnBrk="1" hangingPunct="1">
              <a:lnSpc>
                <a:spcPct val="80000"/>
              </a:lnSpc>
              <a:buClr>
                <a:schemeClr val="bg1"/>
              </a:buClr>
            </a:pPr>
            <a:endParaRPr lang="en-US" altLang="en-US" sz="1000"/>
          </a:p>
          <a:p>
            <a:pPr eaLnBrk="1" hangingPunct="1">
              <a:lnSpc>
                <a:spcPct val="80000"/>
              </a:lnSpc>
              <a:buClr>
                <a:schemeClr val="bg1"/>
              </a:buClr>
            </a:pPr>
            <a:r>
              <a:rPr lang="en-US" altLang="en-US" sz="1000"/>
              <a:t>MAXPERSIST({NO|number})</a:t>
            </a:r>
          </a:p>
          <a:p>
            <a:pPr eaLnBrk="1" hangingPunct="1">
              <a:lnSpc>
                <a:spcPct val="80000"/>
              </a:lnSpc>
              <a:buClr>
                <a:schemeClr val="bg1"/>
              </a:buClr>
            </a:pPr>
            <a:r>
              <a:rPr lang="en-US" altLang="en-US" sz="1000"/>
              <a:t>Specifies the maximum number of persistent connections from Web clients that the CICS region allows for this port at any one time. This setting applies only for the HTTP protocol. </a:t>
            </a:r>
          </a:p>
          <a:p>
            <a:pPr lvl="1" eaLnBrk="1" hangingPunct="1">
              <a:lnSpc>
                <a:spcPct val="80000"/>
              </a:lnSpc>
              <a:buClr>
                <a:schemeClr val="bg1"/>
              </a:buClr>
            </a:pPr>
            <a:r>
              <a:rPr lang="en-US" altLang="en-US" sz="1000"/>
              <a:t>The default value NO means that there is no limit on the number of persistent connections.</a:t>
            </a:r>
          </a:p>
          <a:p>
            <a:pPr lvl="1" eaLnBrk="1" hangingPunct="1">
              <a:lnSpc>
                <a:spcPct val="80000"/>
              </a:lnSpc>
              <a:buClr>
                <a:schemeClr val="bg1"/>
              </a:buClr>
            </a:pPr>
            <a:r>
              <a:rPr lang="en-US" altLang="en-US" sz="1000"/>
              <a:t>In a CICS region that is at risk of being overloaded with persistent connections, you may specify a suitable value (up to a theoretical maximum of 65535) based on the number of persistent connections that the CICS region can handle simultaneously. When this limit is reached and further Web clients connect on the port, CICS requires the new clients to close the connection after they receive each response. When the new clients reconnect, if they connect to another CICS region that shares the port and has not reached its limit, they can maintain a persistent connection there instead. An HTTP/1.1 server should normally allow persistent connections, so only set this option in a CICS region that has experienced performance problems due to persistent connections from long-lived Web clients.</a:t>
            </a:r>
          </a:p>
          <a:p>
            <a:pPr lvl="1" eaLnBrk="1" hangingPunct="1">
              <a:lnSpc>
                <a:spcPct val="80000"/>
              </a:lnSpc>
              <a:buClr>
                <a:schemeClr val="bg1"/>
              </a:buClr>
            </a:pPr>
            <a:r>
              <a:rPr lang="en-US" altLang="en-US" sz="1000"/>
              <a:t>If you specify a value of zero for this option, the CICS region does not allow persistent connections and requires every Web client to close the connection after they receive each response. A zero setting for MAXPERSIST is not compliant with the HTTP/1.1 specification, so only use that setting if you have a special requirement for it in a CICS region that is not currently handling external requests, for example, in a test environment.</a:t>
            </a:r>
          </a:p>
          <a:p>
            <a:pPr eaLnBrk="1" hangingPunct="1">
              <a:lnSpc>
                <a:spcPct val="80000"/>
              </a:lnSpc>
              <a:buClr>
                <a:schemeClr val="bg1"/>
              </a:buClr>
            </a:pPr>
            <a:br>
              <a:rPr lang="en-US" altLang="en-US" sz="1000"/>
            </a:br>
            <a:br>
              <a:rPr lang="en-US" altLang="en-US" sz="1000"/>
            </a:br>
            <a:r>
              <a:rPr lang="en-US" altLang="en-US" sz="1000"/>
              <a:t>By default, CICS closes a client HTTP connection after a CICS application has finished using the connection, or a service requester application has made a Web service request and received a response, or the HTTP EP adapter has emitted a business event. When you set up connection pooling, instead of closing the connection CICS can place the connection in a pool in a dormant state. The dormant connection can be reused by the same application or by another application that connects to the same host and port. Connection pooling can provide performance benefits where multiple invocations of CICS Web support applications, Web services applications, or the HTTP EP adapter make connection requests to a particular host and port, or where a Web services application makes multiple requests and responses.</a:t>
            </a:r>
          </a:p>
          <a:p>
            <a:pPr eaLnBrk="1" hangingPunct="1">
              <a:lnSpc>
                <a:spcPct val="80000"/>
              </a:lnSpc>
              <a:buClr>
                <a:schemeClr val="bg1"/>
              </a:buClr>
            </a:pPr>
            <a:endParaRPr lang="en-US" altLang="en-US" sz="1000"/>
          </a:p>
          <a:p>
            <a:pPr eaLnBrk="1" hangingPunct="1">
              <a:lnSpc>
                <a:spcPct val="80000"/>
              </a:lnSpc>
              <a:buClr>
                <a:schemeClr val="bg1"/>
              </a:buClr>
            </a:pPr>
            <a:r>
              <a:rPr lang="en-US" altLang="en-US" sz="1000"/>
              <a:t>To set up connection pooling, you specify the SOCKETCLOSE attribute on a URIMAP resource definition for the client HTTP connection. For a client HTTP connection to be pooled, the CICS application program must specify the URIMAP resource on the INVOKE SERVICE or WEB OPEN command, and CICS Web support applications must issue the WEB CLOSE command to explicitly end their use of the connection. A connection cannot be pooled if the server has requested CICS to close the connection, or if the application program has requested the server to close the connection by specifying the CLOSESTATUS(CLOSE) option on the WEB SEND or WEB CONVERSE command. CICS also checks the state of an open connection before placing it in the pool; connections are not pooled if they are found or suspected to be in a poor state, for example, if the last HTTP response was not OK.</a:t>
            </a:r>
          </a:p>
          <a:p>
            <a:pPr eaLnBrk="1" hangingPunct="1">
              <a:lnSpc>
                <a:spcPct val="80000"/>
              </a:lnSpc>
            </a:pPr>
            <a:endParaRPr lang="en-US" altLang="en-US" sz="1000"/>
          </a:p>
        </p:txBody>
      </p:sp>
    </p:spTree>
    <p:extLst>
      <p:ext uri="{BB962C8B-B14F-4D97-AF65-F5344CB8AC3E}">
        <p14:creationId xmlns:p14="http://schemas.microsoft.com/office/powerpoint/2010/main" val="285912827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normAutofit/>
          </a:bodyPr>
          <a:lstStyle/>
          <a:p>
            <a:pPr eaLnBrk="1" hangingPunct="1"/>
            <a:r>
              <a:rPr lang="en-US" altLang="en-US" sz="3600" b="1" dirty="0"/>
              <a:t>More Information</a:t>
            </a:r>
          </a:p>
        </p:txBody>
      </p:sp>
      <p:sp>
        <p:nvSpPr>
          <p:cNvPr id="44036" name="Rectangle 3"/>
          <p:cNvSpPr>
            <a:spLocks noGrp="1" noChangeArrowheads="1"/>
          </p:cNvSpPr>
          <p:nvPr>
            <p:ph idx="1"/>
          </p:nvPr>
        </p:nvSpPr>
        <p:spPr/>
        <p:txBody>
          <a:bodyPr/>
          <a:lstStyle/>
          <a:p>
            <a:pPr marL="282575" indent="-282575"/>
            <a:r>
              <a:rPr lang="en-US" altLang="en-US" dirty="0"/>
              <a:t>Presentations on CWS (CICS Web Support)</a:t>
            </a:r>
          </a:p>
          <a:p>
            <a:pPr marL="622300" lvl="1" indent="-225425"/>
            <a:r>
              <a:rPr lang="en-US" altLang="en-US" b="1" dirty="0">
                <a:solidFill>
                  <a:srgbClr val="24346A"/>
                </a:solidFill>
              </a:rPr>
              <a:t>Web Browser Interfaces for CICS applications (in Box folder)</a:t>
            </a:r>
          </a:p>
          <a:p>
            <a:pPr marL="622300" lvl="1" indent="-225425"/>
            <a:r>
              <a:rPr lang="en-US" altLang="en-US" b="1" dirty="0">
                <a:solidFill>
                  <a:srgbClr val="24346A"/>
                </a:solidFill>
              </a:rPr>
              <a:t>REST Interfaces for CICS applications</a:t>
            </a:r>
          </a:p>
          <a:p>
            <a:pPr marL="903288" lvl="2" indent="-166688"/>
            <a:r>
              <a:rPr lang="en-US" altLang="en-US" b="1" dirty="0">
                <a:solidFill>
                  <a:srgbClr val="24346A"/>
                </a:solidFill>
              </a:rPr>
              <a:t>Using CWS (CICS Web Support)</a:t>
            </a:r>
          </a:p>
          <a:p>
            <a:pPr marL="903288" lvl="2" indent="-166688"/>
            <a:r>
              <a:rPr lang="en-US" altLang="en-US" b="1" dirty="0">
                <a:solidFill>
                  <a:srgbClr val="24346A"/>
                </a:solidFill>
              </a:rPr>
              <a:t>ATOM Feeds</a:t>
            </a:r>
          </a:p>
          <a:p>
            <a:pPr marL="903288" lvl="2" indent="-166688"/>
            <a:r>
              <a:rPr lang="en-US" altLang="en-US" b="1" dirty="0">
                <a:solidFill>
                  <a:srgbClr val="24346A"/>
                </a:solidFill>
              </a:rPr>
              <a:t>Using Servlets</a:t>
            </a:r>
          </a:p>
          <a:p>
            <a:pPr marL="903288" lvl="2" indent="-166688"/>
            <a:r>
              <a:rPr lang="en-US" altLang="en-US" b="1" dirty="0">
                <a:solidFill>
                  <a:srgbClr val="24346A"/>
                </a:solidFill>
              </a:rPr>
              <a:t>REST, JSON, and z/OS Connect</a:t>
            </a:r>
          </a:p>
          <a:p>
            <a:pPr marL="282575" indent="-282575"/>
            <a:r>
              <a:rPr lang="en-US" altLang="en-US" dirty="0"/>
              <a:t>Corresponding Lab Exercises</a:t>
            </a:r>
          </a:p>
          <a:p>
            <a:pPr marL="622300" lvl="1" indent="-225425"/>
            <a:r>
              <a:rPr lang="en-US" altLang="en-US" b="1" dirty="0">
                <a:solidFill>
                  <a:srgbClr val="24346A"/>
                </a:solidFill>
              </a:rPr>
              <a:t>L30 – Web Browser Interfaces for CICS applications</a:t>
            </a:r>
          </a:p>
          <a:p>
            <a:pPr marL="622300" lvl="1" indent="-225425"/>
            <a:r>
              <a:rPr lang="en-US" altLang="en-US" b="1" dirty="0">
                <a:solidFill>
                  <a:srgbClr val="24346A"/>
                </a:solidFill>
              </a:rPr>
              <a:t>L70 &amp; L72 – Servlets and JSPs</a:t>
            </a:r>
            <a:endParaRPr lang="en-US" altLang="en-US" dirty="0"/>
          </a:p>
          <a:p>
            <a:pPr marL="622300" lvl="1" indent="-225425"/>
            <a:endParaRPr lang="en-US" altLang="en-US" dirty="0"/>
          </a:p>
        </p:txBody>
      </p:sp>
      <p:sp>
        <p:nvSpPr>
          <p:cNvPr id="44034"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38</a:t>
            </a:fld>
            <a:endParaRPr lang="en-US" altLang="en-US" sz="1000">
              <a:solidFill>
                <a:srgbClr val="FFFFFF"/>
              </a:solidFill>
            </a:endParaRPr>
          </a:p>
        </p:txBody>
      </p:sp>
    </p:spTree>
    <p:extLst>
      <p:ext uri="{BB962C8B-B14F-4D97-AF65-F5344CB8AC3E}">
        <p14:creationId xmlns:p14="http://schemas.microsoft.com/office/powerpoint/2010/main" val="3920341523"/>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39</a:t>
            </a:fld>
            <a:endParaRPr lang="en-US" altLang="en-US" sz="1000">
              <a:solidFill>
                <a:srgbClr val="FFFFFF"/>
              </a:solidFill>
            </a:endParaRPr>
          </a:p>
        </p:txBody>
      </p:sp>
      <p:sp>
        <p:nvSpPr>
          <p:cNvPr id="45059" name="Rectangle 2"/>
          <p:cNvSpPr>
            <a:spLocks noGrp="1" noChangeArrowheads="1"/>
          </p:cNvSpPr>
          <p:nvPr>
            <p:ph type="title"/>
          </p:nvPr>
        </p:nvSpPr>
        <p:spPr/>
        <p:txBody>
          <a:bodyPr/>
          <a:lstStyle/>
          <a:p>
            <a:pPr eaLnBrk="1" hangingPunct="1"/>
            <a:r>
              <a:rPr lang="en-US" altLang="en-US" sz="2800"/>
              <a:t>Notes:</a:t>
            </a:r>
          </a:p>
        </p:txBody>
      </p:sp>
      <p:sp>
        <p:nvSpPr>
          <p:cNvPr id="45060" name="Rectangle 3"/>
          <p:cNvSpPr>
            <a:spLocks noGrp="1" noChangeArrowheads="1"/>
          </p:cNvSpPr>
          <p:nvPr>
            <p:ph type="body" idx="1"/>
          </p:nvPr>
        </p:nvSpPr>
        <p:spPr/>
        <p:txBody>
          <a:bodyPr/>
          <a:lstStyle/>
          <a:p>
            <a:pPr eaLnBrk="1" hangingPunct="1"/>
            <a:r>
              <a:rPr lang="en-US" altLang="en-US" sz="1400" dirty="0"/>
              <a:t>In the Box folder, you will find a separate presentation on CICS’s Web Support (CWS).  The presentation discusses how to access information (from COBOL programs) contained in HTTP requests, and how to provide REST data, static HTML, dynamic HTML, Cascading Style Sheets, JavaScript, and graphics.</a:t>
            </a:r>
          </a:p>
          <a:p>
            <a:pPr eaLnBrk="1" hangingPunct="1"/>
            <a:r>
              <a:rPr lang="en-US" altLang="en-US" sz="1400" dirty="0"/>
              <a:t>The first lab exercise listed (L30) implements a web browser-based application in COBOL.</a:t>
            </a:r>
          </a:p>
          <a:p>
            <a:pPr eaLnBrk="1" hangingPunct="1"/>
            <a:r>
              <a:rPr lang="en-US" altLang="en-US" sz="1400" dirty="0"/>
              <a:t>The third and fourth programs implement the Servlet and JSP APIs available in the Liberty profile (first available in CICS TS V5.1).</a:t>
            </a:r>
          </a:p>
          <a:p>
            <a:pPr lvl="1" eaLnBrk="1" hangingPunct="1"/>
            <a:r>
              <a:rPr lang="en-US" altLang="en-US" sz="1200" dirty="0"/>
              <a:t>The third program implements a simple Servlet using the Java Servlet API.</a:t>
            </a:r>
          </a:p>
          <a:p>
            <a:pPr lvl="1" eaLnBrk="1" hangingPunct="1"/>
            <a:r>
              <a:rPr lang="en-US" altLang="en-US" sz="1200" dirty="0"/>
              <a:t>The fourth program implements a simple Servlet packaged as </a:t>
            </a:r>
            <a:r>
              <a:rPr lang="en-US" altLang="en-US" sz="1200" dirty="0" err="1"/>
              <a:t>OSGi</a:t>
            </a:r>
            <a:r>
              <a:rPr lang="en-US" altLang="en-US" sz="1200" dirty="0"/>
              <a:t> bundles.</a:t>
            </a:r>
          </a:p>
          <a:p>
            <a:pPr eaLnBrk="1" hangingPunct="1"/>
            <a:endParaRPr lang="en-US" altLang="en-US" sz="1400" dirty="0"/>
          </a:p>
        </p:txBody>
      </p:sp>
    </p:spTree>
    <p:extLst>
      <p:ext uri="{BB962C8B-B14F-4D97-AF65-F5344CB8AC3E}">
        <p14:creationId xmlns:p14="http://schemas.microsoft.com/office/powerpoint/2010/main" val="4227389647"/>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4</a:t>
            </a:fld>
            <a:endParaRPr lang="en-US" altLang="en-US" sz="1000">
              <a:solidFill>
                <a:srgbClr val="FFFFFF"/>
              </a:solidFill>
            </a:endParaRPr>
          </a:p>
        </p:txBody>
      </p:sp>
      <p:sp>
        <p:nvSpPr>
          <p:cNvPr id="8195" name="Rectangle 2"/>
          <p:cNvSpPr>
            <a:spLocks noGrp="1" noChangeArrowheads="1"/>
          </p:cNvSpPr>
          <p:nvPr>
            <p:ph type="title"/>
          </p:nvPr>
        </p:nvSpPr>
        <p:spPr/>
        <p:txBody>
          <a:bodyPr/>
          <a:lstStyle/>
          <a:p>
            <a:pPr eaLnBrk="1" hangingPunct="1"/>
            <a:r>
              <a:rPr lang="en-US" altLang="en-US" sz="2800" b="1"/>
              <a:t>Notices</a:t>
            </a:r>
          </a:p>
        </p:txBody>
      </p:sp>
      <p:sp>
        <p:nvSpPr>
          <p:cNvPr id="8196" name="Text Box 3"/>
          <p:cNvSpPr txBox="1">
            <a:spLocks noChangeArrowheads="1"/>
          </p:cNvSpPr>
          <p:nvPr/>
        </p:nvSpPr>
        <p:spPr bwMode="auto">
          <a:xfrm>
            <a:off x="1847851" y="1484313"/>
            <a:ext cx="8524875" cy="431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defTabSz="45720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
                <a:srgbClr val="808080"/>
              </a:buClr>
              <a:buSzPct val="90000"/>
              <a:buFont typeface="Monotype Sorts" panose="05010101010101010101" pitchFamily="2" charset="2"/>
              <a:buNone/>
            </a:pPr>
            <a:r>
              <a:rPr lang="en-US" altLang="en-US" sz="1600" b="0">
                <a:solidFill>
                  <a:srgbClr val="000000"/>
                </a:solidFill>
              </a:rPr>
              <a:t>This information was developed for products and services offered in the U.S.A. IBM may not offer the products, services, or features discussed in this presentation in other countries. </a:t>
            </a:r>
          </a:p>
          <a:p>
            <a:pPr eaLnBrk="1" hangingPunct="1">
              <a:spcBef>
                <a:spcPct val="0"/>
              </a:spcBef>
              <a:spcAft>
                <a:spcPct val="0"/>
              </a:spcAft>
              <a:buClr>
                <a:srgbClr val="808080"/>
              </a:buClr>
              <a:buSzPct val="90000"/>
              <a:buFont typeface="Monotype Sorts" panose="05010101010101010101" pitchFamily="2" charset="2"/>
              <a:buNone/>
            </a:pPr>
            <a:endParaRPr lang="en-US" altLang="en-US" sz="1600" b="0">
              <a:solidFill>
                <a:srgbClr val="000000"/>
              </a:solidFill>
            </a:endParaRPr>
          </a:p>
          <a:p>
            <a:pPr eaLnBrk="1" hangingPunct="1">
              <a:spcBef>
                <a:spcPct val="0"/>
              </a:spcBef>
              <a:spcAft>
                <a:spcPct val="0"/>
              </a:spcAft>
              <a:buClr>
                <a:srgbClr val="808080"/>
              </a:buClr>
              <a:buSzPct val="90000"/>
              <a:buFont typeface="Monotype Sorts" panose="05010101010101010101" pitchFamily="2" charset="2"/>
              <a:buNone/>
            </a:pPr>
            <a:r>
              <a:rPr lang="en-US" altLang="en-US" sz="1600" b="0">
                <a:solidFill>
                  <a:srgbClr val="000000"/>
                </a:solidFill>
              </a:rPr>
              <a:t>INTERNATIONAL BUSINESS MACHINES CORPORATION PROVIDES THIS PRESENTATION "AS IS" WITHOUT WARRANTY OF ANY KIND, EITHER EXPRESS OR IMPLIED, INCLUDING, BUT NOT LIMITED TO, THE IMPLIED WARRANTIES OR CONDITIONS OF NON-INFRINGEMENT, MERCHANTABILTY OR FITNESS FOR A PARTICULAR PURPOSE.</a:t>
            </a:r>
          </a:p>
          <a:p>
            <a:pPr eaLnBrk="1" hangingPunct="1">
              <a:spcBef>
                <a:spcPct val="0"/>
              </a:spcBef>
              <a:spcAft>
                <a:spcPct val="0"/>
              </a:spcAft>
              <a:buClr>
                <a:srgbClr val="808080"/>
              </a:buClr>
              <a:buSzPct val="90000"/>
              <a:buFont typeface="Monotype Sorts" panose="05010101010101010101" pitchFamily="2" charset="2"/>
              <a:buNone/>
            </a:pPr>
            <a:endParaRPr lang="en-US" altLang="en-US" sz="1600" b="0">
              <a:solidFill>
                <a:srgbClr val="000000"/>
              </a:solidFill>
            </a:endParaRPr>
          </a:p>
          <a:p>
            <a:pPr eaLnBrk="1" hangingPunct="1">
              <a:spcBef>
                <a:spcPct val="0"/>
              </a:spcBef>
              <a:spcAft>
                <a:spcPct val="0"/>
              </a:spcAft>
              <a:buClr>
                <a:srgbClr val="808080"/>
              </a:buClr>
              <a:buSzPct val="90000"/>
              <a:buFont typeface="Monotype Sorts" panose="05010101010101010101" pitchFamily="2" charset="2"/>
              <a:buNone/>
            </a:pPr>
            <a:r>
              <a:rPr lang="en-US" altLang="en-US" sz="1600" b="0">
                <a:solidFill>
                  <a:srgbClr val="000000"/>
                </a:solidFill>
              </a:rPr>
              <a:t>This information could include technical inaccuracies or typographical errors.  IBM may make improvements and/or changes in the product(s) and/or the program(s) described in this presentation at any time without notice.</a:t>
            </a:r>
          </a:p>
          <a:p>
            <a:pPr eaLnBrk="1" hangingPunct="1">
              <a:spcBef>
                <a:spcPct val="0"/>
              </a:spcBef>
              <a:spcAft>
                <a:spcPct val="0"/>
              </a:spcAft>
              <a:buClr>
                <a:srgbClr val="808080"/>
              </a:buClr>
              <a:buSzPct val="90000"/>
              <a:buFont typeface="Monotype Sorts" panose="05010101010101010101" pitchFamily="2" charset="2"/>
              <a:buNone/>
            </a:pPr>
            <a:endParaRPr lang="en-US" altLang="en-US" sz="1600" b="0">
              <a:solidFill>
                <a:srgbClr val="000000"/>
              </a:solidFill>
            </a:endParaRPr>
          </a:p>
          <a:p>
            <a:pPr eaLnBrk="1" hangingPunct="1">
              <a:spcBef>
                <a:spcPct val="0"/>
              </a:spcBef>
              <a:spcAft>
                <a:spcPct val="0"/>
              </a:spcAft>
              <a:buClr>
                <a:srgbClr val="808080"/>
              </a:buClr>
              <a:buSzPct val="90000"/>
              <a:buFont typeface="Monotype Sorts" panose="05010101010101010101" pitchFamily="2" charset="2"/>
              <a:buNone/>
            </a:pPr>
            <a:r>
              <a:rPr lang="en-US" altLang="en-US" sz="1600" b="0">
                <a:solidFill>
                  <a:srgbClr val="000000"/>
                </a:solidFill>
              </a:rPr>
              <a:t>Any references in this presentation to non-IBM Web sites are provided for convenience only and do not in any manner serve as an endorsement of those Web sites.  The materials at those Web sites are not part of the materials for this IBM product and use of those Web sites is at your own risk.</a:t>
            </a:r>
            <a:endParaRPr lang="en-US" altLang="en-US" sz="1600" b="0"/>
          </a:p>
        </p:txBody>
      </p:sp>
    </p:spTree>
    <p:extLst>
      <p:ext uri="{BB962C8B-B14F-4D97-AF65-F5344CB8AC3E}">
        <p14:creationId xmlns:p14="http://schemas.microsoft.com/office/powerpoint/2010/main" val="1267168338"/>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eaLnBrk="1" hangingPunct="1"/>
            <a:r>
              <a:rPr lang="en-US" altLang="en-US" sz="2800" b="1"/>
              <a:t>CICS TCP/IP Connectivity Options</a:t>
            </a:r>
          </a:p>
        </p:txBody>
      </p:sp>
      <p:sp>
        <p:nvSpPr>
          <p:cNvPr id="46084"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en-US" sz="4800"/>
              <a:t>Web Services</a:t>
            </a:r>
          </a:p>
        </p:txBody>
      </p:sp>
      <p:sp>
        <p:nvSpPr>
          <p:cNvPr id="46082"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40</a:t>
            </a:fld>
            <a:endParaRPr lang="en-US" altLang="en-US" sz="1000">
              <a:solidFill>
                <a:srgbClr val="FFFFFF"/>
              </a:solidFill>
            </a:endParaRPr>
          </a:p>
        </p:txBody>
      </p:sp>
    </p:spTree>
    <p:extLst>
      <p:ext uri="{BB962C8B-B14F-4D97-AF65-F5344CB8AC3E}">
        <p14:creationId xmlns:p14="http://schemas.microsoft.com/office/powerpoint/2010/main" val="1382050540"/>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41</a:t>
            </a:fld>
            <a:endParaRPr lang="en-US" altLang="en-US" sz="1000">
              <a:solidFill>
                <a:srgbClr val="FFFFFF"/>
              </a:solidFill>
            </a:endParaRPr>
          </a:p>
        </p:txBody>
      </p:sp>
      <p:sp>
        <p:nvSpPr>
          <p:cNvPr id="47107" name="Rectangle 2"/>
          <p:cNvSpPr>
            <a:spLocks noGrp="1" noChangeArrowheads="1"/>
          </p:cNvSpPr>
          <p:nvPr>
            <p:ph type="title"/>
          </p:nvPr>
        </p:nvSpPr>
        <p:spPr/>
        <p:txBody>
          <a:bodyPr/>
          <a:lstStyle/>
          <a:p>
            <a:pPr eaLnBrk="1" hangingPunct="1"/>
            <a:r>
              <a:rPr lang="en-US" altLang="en-US" sz="2800"/>
              <a:t>Notes:</a:t>
            </a:r>
          </a:p>
        </p:txBody>
      </p:sp>
      <p:sp>
        <p:nvSpPr>
          <p:cNvPr id="47108" name="Rectangle 3"/>
          <p:cNvSpPr>
            <a:spLocks noGrp="1" noChangeArrowheads="1"/>
          </p:cNvSpPr>
          <p:nvPr>
            <p:ph type="body" idx="1"/>
          </p:nvPr>
        </p:nvSpPr>
        <p:spPr/>
        <p:txBody>
          <a:bodyPr/>
          <a:lstStyle/>
          <a:p>
            <a:pPr eaLnBrk="1" hangingPunct="1"/>
            <a:r>
              <a:rPr lang="en-US" altLang="en-US" sz="1400"/>
              <a:t>This section of the presentation covers web services in CICS.</a:t>
            </a:r>
          </a:p>
          <a:p>
            <a:pPr eaLnBrk="1" hangingPunct="1"/>
            <a:r>
              <a:rPr lang="en-US" altLang="en-US" sz="1400"/>
              <a:t>CICS has supported web services since CICS TS V3.1 which became GA on March 25</a:t>
            </a:r>
            <a:r>
              <a:rPr lang="en-US" altLang="en-US" sz="1400" baseline="30000"/>
              <a:t>th</a:t>
            </a:r>
            <a:r>
              <a:rPr lang="en-US" altLang="en-US" sz="1400"/>
              <a:t>, 2005.  Each release of CICS has had some web services enhancements.</a:t>
            </a:r>
          </a:p>
          <a:p>
            <a:pPr eaLnBrk="1" hangingPunct="1"/>
            <a:r>
              <a:rPr lang="en-US" altLang="en-US" sz="1400"/>
              <a:t>In CICS TS V4.2, Axis2, a Java web service implementation was added and ‘stabilized’ in CICS TS V5.2.  It is expected that if you want to use JAX-WS (the Java API for web services) that you will use JAX-WS in the Liberty profile in CICS TS V5.2.</a:t>
            </a:r>
          </a:p>
        </p:txBody>
      </p:sp>
    </p:spTree>
    <p:extLst>
      <p:ext uri="{BB962C8B-B14F-4D97-AF65-F5344CB8AC3E}">
        <p14:creationId xmlns:p14="http://schemas.microsoft.com/office/powerpoint/2010/main" val="1117650177"/>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normAutofit/>
          </a:bodyPr>
          <a:lstStyle/>
          <a:p>
            <a:pPr eaLnBrk="1" hangingPunct="1"/>
            <a:r>
              <a:rPr lang="en-US" altLang="en-US" sz="3600" b="1" dirty="0"/>
              <a:t>Web Services: Terminology</a:t>
            </a:r>
          </a:p>
        </p:txBody>
      </p:sp>
      <p:sp>
        <p:nvSpPr>
          <p:cNvPr id="4813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24C3212A-7C87-438F-969B-63072AD171DA}" type="slidenum">
              <a:rPr lang="en-US" altLang="en-US" sz="1000">
                <a:solidFill>
                  <a:srgbClr val="FFFFFF"/>
                </a:solidFill>
              </a:rPr>
              <a:pPr>
                <a:spcBef>
                  <a:spcPct val="50000"/>
                </a:spcBef>
                <a:spcAft>
                  <a:spcPct val="0"/>
                </a:spcAft>
                <a:buClrTx/>
                <a:buFontTx/>
                <a:buNone/>
              </a:pPr>
              <a:t>42</a:t>
            </a:fld>
            <a:endParaRPr lang="en-US" altLang="en-US" sz="1000">
              <a:solidFill>
                <a:srgbClr val="FFFFFF"/>
              </a:solidFill>
            </a:endParaRPr>
          </a:p>
        </p:txBody>
      </p:sp>
      <p:sp>
        <p:nvSpPr>
          <p:cNvPr id="48132" name="Rectangle 3"/>
          <p:cNvSpPr>
            <a:spLocks noGrp="1" noChangeArrowheads="1"/>
          </p:cNvSpPr>
          <p:nvPr>
            <p:ph type="body" sz="half" idx="4294967295"/>
          </p:nvPr>
        </p:nvSpPr>
        <p:spPr>
          <a:xfrm>
            <a:off x="2286000" y="1782763"/>
            <a:ext cx="4824413" cy="5327650"/>
          </a:xfrm>
        </p:spPr>
        <p:txBody>
          <a:bodyPr/>
          <a:lstStyle/>
          <a:p>
            <a:pPr eaLnBrk="1" hangingPunct="1">
              <a:lnSpc>
                <a:spcPct val="90000"/>
              </a:lnSpc>
            </a:pPr>
            <a:r>
              <a:rPr lang="en-US" altLang="en-US" sz="2000" dirty="0"/>
              <a:t>Architecture for</a:t>
            </a:r>
          </a:p>
          <a:p>
            <a:pPr marL="465138" lvl="1" indent="-234950"/>
            <a:r>
              <a:rPr lang="en-US" altLang="en-US" sz="2000" u="sng" dirty="0"/>
              <a:t>Application to application</a:t>
            </a:r>
          </a:p>
          <a:p>
            <a:pPr marL="914400" lvl="2" indent="-455613"/>
            <a:r>
              <a:rPr lang="en-US" altLang="en-US" sz="1800" dirty="0"/>
              <a:t>Communication</a:t>
            </a:r>
          </a:p>
          <a:p>
            <a:pPr marL="914400" lvl="2" indent="-455613"/>
            <a:r>
              <a:rPr lang="en-US" altLang="en-US" sz="1800" dirty="0"/>
              <a:t>Interoperation</a:t>
            </a:r>
            <a:br>
              <a:rPr lang="en-US" altLang="en-US" sz="1800" dirty="0"/>
            </a:br>
            <a:endParaRPr lang="en-US" altLang="en-US" sz="1800" dirty="0"/>
          </a:p>
          <a:p>
            <a:pPr eaLnBrk="1" hangingPunct="1">
              <a:lnSpc>
                <a:spcPct val="90000"/>
              </a:lnSpc>
            </a:pPr>
            <a:r>
              <a:rPr lang="en-US" altLang="en-US" sz="2000" dirty="0"/>
              <a:t>Definition:</a:t>
            </a:r>
          </a:p>
          <a:p>
            <a:pPr marL="465138" lvl="1" indent="-234950"/>
            <a:r>
              <a:rPr lang="en-US" altLang="en-US" sz="2000" dirty="0"/>
              <a:t>Web Services are </a:t>
            </a:r>
            <a:r>
              <a:rPr lang="en-US" altLang="en-US" sz="2000" dirty="0">
                <a:solidFill>
                  <a:srgbClr val="CC00CC"/>
                </a:solidFill>
              </a:rPr>
              <a:t>software components described via </a:t>
            </a:r>
            <a:r>
              <a:rPr lang="en-US" altLang="en-US" sz="2000" b="1" u="sng" dirty="0">
                <a:solidFill>
                  <a:srgbClr val="CC00CC"/>
                </a:solidFill>
              </a:rPr>
              <a:t>WSDL</a:t>
            </a:r>
            <a:r>
              <a:rPr lang="en-US" altLang="en-US" sz="2000" dirty="0"/>
              <a:t> that are capable of being accessed via </a:t>
            </a:r>
            <a:r>
              <a:rPr lang="en-US" altLang="en-US" sz="2000" dirty="0">
                <a:solidFill>
                  <a:srgbClr val="CC00CC"/>
                </a:solidFill>
              </a:rPr>
              <a:t>standard</a:t>
            </a:r>
            <a:r>
              <a:rPr lang="en-US" altLang="en-US" sz="2000" dirty="0"/>
              <a:t> network protocols such as </a:t>
            </a:r>
            <a:r>
              <a:rPr lang="en-US" altLang="en-US" sz="2000" b="1" u="sng" dirty="0"/>
              <a:t>SOAP</a:t>
            </a:r>
            <a:r>
              <a:rPr lang="en-US" altLang="en-US" sz="2000" dirty="0"/>
              <a:t> over </a:t>
            </a:r>
            <a:r>
              <a:rPr lang="en-US" altLang="en-US" sz="2000" b="1" u="sng" dirty="0"/>
              <a:t>HTTP</a:t>
            </a:r>
          </a:p>
          <a:p>
            <a:pPr eaLnBrk="1" hangingPunct="1">
              <a:lnSpc>
                <a:spcPct val="90000"/>
              </a:lnSpc>
            </a:pPr>
            <a:r>
              <a:rPr lang="en-US" altLang="en-US" sz="2000" dirty="0"/>
              <a:t>WS-</a:t>
            </a:r>
            <a:r>
              <a:rPr lang="en-US" altLang="en-US" sz="2000" dirty="0" err="1"/>
              <a:t>I.org</a:t>
            </a:r>
            <a:r>
              <a:rPr lang="en-US" altLang="en-US" sz="2000" dirty="0"/>
              <a:t> (Web Services Interoperability Organization):</a:t>
            </a:r>
          </a:p>
          <a:p>
            <a:pPr marL="465138" lvl="1" indent="-234950"/>
            <a:r>
              <a:rPr lang="en-US" altLang="en-US" sz="2000" dirty="0"/>
              <a:t>An organization to ensure interoperability</a:t>
            </a:r>
          </a:p>
        </p:txBody>
      </p:sp>
      <p:graphicFrame>
        <p:nvGraphicFramePr>
          <p:cNvPr id="48133" name="Object 4"/>
          <p:cNvGraphicFramePr>
            <a:graphicFrameLocks noGrp="1" noChangeAspect="1"/>
          </p:cNvGraphicFramePr>
          <p:nvPr>
            <p:ph idx="4294967295"/>
            <p:extLst>
              <p:ext uri="{D42A27DB-BD31-4B8C-83A1-F6EECF244321}">
                <p14:modId xmlns:p14="http://schemas.microsoft.com/office/powerpoint/2010/main" val="4242538457"/>
              </p:ext>
            </p:extLst>
          </p:nvPr>
        </p:nvGraphicFramePr>
        <p:xfrm>
          <a:off x="10718800" y="4154488"/>
          <a:ext cx="949325" cy="730250"/>
        </p:xfrm>
        <a:graphic>
          <a:graphicData uri="http://schemas.openxmlformats.org/presentationml/2006/ole">
            <mc:AlternateContent xmlns:mc="http://schemas.openxmlformats.org/markup-compatibility/2006">
              <mc:Choice xmlns:v="urn:schemas-microsoft-com:vml" Requires="v">
                <p:oleObj name="Drawing" r:id="rId2" imgW="1035718" imgH="796089" progId="FLW3Drawing">
                  <p:embed/>
                </p:oleObj>
              </mc:Choice>
              <mc:Fallback>
                <p:oleObj name="Drawing" r:id="rId2" imgW="1035718" imgH="796089" progId="FLW3Drawing">
                  <p:embed/>
                  <p:pic>
                    <p:nvPicPr>
                      <p:cNvPr id="48133"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8800" y="4154488"/>
                        <a:ext cx="949325"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34" name="Object 5"/>
          <p:cNvGraphicFramePr>
            <a:graphicFrameLocks noChangeAspect="1"/>
          </p:cNvGraphicFramePr>
          <p:nvPr>
            <p:extLst>
              <p:ext uri="{D42A27DB-BD31-4B8C-83A1-F6EECF244321}">
                <p14:modId xmlns:p14="http://schemas.microsoft.com/office/powerpoint/2010/main" val="1121810349"/>
              </p:ext>
            </p:extLst>
          </p:nvPr>
        </p:nvGraphicFramePr>
        <p:xfrm>
          <a:off x="8235950" y="4005263"/>
          <a:ext cx="1252538" cy="1047750"/>
        </p:xfrm>
        <a:graphic>
          <a:graphicData uri="http://schemas.openxmlformats.org/presentationml/2006/ole">
            <mc:AlternateContent xmlns:mc="http://schemas.openxmlformats.org/markup-compatibility/2006">
              <mc:Choice xmlns:v="urn:schemas-microsoft-com:vml" Requires="v">
                <p:oleObj name="Drawing" r:id="rId4" imgW="1254665" imgH="1046893" progId="FLW3Drawing">
                  <p:embed/>
                </p:oleObj>
              </mc:Choice>
              <mc:Fallback>
                <p:oleObj name="Drawing" r:id="rId4" imgW="1254665" imgH="1046893" progId="FLW3Drawing">
                  <p:embed/>
                  <p:pic>
                    <p:nvPicPr>
                      <p:cNvPr id="48134"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5950" y="4005263"/>
                        <a:ext cx="1252538"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35" name="Object 6"/>
          <p:cNvGraphicFramePr>
            <a:graphicFrameLocks noChangeAspect="1"/>
          </p:cNvGraphicFramePr>
          <p:nvPr>
            <p:extLst>
              <p:ext uri="{D42A27DB-BD31-4B8C-83A1-F6EECF244321}">
                <p14:modId xmlns:p14="http://schemas.microsoft.com/office/powerpoint/2010/main" val="2860420153"/>
              </p:ext>
            </p:extLst>
          </p:nvPr>
        </p:nvGraphicFramePr>
        <p:xfrm>
          <a:off x="7637464" y="5445126"/>
          <a:ext cx="4543425" cy="842963"/>
        </p:xfrm>
        <a:graphic>
          <a:graphicData uri="http://schemas.openxmlformats.org/presentationml/2006/ole">
            <mc:AlternateContent xmlns:mc="http://schemas.openxmlformats.org/markup-compatibility/2006">
              <mc:Choice xmlns:v="urn:schemas-microsoft-com:vml" Requires="v">
                <p:oleObj name="Drawing" r:id="rId6" imgW="4541888" imgH="844139" progId="FLW3Drawing">
                  <p:embed/>
                </p:oleObj>
              </mc:Choice>
              <mc:Fallback>
                <p:oleObj name="Drawing" r:id="rId6" imgW="4541888" imgH="844139" progId="FLW3Drawing">
                  <p:embed/>
                  <p:pic>
                    <p:nvPicPr>
                      <p:cNvPr id="48135"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37464" y="5445126"/>
                        <a:ext cx="4543425"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36" name="Object 7"/>
          <p:cNvGraphicFramePr>
            <a:graphicFrameLocks noChangeAspect="1"/>
          </p:cNvGraphicFramePr>
          <p:nvPr>
            <p:extLst>
              <p:ext uri="{D42A27DB-BD31-4B8C-83A1-F6EECF244321}">
                <p14:modId xmlns:p14="http://schemas.microsoft.com/office/powerpoint/2010/main" val="2739148683"/>
              </p:ext>
            </p:extLst>
          </p:nvPr>
        </p:nvGraphicFramePr>
        <p:xfrm>
          <a:off x="7699376" y="945358"/>
          <a:ext cx="4300537" cy="2992438"/>
        </p:xfrm>
        <a:graphic>
          <a:graphicData uri="http://schemas.openxmlformats.org/presentationml/2006/ole">
            <mc:AlternateContent xmlns:mc="http://schemas.openxmlformats.org/markup-compatibility/2006">
              <mc:Choice xmlns:v="urn:schemas-microsoft-com:vml" Requires="v">
                <p:oleObj name="Drawing" r:id="rId8" imgW="1432335" imgH="997550" progId="FLW3Drawing">
                  <p:embed/>
                </p:oleObj>
              </mc:Choice>
              <mc:Fallback>
                <p:oleObj name="Drawing" r:id="rId8" imgW="1432335" imgH="997550" progId="FLW3Drawing">
                  <p:embed/>
                  <p:pic>
                    <p:nvPicPr>
                      <p:cNvPr id="48136"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99376" y="945358"/>
                        <a:ext cx="4300537" cy="299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94798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43</a:t>
            </a:fld>
            <a:endParaRPr lang="en-US" altLang="en-US" sz="1000">
              <a:solidFill>
                <a:srgbClr val="FFFFFF"/>
              </a:solidFill>
            </a:endParaRPr>
          </a:p>
        </p:txBody>
      </p:sp>
      <p:sp>
        <p:nvSpPr>
          <p:cNvPr id="49155" name="Rectangle 2"/>
          <p:cNvSpPr>
            <a:spLocks noGrp="1" noChangeArrowheads="1"/>
          </p:cNvSpPr>
          <p:nvPr>
            <p:ph type="title"/>
          </p:nvPr>
        </p:nvSpPr>
        <p:spPr>
          <a:xfrm>
            <a:off x="1677989" y="382589"/>
            <a:ext cx="8245475" cy="498475"/>
          </a:xfrm>
        </p:spPr>
        <p:txBody>
          <a:bodyPr/>
          <a:lstStyle/>
          <a:p>
            <a:pPr eaLnBrk="1" hangingPunct="1"/>
            <a:r>
              <a:rPr lang="en-US" altLang="en-US" sz="2800"/>
              <a:t>Notes:</a:t>
            </a:r>
          </a:p>
        </p:txBody>
      </p:sp>
      <p:sp>
        <p:nvSpPr>
          <p:cNvPr id="49156" name="Rectangle 3"/>
          <p:cNvSpPr>
            <a:spLocks noGrp="1" noChangeArrowheads="1"/>
          </p:cNvSpPr>
          <p:nvPr>
            <p:ph type="body" idx="1"/>
          </p:nvPr>
        </p:nvSpPr>
        <p:spPr>
          <a:xfrm>
            <a:off x="1828800" y="830263"/>
            <a:ext cx="8610600" cy="5562600"/>
          </a:xfrm>
        </p:spPr>
        <p:txBody>
          <a:bodyPr/>
          <a:lstStyle/>
          <a:p>
            <a:pPr eaLnBrk="1" hangingPunct="1">
              <a:lnSpc>
                <a:spcPct val="90000"/>
              </a:lnSpc>
            </a:pPr>
            <a:r>
              <a:rPr lang="en-US" altLang="en-US" sz="1400"/>
              <a:t>Web services has the role of a service provider which is some entity that has exposed an available business function.</a:t>
            </a:r>
          </a:p>
          <a:p>
            <a:pPr eaLnBrk="1" hangingPunct="1">
              <a:lnSpc>
                <a:spcPct val="90000"/>
              </a:lnSpc>
            </a:pPr>
            <a:r>
              <a:rPr lang="en-US" altLang="en-US" sz="1400"/>
              <a:t>There is also the role of a service requester which is some entity that would like to consume the business function made available by the service provider.</a:t>
            </a:r>
          </a:p>
          <a:p>
            <a:pPr eaLnBrk="1" hangingPunct="1">
              <a:lnSpc>
                <a:spcPct val="90000"/>
              </a:lnSpc>
            </a:pPr>
            <a:r>
              <a:rPr lang="en-US" altLang="en-US" sz="1400"/>
              <a:t>The service provider and service requester communicate using SOAP (Simple Object Access Protocol) over HTTP (HyperText Transfer Protocol).</a:t>
            </a:r>
          </a:p>
          <a:p>
            <a:pPr eaLnBrk="1" hangingPunct="1">
              <a:lnSpc>
                <a:spcPct val="90000"/>
              </a:lnSpc>
            </a:pPr>
            <a:r>
              <a:rPr lang="en-US" altLang="en-US" sz="1400"/>
              <a:t>WSDL (Web Service Description Language) is used to describe the interface to a business function.  The WSDL include the available Business function, what gets passed to the business function, what gets returned from the business function, the protocol (e.g. SOAP over HTTP), and the location of the Web service (also called the endpoint.</a:t>
            </a:r>
          </a:p>
          <a:p>
            <a:pPr eaLnBrk="1" hangingPunct="1">
              <a:lnSpc>
                <a:spcPct val="90000"/>
              </a:lnSpc>
            </a:pPr>
            <a:r>
              <a:rPr lang="en-US" altLang="en-US" sz="1400"/>
              <a:t>CICS supports both SOAP over HTTP and SOAP over WMQ.</a:t>
            </a:r>
          </a:p>
          <a:p>
            <a:pPr eaLnBrk="1" hangingPunct="1">
              <a:lnSpc>
                <a:spcPct val="90000"/>
              </a:lnSpc>
            </a:pPr>
            <a:r>
              <a:rPr lang="en-US" altLang="en-US" sz="1400"/>
              <a:t>Initially, most people thought the primary use of Web services would be to do business over the Internet.  Today, the primary use of Web services is to provider interoperability between business entities within a company.  In an Internet-based Web service environment. Information about Web services are often placed in a business registry.  This is similar to a telephone book.  Potential users of the business function can do a ‘lookup’ in the business registry and ‘find’ someone that offer the business function they need.  They can solicit the interface to the business function in question, so they can start doing business with that business using SOAP over HTTP.</a:t>
            </a:r>
          </a:p>
          <a:p>
            <a:pPr eaLnBrk="1" hangingPunct="1">
              <a:lnSpc>
                <a:spcPct val="90000"/>
              </a:lnSpc>
            </a:pPr>
            <a:r>
              <a:rPr lang="en-US" altLang="en-US" sz="1400"/>
              <a:t>The WS-I (Web Service Interoperability Organization) was formed by over 170 companies to ensure everyone interprets the Web service standards the same way and that we really do achieve the interoperability that Web services promises.</a:t>
            </a:r>
          </a:p>
          <a:p>
            <a:pPr eaLnBrk="1" hangingPunct="1">
              <a:lnSpc>
                <a:spcPct val="90000"/>
              </a:lnSpc>
            </a:pPr>
            <a:r>
              <a:rPr lang="en-US" altLang="en-US" sz="1400"/>
              <a:t>We, in the IT industry, have tried several techniques to interoperate in that past.  This time around, everyone is agreeing on a single set of standards.</a:t>
            </a:r>
          </a:p>
        </p:txBody>
      </p:sp>
    </p:spTree>
    <p:extLst>
      <p:ext uri="{BB962C8B-B14F-4D97-AF65-F5344CB8AC3E}">
        <p14:creationId xmlns:p14="http://schemas.microsoft.com/office/powerpoint/2010/main" val="3408096407"/>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p:txBody>
          <a:bodyPr>
            <a:normAutofit/>
          </a:bodyPr>
          <a:lstStyle/>
          <a:p>
            <a:pPr eaLnBrk="1" hangingPunct="1"/>
            <a:r>
              <a:rPr lang="en-US" altLang="en-US" b="1"/>
              <a:t>Associated technology: </a:t>
            </a:r>
            <a:r>
              <a:rPr lang="en-US" altLang="en-US" sz="2800" b="1"/>
              <a:t>Service Oriented Architecture</a:t>
            </a:r>
          </a:p>
        </p:txBody>
      </p:sp>
      <p:sp>
        <p:nvSpPr>
          <p:cNvPr id="501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87A12182-0072-439E-8DAD-F19073159B91}" type="slidenum">
              <a:rPr lang="en-US" altLang="en-US" sz="1000">
                <a:solidFill>
                  <a:srgbClr val="FFFFFF"/>
                </a:solidFill>
              </a:rPr>
              <a:pPr>
                <a:spcBef>
                  <a:spcPct val="50000"/>
                </a:spcBef>
                <a:spcAft>
                  <a:spcPct val="0"/>
                </a:spcAft>
                <a:buClrTx/>
                <a:buFontTx/>
                <a:buNone/>
              </a:pPr>
              <a:t>44</a:t>
            </a:fld>
            <a:endParaRPr lang="en-US" altLang="en-US" sz="1000">
              <a:solidFill>
                <a:srgbClr val="FFFFFF"/>
              </a:solidFill>
            </a:endParaRPr>
          </a:p>
        </p:txBody>
      </p:sp>
      <p:sp>
        <p:nvSpPr>
          <p:cNvPr id="50180" name="Rectangle 3"/>
          <p:cNvSpPr>
            <a:spLocks noGrp="1" noChangeArrowheads="1"/>
          </p:cNvSpPr>
          <p:nvPr>
            <p:ph type="body" sz="half" idx="4294967295"/>
          </p:nvPr>
        </p:nvSpPr>
        <p:spPr>
          <a:xfrm>
            <a:off x="2798762" y="1756570"/>
            <a:ext cx="8640762" cy="1511300"/>
          </a:xfrm>
        </p:spPr>
        <p:txBody>
          <a:bodyPr/>
          <a:lstStyle/>
          <a:p>
            <a:pPr eaLnBrk="1" hangingPunct="1"/>
            <a:r>
              <a:rPr lang="en-US" altLang="en-US" sz="2000" dirty="0"/>
              <a:t>Reuse of Services (encapsulated Business functions)</a:t>
            </a:r>
          </a:p>
          <a:p>
            <a:pPr eaLnBrk="1" hangingPunct="1"/>
            <a:r>
              <a:rPr lang="en-US" altLang="en-US" sz="2000" dirty="0"/>
              <a:t>Align with Business process to respond faster to Business needs</a:t>
            </a:r>
          </a:p>
          <a:p>
            <a:pPr eaLnBrk="1" hangingPunct="1"/>
            <a:r>
              <a:rPr lang="en-US" altLang="en-US" sz="2000" dirty="0"/>
              <a:t>Compose new applications by combining Services</a:t>
            </a:r>
          </a:p>
        </p:txBody>
      </p:sp>
      <p:pic>
        <p:nvPicPr>
          <p:cNvPr id="50181" name="Picture 4" descr="Legos_v2"/>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2116933" y="2908301"/>
            <a:ext cx="2668588" cy="4135437"/>
          </a:xfrm>
          <a:noFill/>
        </p:spPr>
      </p:pic>
      <p:pic>
        <p:nvPicPr>
          <p:cNvPr id="50183" name="Picture 6"/>
          <p:cNvPicPr>
            <a:picLocks noGrp="1" noChangeAspect="1" noChangeArrowheads="1"/>
          </p:cNvPicPr>
          <p:nvPr>
            <p:ph sz="quarter" idx="4294967295"/>
          </p:nvPr>
        </p:nvPicPr>
        <p:blipFill>
          <a:blip r:embed="rId3" cstate="print">
            <a:extLst>
              <a:ext uri="{28A0092B-C50C-407E-A947-70E740481C1C}">
                <a14:useLocalDpi xmlns:a14="http://schemas.microsoft.com/office/drawing/2010/main" val="0"/>
              </a:ext>
            </a:extLst>
          </a:blip>
          <a:srcRect r="13710"/>
          <a:stretch>
            <a:fillRect/>
          </a:stretch>
        </p:blipFill>
        <p:spPr>
          <a:xfrm>
            <a:off x="9105900" y="4267200"/>
            <a:ext cx="2576512" cy="2408237"/>
          </a:xfrm>
          <a:noFill/>
        </p:spPr>
      </p:pic>
      <p:sp>
        <p:nvSpPr>
          <p:cNvPr id="50182" name="Rectangle 5"/>
          <p:cNvSpPr>
            <a:spLocks noChangeArrowheads="1"/>
          </p:cNvSpPr>
          <p:nvPr/>
        </p:nvSpPr>
        <p:spPr bwMode="auto">
          <a:xfrm>
            <a:off x="5237162" y="3880642"/>
            <a:ext cx="3973513"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None/>
            </a:pPr>
            <a:r>
              <a:rPr lang="en-US" altLang="en-US" sz="2000" b="0" dirty="0"/>
              <a:t>                  SOA Levels</a:t>
            </a:r>
          </a:p>
          <a:p>
            <a:pPr eaLnBrk="1" hangingPunct="1"/>
            <a:r>
              <a:rPr lang="en-US" altLang="en-US" sz="1600" b="0" dirty="0"/>
              <a:t>Service Enablement  </a:t>
            </a:r>
            <a:r>
              <a:rPr lang="en-US" altLang="en-US" sz="1200" b="0" dirty="0"/>
              <a:t>- Transform existing applications to services</a:t>
            </a:r>
          </a:p>
          <a:p>
            <a:pPr eaLnBrk="1" hangingPunct="1"/>
            <a:r>
              <a:rPr lang="en-US" altLang="en-US" sz="1600" b="0" dirty="0"/>
              <a:t>Service Integration </a:t>
            </a:r>
            <a:r>
              <a:rPr lang="en-US" altLang="en-US" sz="1200" b="0" dirty="0"/>
              <a:t>–Align with business, abstract integration layer, look into ESB</a:t>
            </a:r>
          </a:p>
          <a:p>
            <a:pPr eaLnBrk="1" hangingPunct="1"/>
            <a:r>
              <a:rPr lang="en-US" altLang="en-US" sz="1600" b="0" dirty="0"/>
              <a:t>Process Integration </a:t>
            </a:r>
            <a:r>
              <a:rPr lang="en-US" altLang="en-US" sz="1200" b="0" dirty="0"/>
              <a:t>– Composite applications with process choreography and service aggregation</a:t>
            </a:r>
          </a:p>
        </p:txBody>
      </p:sp>
    </p:spTree>
    <p:extLst>
      <p:ext uri="{BB962C8B-B14F-4D97-AF65-F5344CB8AC3E}">
        <p14:creationId xmlns:p14="http://schemas.microsoft.com/office/powerpoint/2010/main" val="2984265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45</a:t>
            </a:fld>
            <a:endParaRPr lang="en-US" altLang="en-US" sz="1000">
              <a:solidFill>
                <a:srgbClr val="FFFFFF"/>
              </a:solidFill>
            </a:endParaRPr>
          </a:p>
        </p:txBody>
      </p:sp>
      <p:sp>
        <p:nvSpPr>
          <p:cNvPr id="51203" name="Rectangle 2"/>
          <p:cNvSpPr>
            <a:spLocks noGrp="1" noChangeArrowheads="1"/>
          </p:cNvSpPr>
          <p:nvPr>
            <p:ph type="title"/>
          </p:nvPr>
        </p:nvSpPr>
        <p:spPr/>
        <p:txBody>
          <a:bodyPr/>
          <a:lstStyle/>
          <a:p>
            <a:pPr eaLnBrk="1" hangingPunct="1"/>
            <a:r>
              <a:rPr lang="en-US" altLang="en-US" sz="2800"/>
              <a:t>Notes:</a:t>
            </a:r>
          </a:p>
        </p:txBody>
      </p:sp>
      <p:sp>
        <p:nvSpPr>
          <p:cNvPr id="51204" name="Rectangle 3"/>
          <p:cNvSpPr>
            <a:spLocks noGrp="1" noChangeArrowheads="1"/>
          </p:cNvSpPr>
          <p:nvPr>
            <p:ph type="body" idx="1"/>
          </p:nvPr>
        </p:nvSpPr>
        <p:spPr>
          <a:xfrm>
            <a:off x="1990726" y="1143000"/>
            <a:ext cx="8232775" cy="5486400"/>
          </a:xfrm>
        </p:spPr>
        <p:txBody>
          <a:bodyPr/>
          <a:lstStyle/>
          <a:p>
            <a:pPr eaLnBrk="1" hangingPunct="1"/>
            <a:r>
              <a:rPr lang="en-US" altLang="en-US" sz="1400"/>
              <a:t>Although Web service can be used as just a way to transport information from program A to program B, most people pursue Web services as an avenue to progress towards a Service Oriented Architecture (SOA).</a:t>
            </a:r>
          </a:p>
          <a:p>
            <a:pPr eaLnBrk="1" hangingPunct="1"/>
            <a:r>
              <a:rPr lang="en-US" altLang="en-US" sz="1400"/>
              <a:t>With SOA, you decide on your companies business functions and their interfaces and then provide a technical implementation of the business functions.</a:t>
            </a:r>
          </a:p>
          <a:p>
            <a:pPr eaLnBrk="1" hangingPunct="1"/>
            <a:r>
              <a:rPr lang="en-US" altLang="en-US" sz="1400"/>
              <a:t>If you align your services with your business functions, you will be able to use the services as building blocks to adjust your currently applications quickly and to quickly address new business opportunities.  With 7 of 10 computing dollars spend on application maintenance, the agility and flexibility of SOA is important.</a:t>
            </a:r>
          </a:p>
          <a:p>
            <a:pPr eaLnBrk="1" hangingPunct="1"/>
            <a:r>
              <a:rPr lang="en-US" altLang="en-US" sz="1400"/>
              <a:t>Since it is unlikely that you can convert to an SOA quickly, most people consider SOA in levels.</a:t>
            </a:r>
          </a:p>
          <a:p>
            <a:pPr eaLnBrk="1" hangingPunct="1"/>
            <a:r>
              <a:rPr lang="en-US" altLang="en-US" sz="1400"/>
              <a:t>You will want take your existing CICS assets and expose them as Web service, but plan ahead since the most benefit will be gained from an SOA when you align your Web services with your business processes.</a:t>
            </a:r>
          </a:p>
          <a:p>
            <a:pPr eaLnBrk="1" hangingPunct="1"/>
            <a:r>
              <a:rPr lang="en-US" altLang="en-US" sz="1400"/>
              <a:t>To gain the most flexibility, you will want to look into Process Choreography  with a tool such as IBM Integration Designer and IBM Business Process Manager.</a:t>
            </a:r>
          </a:p>
          <a:p>
            <a:pPr eaLnBrk="1" hangingPunct="1"/>
            <a:r>
              <a:rPr lang="en-US" altLang="en-US" sz="1400"/>
              <a:t>IBM Integration Designer is a graphic development environment where you can drag-and-drop business functions on a canvas to construct a new application.  You draw lines between the business functions to show the  flow of data between business functions in your application. </a:t>
            </a:r>
          </a:p>
          <a:p>
            <a:pPr eaLnBrk="1" hangingPunct="1"/>
            <a:r>
              <a:rPr lang="en-US" altLang="en-US" sz="1400"/>
              <a:t>IBM has offerings, some free, that you can leverage to help you move to an SOA.</a:t>
            </a:r>
          </a:p>
        </p:txBody>
      </p:sp>
    </p:spTree>
    <p:extLst>
      <p:ext uri="{BB962C8B-B14F-4D97-AF65-F5344CB8AC3E}">
        <p14:creationId xmlns:p14="http://schemas.microsoft.com/office/powerpoint/2010/main" val="2209117030"/>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normAutofit/>
          </a:bodyPr>
          <a:lstStyle/>
          <a:p>
            <a:pPr eaLnBrk="1" hangingPunct="1"/>
            <a:r>
              <a:rPr lang="en-US" altLang="en-US" sz="3600" b="1" dirty="0"/>
              <a:t>CICS as a Web Service Provider</a:t>
            </a:r>
          </a:p>
        </p:txBody>
      </p:sp>
      <p:sp>
        <p:nvSpPr>
          <p:cNvPr id="54274"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46</a:t>
            </a:fld>
            <a:endParaRPr lang="en-US" altLang="en-US" sz="1000">
              <a:solidFill>
                <a:srgbClr val="FFFFFF"/>
              </a:solidFill>
            </a:endParaRPr>
          </a:p>
        </p:txBody>
      </p:sp>
      <p:sp>
        <p:nvSpPr>
          <p:cNvPr id="54278" name="Rectangle 14"/>
          <p:cNvSpPr>
            <a:spLocks noChangeArrowheads="1"/>
          </p:cNvSpPr>
          <p:nvPr/>
        </p:nvSpPr>
        <p:spPr bwMode="auto">
          <a:xfrm>
            <a:off x="3254375" y="2668588"/>
            <a:ext cx="1620838" cy="1511300"/>
          </a:xfrm>
          <a:prstGeom prst="rect">
            <a:avLst/>
          </a:prstGeom>
          <a:noFill/>
          <a:ln w="19050" algn="ctr">
            <a:solidFill>
              <a:srgbClr val="A7A5A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en-US" altLang="en-US" sz="2000" b="0">
              <a:solidFill>
                <a:schemeClr val="bg1"/>
              </a:solidFill>
              <a:latin typeface="Times New Roman" panose="02020603050405020304" pitchFamily="18" charset="0"/>
            </a:endParaRPr>
          </a:p>
        </p:txBody>
      </p:sp>
      <p:sp>
        <p:nvSpPr>
          <p:cNvPr id="54279" name="Text Box 15"/>
          <p:cNvSpPr txBox="1">
            <a:spLocks noChangeArrowheads="1"/>
          </p:cNvSpPr>
          <p:nvPr/>
        </p:nvSpPr>
        <p:spPr bwMode="auto">
          <a:xfrm>
            <a:off x="3325813" y="2740026"/>
            <a:ext cx="14271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GB" altLang="en-US" sz="2000">
                <a:solidFill>
                  <a:srgbClr val="000000"/>
                </a:solidFill>
              </a:rPr>
              <a:t>Service</a:t>
            </a:r>
            <a:br>
              <a:rPr lang="en-GB" altLang="en-US" sz="2000">
                <a:solidFill>
                  <a:srgbClr val="000000"/>
                </a:solidFill>
              </a:rPr>
            </a:br>
            <a:r>
              <a:rPr lang="en-GB" altLang="en-US" sz="2000">
                <a:solidFill>
                  <a:srgbClr val="000000"/>
                </a:solidFill>
              </a:rPr>
              <a:t>Requester</a:t>
            </a:r>
          </a:p>
        </p:txBody>
      </p:sp>
      <p:sp>
        <p:nvSpPr>
          <p:cNvPr id="54280" name="Rectangle 16"/>
          <p:cNvSpPr>
            <a:spLocks noChangeArrowheads="1"/>
          </p:cNvSpPr>
          <p:nvPr/>
        </p:nvSpPr>
        <p:spPr bwMode="auto">
          <a:xfrm>
            <a:off x="6272213" y="2038351"/>
            <a:ext cx="4608512" cy="2301875"/>
          </a:xfrm>
          <a:prstGeom prst="rect">
            <a:avLst/>
          </a:prstGeom>
          <a:solidFill>
            <a:srgbClr val="E5E5F2"/>
          </a:solidFill>
          <a:ln w="19050" algn="ctr">
            <a:solidFill>
              <a:srgbClr val="8080C0"/>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en-US" altLang="en-US" sz="2000" b="0">
              <a:solidFill>
                <a:schemeClr val="bg1"/>
              </a:solidFill>
              <a:latin typeface="Times New Roman" panose="02020603050405020304" pitchFamily="18" charset="0"/>
            </a:endParaRPr>
          </a:p>
        </p:txBody>
      </p:sp>
      <p:sp>
        <p:nvSpPr>
          <p:cNvPr id="54281" name="Text Box 17"/>
          <p:cNvSpPr txBox="1">
            <a:spLocks noChangeArrowheads="1"/>
          </p:cNvSpPr>
          <p:nvPr/>
        </p:nvSpPr>
        <p:spPr bwMode="auto">
          <a:xfrm>
            <a:off x="8151814" y="1997076"/>
            <a:ext cx="12144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GB" altLang="en-US" sz="2000">
                <a:solidFill>
                  <a:srgbClr val="000000"/>
                </a:solidFill>
              </a:rPr>
              <a:t>Service</a:t>
            </a:r>
            <a:br>
              <a:rPr lang="en-GB" altLang="en-US" sz="2000">
                <a:solidFill>
                  <a:srgbClr val="000000"/>
                </a:solidFill>
              </a:rPr>
            </a:br>
            <a:r>
              <a:rPr lang="en-GB" altLang="en-US" sz="2000">
                <a:solidFill>
                  <a:srgbClr val="000000"/>
                </a:solidFill>
              </a:rPr>
              <a:t>Provider</a:t>
            </a:r>
          </a:p>
        </p:txBody>
      </p:sp>
      <p:sp>
        <p:nvSpPr>
          <p:cNvPr id="54282" name="Rectangle 18"/>
          <p:cNvSpPr>
            <a:spLocks noChangeArrowheads="1"/>
          </p:cNvSpPr>
          <p:nvPr/>
        </p:nvSpPr>
        <p:spPr bwMode="auto">
          <a:xfrm>
            <a:off x="9650414" y="2779713"/>
            <a:ext cx="1025525" cy="1206500"/>
          </a:xfrm>
          <a:prstGeom prst="rect">
            <a:avLst/>
          </a:prstGeom>
          <a:solidFill>
            <a:srgbClr val="FFFFFF"/>
          </a:solidFill>
          <a:ln w="9525" algn="ctr">
            <a:solidFill>
              <a:srgbClr val="B2B2B2"/>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GB" altLang="en-US" sz="1200">
                <a:solidFill>
                  <a:srgbClr val="00CC00"/>
                </a:solidFill>
              </a:rPr>
              <a:t>Business</a:t>
            </a:r>
          </a:p>
          <a:p>
            <a:pPr algn="ctr">
              <a:spcBef>
                <a:spcPct val="0"/>
              </a:spcBef>
              <a:spcAft>
                <a:spcPct val="0"/>
              </a:spcAft>
              <a:buClrTx/>
              <a:buFontTx/>
              <a:buNone/>
            </a:pPr>
            <a:r>
              <a:rPr lang="en-GB" altLang="en-US" sz="1200">
                <a:solidFill>
                  <a:srgbClr val="00CC00"/>
                </a:solidFill>
              </a:rPr>
              <a:t>Logic</a:t>
            </a:r>
          </a:p>
          <a:p>
            <a:pPr algn="ctr">
              <a:spcBef>
                <a:spcPct val="0"/>
              </a:spcBef>
              <a:spcAft>
                <a:spcPct val="0"/>
              </a:spcAft>
              <a:buClrTx/>
              <a:buFontTx/>
              <a:buNone/>
            </a:pPr>
            <a:r>
              <a:rPr lang="en-GB" altLang="en-US" sz="1200">
                <a:solidFill>
                  <a:srgbClr val="00CC00"/>
                </a:solidFill>
              </a:rPr>
              <a:t>Program</a:t>
            </a:r>
          </a:p>
        </p:txBody>
      </p:sp>
      <p:sp>
        <p:nvSpPr>
          <p:cNvPr id="54283" name="Rectangle 19"/>
          <p:cNvSpPr>
            <a:spLocks noChangeArrowheads="1"/>
          </p:cNvSpPr>
          <p:nvPr/>
        </p:nvSpPr>
        <p:spPr bwMode="auto">
          <a:xfrm>
            <a:off x="3378200" y="3560763"/>
            <a:ext cx="1371600" cy="455612"/>
          </a:xfrm>
          <a:prstGeom prst="rect">
            <a:avLst/>
          </a:prstGeom>
          <a:solidFill>
            <a:srgbClr val="FFFFFF"/>
          </a:solidFill>
          <a:ln w="9525" algn="ctr">
            <a:solidFill>
              <a:srgbClr val="B2B2B2"/>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GB" altLang="en-US" sz="1200"/>
              <a:t>Client Application</a:t>
            </a:r>
          </a:p>
        </p:txBody>
      </p:sp>
      <p:sp>
        <p:nvSpPr>
          <p:cNvPr id="54284" name="Text Box 20"/>
          <p:cNvSpPr txBox="1">
            <a:spLocks noChangeArrowheads="1"/>
          </p:cNvSpPr>
          <p:nvPr/>
        </p:nvSpPr>
        <p:spPr bwMode="auto">
          <a:xfrm>
            <a:off x="6611939" y="1752600"/>
            <a:ext cx="885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spcAft>
                <a:spcPct val="0"/>
              </a:spcAft>
              <a:buFont typeface="Wingdings" panose="05000000000000000000" pitchFamily="2" charset="2"/>
              <a:buNone/>
            </a:pPr>
            <a:r>
              <a:rPr lang="en-US" altLang="ja-JP" sz="1400">
                <a:solidFill>
                  <a:srgbClr val="000000"/>
                </a:solidFill>
                <a:ea typeface="ＭＳ Ｐゴシック" panose="020B0600070205080204" pitchFamily="34" charset="-128"/>
              </a:rPr>
              <a:t>CICS TS</a:t>
            </a:r>
          </a:p>
        </p:txBody>
      </p:sp>
      <p:pic>
        <p:nvPicPr>
          <p:cNvPr id="54285"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9064" y="3232151"/>
            <a:ext cx="57943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4286" name="Rectangle 22"/>
          <p:cNvSpPr>
            <a:spLocks noChangeArrowheads="1"/>
          </p:cNvSpPr>
          <p:nvPr/>
        </p:nvSpPr>
        <p:spPr bwMode="auto">
          <a:xfrm>
            <a:off x="6399214" y="2598739"/>
            <a:ext cx="1597025" cy="1609725"/>
          </a:xfrm>
          <a:prstGeom prst="rect">
            <a:avLst/>
          </a:prstGeom>
          <a:solidFill>
            <a:srgbClr val="FFFFFF"/>
          </a:solidFill>
          <a:ln w="9525" algn="ctr">
            <a:solidFill>
              <a:srgbClr val="B2B2B2"/>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GB" altLang="en-US" sz="1200">
                <a:solidFill>
                  <a:srgbClr val="00CC00"/>
                </a:solidFill>
              </a:rPr>
              <a:t>CICS</a:t>
            </a:r>
          </a:p>
          <a:p>
            <a:pPr algn="ctr">
              <a:spcBef>
                <a:spcPct val="0"/>
              </a:spcBef>
              <a:spcAft>
                <a:spcPct val="0"/>
              </a:spcAft>
              <a:buClrTx/>
              <a:buFontTx/>
              <a:buNone/>
            </a:pPr>
            <a:r>
              <a:rPr lang="en-GB" altLang="en-US" sz="1200">
                <a:solidFill>
                  <a:srgbClr val="00CC00"/>
                </a:solidFill>
              </a:rPr>
              <a:t>Web Services</a:t>
            </a:r>
          </a:p>
          <a:p>
            <a:pPr algn="ctr">
              <a:spcBef>
                <a:spcPct val="0"/>
              </a:spcBef>
              <a:spcAft>
                <a:spcPct val="0"/>
              </a:spcAft>
              <a:buClrTx/>
              <a:buFontTx/>
              <a:buNone/>
            </a:pPr>
            <a:r>
              <a:rPr lang="en-GB" altLang="en-US" sz="1200">
                <a:solidFill>
                  <a:srgbClr val="00CC00"/>
                </a:solidFill>
              </a:rPr>
              <a:t>Support</a:t>
            </a:r>
          </a:p>
        </p:txBody>
      </p:sp>
      <p:sp>
        <p:nvSpPr>
          <p:cNvPr id="54287" name="AutoShape 23"/>
          <p:cNvSpPr>
            <a:spLocks noChangeArrowheads="1"/>
          </p:cNvSpPr>
          <p:nvPr/>
        </p:nvSpPr>
        <p:spPr bwMode="auto">
          <a:xfrm>
            <a:off x="4935538" y="2916239"/>
            <a:ext cx="1662112" cy="274637"/>
          </a:xfrm>
          <a:prstGeom prst="rightArrow">
            <a:avLst>
              <a:gd name="adj1" fmla="val 50000"/>
              <a:gd name="adj2" fmla="val 151301"/>
            </a:avLst>
          </a:prstGeom>
          <a:solidFill>
            <a:srgbClr val="CCFFFF"/>
          </a:solidFill>
          <a:ln w="9525">
            <a:solidFill>
              <a:srgbClr val="00CCFF"/>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54288" name="Document"/>
          <p:cNvSpPr>
            <a:spLocks noEditPoints="1" noChangeArrowheads="1"/>
          </p:cNvSpPr>
          <p:nvPr/>
        </p:nvSpPr>
        <p:spPr bwMode="auto">
          <a:xfrm>
            <a:off x="8262939" y="3089276"/>
            <a:ext cx="917575" cy="49847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0 w 21600"/>
              <a:gd name="T11" fmla="*/ 0 h 21600"/>
              <a:gd name="T12" fmla="*/ 2147483646 w 21600"/>
              <a:gd name="T13" fmla="*/ 0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bg1"/>
          </a:solidFill>
          <a:ln w="9525" algn="ctr">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GB" altLang="en-US" sz="900" b="0">
                <a:solidFill>
                  <a:srgbClr val="00CC00"/>
                </a:solidFill>
                <a:latin typeface="Courier New" panose="02070309020205020404" pitchFamily="49" charset="0"/>
              </a:rPr>
              <a:t>Language</a:t>
            </a:r>
          </a:p>
          <a:p>
            <a:pPr algn="ctr">
              <a:spcBef>
                <a:spcPct val="0"/>
              </a:spcBef>
              <a:spcAft>
                <a:spcPct val="0"/>
              </a:spcAft>
              <a:buClrTx/>
              <a:buFontTx/>
              <a:buNone/>
            </a:pPr>
            <a:r>
              <a:rPr lang="en-GB" altLang="en-US" sz="900" b="0">
                <a:solidFill>
                  <a:srgbClr val="00CC00"/>
                </a:solidFill>
                <a:latin typeface="Courier New" panose="02070309020205020404" pitchFamily="49" charset="0"/>
              </a:rPr>
              <a:t>structure</a:t>
            </a:r>
          </a:p>
          <a:p>
            <a:pPr algn="ctr">
              <a:spcBef>
                <a:spcPct val="0"/>
              </a:spcBef>
              <a:spcAft>
                <a:spcPct val="0"/>
              </a:spcAft>
              <a:buClrTx/>
              <a:buFontTx/>
              <a:buNone/>
            </a:pPr>
            <a:r>
              <a:rPr lang="en-GB" altLang="en-US" sz="900" b="0">
                <a:solidFill>
                  <a:srgbClr val="00CC00"/>
                </a:solidFill>
                <a:latin typeface="Courier New" panose="02070309020205020404" pitchFamily="49" charset="0"/>
              </a:rPr>
              <a:t>0101001</a:t>
            </a:r>
          </a:p>
        </p:txBody>
      </p:sp>
      <p:sp>
        <p:nvSpPr>
          <p:cNvPr id="54289" name="AutoShape 25"/>
          <p:cNvSpPr>
            <a:spLocks noChangeArrowheads="1"/>
          </p:cNvSpPr>
          <p:nvPr/>
        </p:nvSpPr>
        <p:spPr bwMode="auto">
          <a:xfrm>
            <a:off x="7872414" y="2782889"/>
            <a:ext cx="1849437" cy="274637"/>
          </a:xfrm>
          <a:prstGeom prst="rightArrow">
            <a:avLst>
              <a:gd name="adj1" fmla="val 50000"/>
              <a:gd name="adj2" fmla="val 168353"/>
            </a:avLst>
          </a:prstGeom>
          <a:solidFill>
            <a:srgbClr val="CCFFFF"/>
          </a:solidFill>
          <a:ln w="9525">
            <a:solidFill>
              <a:srgbClr val="00CCFF"/>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54290" name="AutoShape 26"/>
          <p:cNvSpPr>
            <a:spLocks noChangeArrowheads="1"/>
          </p:cNvSpPr>
          <p:nvPr/>
        </p:nvSpPr>
        <p:spPr bwMode="auto">
          <a:xfrm flipH="1">
            <a:off x="4937126" y="3683000"/>
            <a:ext cx="1622425" cy="274638"/>
          </a:xfrm>
          <a:prstGeom prst="rightArrow">
            <a:avLst>
              <a:gd name="adj1" fmla="val 50000"/>
              <a:gd name="adj2" fmla="val 147688"/>
            </a:avLst>
          </a:prstGeom>
          <a:solidFill>
            <a:srgbClr val="CCFFFF"/>
          </a:solidFill>
          <a:ln w="9525">
            <a:solidFill>
              <a:srgbClr val="00CCFF"/>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54291" name="AutoShape 27"/>
          <p:cNvSpPr>
            <a:spLocks noChangeArrowheads="1"/>
          </p:cNvSpPr>
          <p:nvPr/>
        </p:nvSpPr>
        <p:spPr bwMode="auto">
          <a:xfrm flipH="1">
            <a:off x="7861301" y="3687764"/>
            <a:ext cx="1878013" cy="274637"/>
          </a:xfrm>
          <a:prstGeom prst="rightArrow">
            <a:avLst>
              <a:gd name="adj1" fmla="val 50000"/>
              <a:gd name="adj2" fmla="val 170954"/>
            </a:avLst>
          </a:prstGeom>
          <a:solidFill>
            <a:srgbClr val="CCFFFF"/>
          </a:solidFill>
          <a:ln w="9525">
            <a:solidFill>
              <a:srgbClr val="00CCFF"/>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54292" name="Rectangle 28"/>
          <p:cNvSpPr>
            <a:spLocks noChangeArrowheads="1"/>
          </p:cNvSpPr>
          <p:nvPr/>
        </p:nvSpPr>
        <p:spPr bwMode="auto">
          <a:xfrm>
            <a:off x="4467226" y="5060951"/>
            <a:ext cx="5191125" cy="428625"/>
          </a:xfrm>
          <a:prstGeom prst="rect">
            <a:avLst/>
          </a:prstGeom>
          <a:solidFill>
            <a:srgbClr val="CCFFCC"/>
          </a:solidFill>
          <a:ln w="19050" algn="ctr">
            <a:solidFill>
              <a:srgbClr val="339966"/>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en-US" altLang="en-US" sz="2000" b="0">
              <a:solidFill>
                <a:schemeClr val="bg1"/>
              </a:solidFill>
              <a:latin typeface="Times New Roman" panose="02020603050405020304" pitchFamily="18" charset="0"/>
            </a:endParaRPr>
          </a:p>
        </p:txBody>
      </p:sp>
      <p:sp>
        <p:nvSpPr>
          <p:cNvPr id="54293" name="Text Box 29"/>
          <p:cNvSpPr txBox="1">
            <a:spLocks noChangeArrowheads="1"/>
          </p:cNvSpPr>
          <p:nvPr/>
        </p:nvSpPr>
        <p:spPr bwMode="auto">
          <a:xfrm>
            <a:off x="3700463" y="4770438"/>
            <a:ext cx="7415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Font typeface="Wingdings" panose="05000000000000000000" pitchFamily="2" charset="2"/>
              <a:buNone/>
            </a:pPr>
            <a:r>
              <a:rPr lang="en-US" altLang="ja-JP" sz="1400">
                <a:solidFill>
                  <a:srgbClr val="000000"/>
                </a:solidFill>
                <a:ea typeface="ＭＳ Ｐゴシック" panose="020B0600070205080204" pitchFamily="34" charset="-128"/>
              </a:rPr>
              <a:t>SOAP Message  - XML, tag delimited data, one body, zero or more headers</a:t>
            </a:r>
          </a:p>
        </p:txBody>
      </p:sp>
      <p:sp>
        <p:nvSpPr>
          <p:cNvPr id="54294" name="Rectangle 30"/>
          <p:cNvSpPr>
            <a:spLocks noChangeArrowheads="1"/>
          </p:cNvSpPr>
          <p:nvPr/>
        </p:nvSpPr>
        <p:spPr bwMode="auto">
          <a:xfrm>
            <a:off x="4568826" y="5156200"/>
            <a:ext cx="1914525" cy="222250"/>
          </a:xfrm>
          <a:prstGeom prst="rect">
            <a:avLst/>
          </a:prstGeom>
          <a:solidFill>
            <a:srgbClr val="FFFF99"/>
          </a:solidFill>
          <a:ln w="19050" algn="ctr">
            <a:solidFill>
              <a:srgbClr val="FF9900"/>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en-US" altLang="en-US" sz="2000" b="0">
              <a:solidFill>
                <a:schemeClr val="bg1"/>
              </a:solidFill>
              <a:latin typeface="Times New Roman" panose="02020603050405020304" pitchFamily="18" charset="0"/>
            </a:endParaRPr>
          </a:p>
        </p:txBody>
      </p:sp>
      <p:sp>
        <p:nvSpPr>
          <p:cNvPr id="54295" name="Text Box 31"/>
          <p:cNvSpPr txBox="1">
            <a:spLocks noChangeArrowheads="1"/>
          </p:cNvSpPr>
          <p:nvPr/>
        </p:nvSpPr>
        <p:spPr bwMode="auto">
          <a:xfrm>
            <a:off x="4521200" y="5105400"/>
            <a:ext cx="1989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spcAft>
                <a:spcPct val="0"/>
              </a:spcAft>
              <a:buFont typeface="Wingdings" panose="05000000000000000000" pitchFamily="2" charset="2"/>
              <a:buNone/>
            </a:pPr>
            <a:r>
              <a:rPr lang="en-US" altLang="ja-JP" sz="1400">
                <a:solidFill>
                  <a:srgbClr val="000000"/>
                </a:solidFill>
                <a:ea typeface="ＭＳ Ｐゴシック" panose="020B0600070205080204" pitchFamily="34" charset="-128"/>
              </a:rPr>
              <a:t>zero or more headers</a:t>
            </a:r>
          </a:p>
        </p:txBody>
      </p:sp>
      <p:sp>
        <p:nvSpPr>
          <p:cNvPr id="54296" name="Rectangle 32"/>
          <p:cNvSpPr>
            <a:spLocks noChangeArrowheads="1"/>
          </p:cNvSpPr>
          <p:nvPr/>
        </p:nvSpPr>
        <p:spPr bwMode="auto">
          <a:xfrm>
            <a:off x="6605589" y="5156200"/>
            <a:ext cx="2947987" cy="222250"/>
          </a:xfrm>
          <a:prstGeom prst="rect">
            <a:avLst/>
          </a:prstGeom>
          <a:solidFill>
            <a:srgbClr val="FFFF99"/>
          </a:solidFill>
          <a:ln w="19050" algn="ctr">
            <a:solidFill>
              <a:srgbClr val="FF9900"/>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en-US" altLang="en-US" sz="2000" b="0">
              <a:solidFill>
                <a:schemeClr val="bg1"/>
              </a:solidFill>
              <a:latin typeface="Times New Roman" panose="02020603050405020304" pitchFamily="18" charset="0"/>
            </a:endParaRPr>
          </a:p>
        </p:txBody>
      </p:sp>
      <p:sp>
        <p:nvSpPr>
          <p:cNvPr id="54297" name="Text Box 33"/>
          <p:cNvSpPr txBox="1">
            <a:spLocks noChangeArrowheads="1"/>
          </p:cNvSpPr>
          <p:nvPr/>
        </p:nvSpPr>
        <p:spPr bwMode="auto">
          <a:xfrm>
            <a:off x="6613526" y="5106988"/>
            <a:ext cx="29511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Font typeface="Wingdings" panose="05000000000000000000" pitchFamily="2" charset="2"/>
              <a:buNone/>
            </a:pPr>
            <a:r>
              <a:rPr lang="en-US" altLang="ja-JP" sz="1400">
                <a:solidFill>
                  <a:srgbClr val="000000"/>
                </a:solidFill>
                <a:ea typeface="ＭＳ Ｐゴシック" panose="020B0600070205080204" pitchFamily="34" charset="-128"/>
              </a:rPr>
              <a:t>body containing application data</a:t>
            </a:r>
          </a:p>
        </p:txBody>
      </p:sp>
      <p:sp>
        <p:nvSpPr>
          <p:cNvPr id="54298" name="Text Box 34"/>
          <p:cNvSpPr txBox="1">
            <a:spLocks noChangeArrowheads="1"/>
          </p:cNvSpPr>
          <p:nvPr/>
        </p:nvSpPr>
        <p:spPr bwMode="auto">
          <a:xfrm>
            <a:off x="3705225" y="5534025"/>
            <a:ext cx="4051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Font typeface="Wingdings" panose="05000000000000000000" pitchFamily="2" charset="2"/>
              <a:buNone/>
            </a:pPr>
            <a:r>
              <a:rPr lang="en-US" altLang="ja-JP" sz="1400">
                <a:solidFill>
                  <a:srgbClr val="000000"/>
                </a:solidFill>
                <a:ea typeface="ＭＳ Ｐゴシック" panose="020B0600070205080204" pitchFamily="34" charset="-128"/>
              </a:rPr>
              <a:t>Languages Structure – e.g. COBOL copybook</a:t>
            </a:r>
          </a:p>
        </p:txBody>
      </p:sp>
      <p:sp>
        <p:nvSpPr>
          <p:cNvPr id="54299" name="Rectangle 35"/>
          <p:cNvSpPr>
            <a:spLocks noChangeArrowheads="1"/>
          </p:cNvSpPr>
          <p:nvPr/>
        </p:nvSpPr>
        <p:spPr bwMode="auto">
          <a:xfrm>
            <a:off x="4486275" y="5818189"/>
            <a:ext cx="3943350" cy="871537"/>
          </a:xfrm>
          <a:prstGeom prst="rect">
            <a:avLst/>
          </a:prstGeom>
          <a:solidFill>
            <a:srgbClr val="CCFFCC"/>
          </a:solidFill>
          <a:ln w="19050" algn="ctr">
            <a:solidFill>
              <a:srgbClr val="339966"/>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en-US" altLang="en-US" sz="2000" b="0">
              <a:solidFill>
                <a:schemeClr val="bg1"/>
              </a:solidFill>
              <a:latin typeface="Times New Roman" panose="02020603050405020304" pitchFamily="18" charset="0"/>
            </a:endParaRPr>
          </a:p>
        </p:txBody>
      </p:sp>
      <p:sp>
        <p:nvSpPr>
          <p:cNvPr id="54300" name="Text Box 36"/>
          <p:cNvSpPr txBox="1">
            <a:spLocks noChangeArrowheads="1"/>
          </p:cNvSpPr>
          <p:nvPr/>
        </p:nvSpPr>
        <p:spPr bwMode="auto">
          <a:xfrm>
            <a:off x="4427538" y="5778501"/>
            <a:ext cx="4051300"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457200" indent="-4572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914400" indent="-45720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Font typeface="Wingdings" panose="05000000000000000000" pitchFamily="2" charset="2"/>
              <a:buNone/>
            </a:pPr>
            <a:r>
              <a:rPr lang="en-US" altLang="ja-JP" sz="1400">
                <a:solidFill>
                  <a:srgbClr val="000000"/>
                </a:solidFill>
                <a:ea typeface="ＭＳ Ｐゴシック" panose="020B0600070205080204" pitchFamily="34" charset="-128"/>
              </a:rPr>
              <a:t>01 DFHCOMMAREA.</a:t>
            </a:r>
            <a:br>
              <a:rPr lang="en-US" altLang="ja-JP" sz="1400">
                <a:solidFill>
                  <a:srgbClr val="000000"/>
                </a:solidFill>
                <a:ea typeface="ＭＳ Ｐゴシック" panose="020B0600070205080204" pitchFamily="34" charset="-128"/>
              </a:rPr>
            </a:br>
            <a:r>
              <a:rPr lang="en-US" altLang="ja-JP" sz="1400">
                <a:solidFill>
                  <a:srgbClr val="000000"/>
                </a:solidFill>
                <a:ea typeface="ＭＳ Ｐゴシック" panose="020B0600070205080204" pitchFamily="34" charset="-128"/>
              </a:rPr>
              <a:t>03  CUSTOMER-FIRST-NAME  PIC X(30).</a:t>
            </a:r>
            <a:br>
              <a:rPr lang="en-US" altLang="ja-JP" sz="1400">
                <a:solidFill>
                  <a:srgbClr val="000000"/>
                </a:solidFill>
                <a:ea typeface="ＭＳ Ｐゴシック" panose="020B0600070205080204" pitchFamily="34" charset="-128"/>
              </a:rPr>
            </a:br>
            <a:r>
              <a:rPr lang="en-US" altLang="ja-JP" sz="1400">
                <a:solidFill>
                  <a:srgbClr val="000000"/>
                </a:solidFill>
                <a:ea typeface="ＭＳ Ｐゴシック" panose="020B0600070205080204" pitchFamily="34" charset="-128"/>
              </a:rPr>
              <a:t>03  CUSTOMER-LAST-NAME   PIC X(30).</a:t>
            </a:r>
            <a:br>
              <a:rPr lang="en-US" altLang="ja-JP" sz="1400">
                <a:solidFill>
                  <a:srgbClr val="000000"/>
                </a:solidFill>
                <a:ea typeface="ＭＳ Ｐゴシック" panose="020B0600070205080204" pitchFamily="34" charset="-128"/>
              </a:rPr>
            </a:br>
            <a:r>
              <a:rPr lang="en-US" altLang="ja-JP" sz="1400">
                <a:solidFill>
                  <a:srgbClr val="000000"/>
                </a:solidFill>
                <a:ea typeface="ＭＳ Ｐゴシック" panose="020B0600070205080204" pitchFamily="34" charset="-128"/>
              </a:rPr>
              <a:t>…</a:t>
            </a:r>
          </a:p>
          <a:p>
            <a:pPr lvl="1" eaLnBrk="1" hangingPunct="1">
              <a:spcBef>
                <a:spcPct val="50000"/>
              </a:spcBef>
              <a:spcAft>
                <a:spcPct val="0"/>
              </a:spcAft>
              <a:buFont typeface="Wingdings" panose="05000000000000000000" pitchFamily="2" charset="2"/>
              <a:buAutoNum type="arabicPlain"/>
            </a:pPr>
            <a:endParaRPr lang="en-US" altLang="ja-JP" sz="1400" b="1">
              <a:solidFill>
                <a:srgbClr val="000000"/>
              </a:solidFill>
              <a:ea typeface="ＭＳ Ｐゴシック" panose="020B0600070205080204" pitchFamily="34" charset="-128"/>
            </a:endParaRPr>
          </a:p>
        </p:txBody>
      </p:sp>
    </p:spTree>
    <p:extLst>
      <p:ext uri="{BB962C8B-B14F-4D97-AF65-F5344CB8AC3E}">
        <p14:creationId xmlns:p14="http://schemas.microsoft.com/office/powerpoint/2010/main" val="2005669476"/>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47</a:t>
            </a:fld>
            <a:endParaRPr lang="en-US" altLang="en-US" sz="1000">
              <a:solidFill>
                <a:srgbClr val="FFFFFF"/>
              </a:solidFill>
            </a:endParaRPr>
          </a:p>
        </p:txBody>
      </p:sp>
      <p:sp>
        <p:nvSpPr>
          <p:cNvPr id="55299" name="Rectangle 2"/>
          <p:cNvSpPr>
            <a:spLocks noGrp="1" noChangeArrowheads="1"/>
          </p:cNvSpPr>
          <p:nvPr>
            <p:ph type="title"/>
          </p:nvPr>
        </p:nvSpPr>
        <p:spPr/>
        <p:txBody>
          <a:bodyPr/>
          <a:lstStyle/>
          <a:p>
            <a:pPr eaLnBrk="1" hangingPunct="1"/>
            <a:r>
              <a:rPr lang="en-US" altLang="en-US" sz="2800"/>
              <a:t>Notes:</a:t>
            </a:r>
          </a:p>
        </p:txBody>
      </p:sp>
      <p:sp>
        <p:nvSpPr>
          <p:cNvPr id="55300" name="Rectangle 3"/>
          <p:cNvSpPr>
            <a:spLocks noGrp="1" noChangeArrowheads="1"/>
          </p:cNvSpPr>
          <p:nvPr>
            <p:ph type="body" idx="1"/>
          </p:nvPr>
        </p:nvSpPr>
        <p:spPr/>
        <p:txBody>
          <a:bodyPr/>
          <a:lstStyle/>
          <a:p>
            <a:pPr eaLnBrk="1" hangingPunct="1"/>
            <a:r>
              <a:rPr lang="en-US" altLang="en-US" sz="1400"/>
              <a:t>CICS provides assistance when creating web services and can allow you to expose existing CICS programs as web services.</a:t>
            </a:r>
          </a:p>
          <a:p>
            <a:pPr eaLnBrk="1" hangingPunct="1"/>
            <a:endParaRPr lang="en-US" altLang="en-US" sz="1400"/>
          </a:p>
          <a:p>
            <a:pPr eaLnBrk="1" hangingPunct="1"/>
            <a:r>
              <a:rPr lang="en-US" altLang="en-US" sz="1400"/>
              <a:t>The approach can be to interface with a COMMAREA or channel and container-based program, or, in the CICS TS V4.2+, you can stay completely in a Java environment within CICS for web services.   More will be discussed on this later.</a:t>
            </a:r>
          </a:p>
        </p:txBody>
      </p:sp>
    </p:spTree>
    <p:extLst>
      <p:ext uri="{BB962C8B-B14F-4D97-AF65-F5344CB8AC3E}">
        <p14:creationId xmlns:p14="http://schemas.microsoft.com/office/powerpoint/2010/main" val="3903437834"/>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normAutofit/>
          </a:bodyPr>
          <a:lstStyle/>
          <a:p>
            <a:pPr eaLnBrk="1" hangingPunct="1"/>
            <a:r>
              <a:rPr lang="en-US" altLang="en-US" sz="3600" b="1" dirty="0"/>
              <a:t>CICS as a Web Service Provider</a:t>
            </a:r>
          </a:p>
        </p:txBody>
      </p:sp>
      <p:sp>
        <p:nvSpPr>
          <p:cNvPr id="56322" name="Slide Number Placeholder 3"/>
          <p:cNvSpPr>
            <a:spLocks noGrp="1"/>
          </p:cNvSpPr>
          <p:nvPr>
            <p:ph type="sldNum" sz="quarter" idx="12"/>
          </p:nvPr>
        </p:nvSpPr>
        <p:spPr bwMode="black">
          <a:xfrm>
            <a:off x="9848850" y="6567487"/>
            <a:ext cx="2743200" cy="36512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48</a:t>
            </a:fld>
            <a:endParaRPr lang="en-US" altLang="en-US" sz="1000">
              <a:solidFill>
                <a:srgbClr val="FFFFFF"/>
              </a:solidFill>
            </a:endParaRPr>
          </a:p>
        </p:txBody>
      </p:sp>
      <p:sp>
        <p:nvSpPr>
          <p:cNvPr id="56324" name="Text Box 14"/>
          <p:cNvSpPr txBox="1">
            <a:spLocks noChangeArrowheads="1"/>
          </p:cNvSpPr>
          <p:nvPr/>
        </p:nvSpPr>
        <p:spPr bwMode="auto">
          <a:xfrm>
            <a:off x="2876550" y="1973263"/>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lgn="ctr">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50000"/>
              </a:spcBef>
              <a:spcAft>
                <a:spcPct val="0"/>
              </a:spcAft>
              <a:buClrTx/>
              <a:buFontTx/>
              <a:buNone/>
            </a:pPr>
            <a:endParaRPr lang="ja-JP" altLang="en-US" sz="1400" b="0">
              <a:ea typeface="ＭＳ Ｐゴシック" panose="020B0600070205080204" pitchFamily="34" charset="-128"/>
            </a:endParaRPr>
          </a:p>
        </p:txBody>
      </p:sp>
      <p:sp>
        <p:nvSpPr>
          <p:cNvPr id="56325" name="Text Box 15"/>
          <p:cNvSpPr txBox="1">
            <a:spLocks noChangeArrowheads="1"/>
          </p:cNvSpPr>
          <p:nvPr/>
        </p:nvSpPr>
        <p:spPr bwMode="auto">
          <a:xfrm>
            <a:off x="2876550" y="1897063"/>
            <a:ext cx="7239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lgn="ctr">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50000"/>
              </a:spcBef>
              <a:spcAft>
                <a:spcPct val="0"/>
              </a:spcAft>
              <a:buClrTx/>
              <a:buFontTx/>
              <a:buNone/>
            </a:pPr>
            <a:endParaRPr lang="ja-JP" altLang="en-US" sz="1400" b="0">
              <a:ea typeface="ＭＳ Ｐゴシック" panose="020B0600070205080204" pitchFamily="34" charset="-128"/>
            </a:endParaRPr>
          </a:p>
        </p:txBody>
      </p:sp>
      <p:sp>
        <p:nvSpPr>
          <p:cNvPr id="24" name="Rectangle 14">
            <a:extLst>
              <a:ext uri="{FF2B5EF4-FFF2-40B4-BE49-F238E27FC236}">
                <a16:creationId xmlns:a16="http://schemas.microsoft.com/office/drawing/2014/main" id="{DEE32F0B-0162-6D4F-9060-9E4385F01CFB}"/>
              </a:ext>
            </a:extLst>
          </p:cNvPr>
          <p:cNvSpPr>
            <a:spLocks noChangeArrowheads="1"/>
          </p:cNvSpPr>
          <p:nvPr/>
        </p:nvSpPr>
        <p:spPr bwMode="auto">
          <a:xfrm>
            <a:off x="3254375" y="2668588"/>
            <a:ext cx="1620838" cy="1511300"/>
          </a:xfrm>
          <a:prstGeom prst="rect">
            <a:avLst/>
          </a:prstGeom>
          <a:noFill/>
          <a:ln w="19050" algn="ctr">
            <a:solidFill>
              <a:srgbClr val="A7A5A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en-US" altLang="en-US" sz="2000" b="0">
              <a:solidFill>
                <a:schemeClr val="bg1"/>
              </a:solidFill>
              <a:latin typeface="Times New Roman" panose="02020603050405020304" pitchFamily="18" charset="0"/>
            </a:endParaRPr>
          </a:p>
        </p:txBody>
      </p:sp>
      <p:sp>
        <p:nvSpPr>
          <p:cNvPr id="25" name="Text Box 15">
            <a:extLst>
              <a:ext uri="{FF2B5EF4-FFF2-40B4-BE49-F238E27FC236}">
                <a16:creationId xmlns:a16="http://schemas.microsoft.com/office/drawing/2014/main" id="{B9FE3806-D10A-104E-A047-AA5EA46DFE38}"/>
              </a:ext>
            </a:extLst>
          </p:cNvPr>
          <p:cNvSpPr txBox="1">
            <a:spLocks noChangeArrowheads="1"/>
          </p:cNvSpPr>
          <p:nvPr/>
        </p:nvSpPr>
        <p:spPr bwMode="auto">
          <a:xfrm>
            <a:off x="3325813" y="2740026"/>
            <a:ext cx="14271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GB" altLang="en-US" sz="2000">
                <a:solidFill>
                  <a:srgbClr val="000000"/>
                </a:solidFill>
              </a:rPr>
              <a:t>Service</a:t>
            </a:r>
            <a:br>
              <a:rPr lang="en-GB" altLang="en-US" sz="2000">
                <a:solidFill>
                  <a:srgbClr val="000000"/>
                </a:solidFill>
              </a:rPr>
            </a:br>
            <a:r>
              <a:rPr lang="en-GB" altLang="en-US" sz="2000">
                <a:solidFill>
                  <a:srgbClr val="000000"/>
                </a:solidFill>
              </a:rPr>
              <a:t>Requester</a:t>
            </a:r>
          </a:p>
        </p:txBody>
      </p:sp>
      <p:sp>
        <p:nvSpPr>
          <p:cNvPr id="26" name="Rectangle 16">
            <a:extLst>
              <a:ext uri="{FF2B5EF4-FFF2-40B4-BE49-F238E27FC236}">
                <a16:creationId xmlns:a16="http://schemas.microsoft.com/office/drawing/2014/main" id="{4682D05A-C729-9B41-8D8E-081E5AA89E74}"/>
              </a:ext>
            </a:extLst>
          </p:cNvPr>
          <p:cNvSpPr>
            <a:spLocks noChangeArrowheads="1"/>
          </p:cNvSpPr>
          <p:nvPr/>
        </p:nvSpPr>
        <p:spPr bwMode="auto">
          <a:xfrm>
            <a:off x="6272213" y="2038351"/>
            <a:ext cx="4608512" cy="2301875"/>
          </a:xfrm>
          <a:prstGeom prst="rect">
            <a:avLst/>
          </a:prstGeom>
          <a:solidFill>
            <a:srgbClr val="E5E5F2"/>
          </a:solidFill>
          <a:ln w="19050" algn="ctr">
            <a:solidFill>
              <a:srgbClr val="8080C0"/>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en-US" altLang="en-US" sz="2000" b="0">
              <a:solidFill>
                <a:schemeClr val="bg1"/>
              </a:solidFill>
              <a:latin typeface="Times New Roman" panose="02020603050405020304" pitchFamily="18" charset="0"/>
            </a:endParaRPr>
          </a:p>
        </p:txBody>
      </p:sp>
      <p:sp>
        <p:nvSpPr>
          <p:cNvPr id="27" name="Text Box 17">
            <a:extLst>
              <a:ext uri="{FF2B5EF4-FFF2-40B4-BE49-F238E27FC236}">
                <a16:creationId xmlns:a16="http://schemas.microsoft.com/office/drawing/2014/main" id="{98DF0A24-7846-854E-859D-5E6FD7653031}"/>
              </a:ext>
            </a:extLst>
          </p:cNvPr>
          <p:cNvSpPr txBox="1">
            <a:spLocks noChangeArrowheads="1"/>
          </p:cNvSpPr>
          <p:nvPr/>
        </p:nvSpPr>
        <p:spPr bwMode="auto">
          <a:xfrm>
            <a:off x="8151814" y="1997076"/>
            <a:ext cx="12144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GB" altLang="en-US" sz="2000">
                <a:solidFill>
                  <a:srgbClr val="000000"/>
                </a:solidFill>
              </a:rPr>
              <a:t>Service</a:t>
            </a:r>
            <a:br>
              <a:rPr lang="en-GB" altLang="en-US" sz="2000">
                <a:solidFill>
                  <a:srgbClr val="000000"/>
                </a:solidFill>
              </a:rPr>
            </a:br>
            <a:r>
              <a:rPr lang="en-GB" altLang="en-US" sz="2000">
                <a:solidFill>
                  <a:srgbClr val="000000"/>
                </a:solidFill>
              </a:rPr>
              <a:t>Provider</a:t>
            </a:r>
          </a:p>
        </p:txBody>
      </p:sp>
      <p:sp>
        <p:nvSpPr>
          <p:cNvPr id="28" name="Rectangle 18">
            <a:extLst>
              <a:ext uri="{FF2B5EF4-FFF2-40B4-BE49-F238E27FC236}">
                <a16:creationId xmlns:a16="http://schemas.microsoft.com/office/drawing/2014/main" id="{97EC5383-10AA-2F48-A6C9-747B5FBCB458}"/>
              </a:ext>
            </a:extLst>
          </p:cNvPr>
          <p:cNvSpPr>
            <a:spLocks noChangeArrowheads="1"/>
          </p:cNvSpPr>
          <p:nvPr/>
        </p:nvSpPr>
        <p:spPr bwMode="auto">
          <a:xfrm>
            <a:off x="9650414" y="2779713"/>
            <a:ext cx="1025525" cy="1206500"/>
          </a:xfrm>
          <a:prstGeom prst="rect">
            <a:avLst/>
          </a:prstGeom>
          <a:solidFill>
            <a:srgbClr val="FFFFFF"/>
          </a:solidFill>
          <a:ln w="9525" algn="ctr">
            <a:solidFill>
              <a:srgbClr val="B2B2B2"/>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GB" altLang="en-US" sz="1200">
                <a:solidFill>
                  <a:srgbClr val="00CC00"/>
                </a:solidFill>
              </a:rPr>
              <a:t>Business</a:t>
            </a:r>
          </a:p>
          <a:p>
            <a:pPr algn="ctr">
              <a:spcBef>
                <a:spcPct val="0"/>
              </a:spcBef>
              <a:spcAft>
                <a:spcPct val="0"/>
              </a:spcAft>
              <a:buClrTx/>
              <a:buFontTx/>
              <a:buNone/>
            </a:pPr>
            <a:r>
              <a:rPr lang="en-GB" altLang="en-US" sz="1200">
                <a:solidFill>
                  <a:srgbClr val="00CC00"/>
                </a:solidFill>
              </a:rPr>
              <a:t>Logic</a:t>
            </a:r>
          </a:p>
          <a:p>
            <a:pPr algn="ctr">
              <a:spcBef>
                <a:spcPct val="0"/>
              </a:spcBef>
              <a:spcAft>
                <a:spcPct val="0"/>
              </a:spcAft>
              <a:buClrTx/>
              <a:buFontTx/>
              <a:buNone/>
            </a:pPr>
            <a:r>
              <a:rPr lang="en-GB" altLang="en-US" sz="1200">
                <a:solidFill>
                  <a:srgbClr val="00CC00"/>
                </a:solidFill>
              </a:rPr>
              <a:t>Program</a:t>
            </a:r>
          </a:p>
        </p:txBody>
      </p:sp>
      <p:sp>
        <p:nvSpPr>
          <p:cNvPr id="29" name="Rectangle 19">
            <a:extLst>
              <a:ext uri="{FF2B5EF4-FFF2-40B4-BE49-F238E27FC236}">
                <a16:creationId xmlns:a16="http://schemas.microsoft.com/office/drawing/2014/main" id="{98D7D864-4541-9B42-9EBA-81066CB4DF6F}"/>
              </a:ext>
            </a:extLst>
          </p:cNvPr>
          <p:cNvSpPr>
            <a:spLocks noChangeArrowheads="1"/>
          </p:cNvSpPr>
          <p:nvPr/>
        </p:nvSpPr>
        <p:spPr bwMode="auto">
          <a:xfrm>
            <a:off x="3378200" y="3560763"/>
            <a:ext cx="1371600" cy="455612"/>
          </a:xfrm>
          <a:prstGeom prst="rect">
            <a:avLst/>
          </a:prstGeom>
          <a:solidFill>
            <a:srgbClr val="FFFFFF"/>
          </a:solidFill>
          <a:ln w="9525" algn="ctr">
            <a:solidFill>
              <a:srgbClr val="B2B2B2"/>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GB" altLang="en-US" sz="1200"/>
              <a:t>Client Application</a:t>
            </a:r>
          </a:p>
        </p:txBody>
      </p:sp>
      <p:sp>
        <p:nvSpPr>
          <p:cNvPr id="30" name="Text Box 20">
            <a:extLst>
              <a:ext uri="{FF2B5EF4-FFF2-40B4-BE49-F238E27FC236}">
                <a16:creationId xmlns:a16="http://schemas.microsoft.com/office/drawing/2014/main" id="{29FFEBE9-B489-D442-8F83-BD2755B3CED5}"/>
              </a:ext>
            </a:extLst>
          </p:cNvPr>
          <p:cNvSpPr txBox="1">
            <a:spLocks noChangeArrowheads="1"/>
          </p:cNvSpPr>
          <p:nvPr/>
        </p:nvSpPr>
        <p:spPr bwMode="auto">
          <a:xfrm>
            <a:off x="6611939" y="1752600"/>
            <a:ext cx="885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spcAft>
                <a:spcPct val="0"/>
              </a:spcAft>
              <a:buFont typeface="Wingdings" panose="05000000000000000000" pitchFamily="2" charset="2"/>
              <a:buNone/>
            </a:pPr>
            <a:r>
              <a:rPr lang="en-US" altLang="ja-JP" sz="1400">
                <a:solidFill>
                  <a:srgbClr val="000000"/>
                </a:solidFill>
                <a:ea typeface="ＭＳ Ｐゴシック" panose="020B0600070205080204" pitchFamily="34" charset="-128"/>
              </a:rPr>
              <a:t>CICS TS</a:t>
            </a:r>
          </a:p>
        </p:txBody>
      </p:sp>
      <p:pic>
        <p:nvPicPr>
          <p:cNvPr id="31" name="Picture 21">
            <a:extLst>
              <a:ext uri="{FF2B5EF4-FFF2-40B4-BE49-F238E27FC236}">
                <a16:creationId xmlns:a16="http://schemas.microsoft.com/office/drawing/2014/main" id="{B855A055-F262-194C-8277-6ED690573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9064" y="3232151"/>
            <a:ext cx="57943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2" name="Rectangle 22">
            <a:extLst>
              <a:ext uri="{FF2B5EF4-FFF2-40B4-BE49-F238E27FC236}">
                <a16:creationId xmlns:a16="http://schemas.microsoft.com/office/drawing/2014/main" id="{F1466FF5-BEBD-DD49-ABCD-EEB1B30DDACD}"/>
              </a:ext>
            </a:extLst>
          </p:cNvPr>
          <p:cNvSpPr>
            <a:spLocks noChangeArrowheads="1"/>
          </p:cNvSpPr>
          <p:nvPr/>
        </p:nvSpPr>
        <p:spPr bwMode="auto">
          <a:xfrm>
            <a:off x="6399214" y="2598739"/>
            <a:ext cx="1597025" cy="1609725"/>
          </a:xfrm>
          <a:prstGeom prst="rect">
            <a:avLst/>
          </a:prstGeom>
          <a:solidFill>
            <a:srgbClr val="FFFFFF"/>
          </a:solidFill>
          <a:ln w="9525" algn="ctr">
            <a:solidFill>
              <a:srgbClr val="B2B2B2"/>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GB" altLang="en-US" sz="1200">
                <a:solidFill>
                  <a:srgbClr val="00CC00"/>
                </a:solidFill>
              </a:rPr>
              <a:t>CICS</a:t>
            </a:r>
          </a:p>
          <a:p>
            <a:pPr algn="ctr">
              <a:spcBef>
                <a:spcPct val="0"/>
              </a:spcBef>
              <a:spcAft>
                <a:spcPct val="0"/>
              </a:spcAft>
              <a:buClrTx/>
              <a:buFontTx/>
              <a:buNone/>
            </a:pPr>
            <a:r>
              <a:rPr lang="en-GB" altLang="en-US" sz="1200">
                <a:solidFill>
                  <a:srgbClr val="00CC00"/>
                </a:solidFill>
              </a:rPr>
              <a:t>Web Services</a:t>
            </a:r>
          </a:p>
          <a:p>
            <a:pPr algn="ctr">
              <a:spcBef>
                <a:spcPct val="0"/>
              </a:spcBef>
              <a:spcAft>
                <a:spcPct val="0"/>
              </a:spcAft>
              <a:buClrTx/>
              <a:buFontTx/>
              <a:buNone/>
            </a:pPr>
            <a:r>
              <a:rPr lang="en-GB" altLang="en-US" sz="1200">
                <a:solidFill>
                  <a:srgbClr val="00CC00"/>
                </a:solidFill>
              </a:rPr>
              <a:t>Support</a:t>
            </a:r>
          </a:p>
        </p:txBody>
      </p:sp>
      <p:sp>
        <p:nvSpPr>
          <p:cNvPr id="33" name="AutoShape 23">
            <a:extLst>
              <a:ext uri="{FF2B5EF4-FFF2-40B4-BE49-F238E27FC236}">
                <a16:creationId xmlns:a16="http://schemas.microsoft.com/office/drawing/2014/main" id="{EC8B3BD9-6B72-AE47-9381-1F60F727A24A}"/>
              </a:ext>
            </a:extLst>
          </p:cNvPr>
          <p:cNvSpPr>
            <a:spLocks noChangeArrowheads="1"/>
          </p:cNvSpPr>
          <p:nvPr/>
        </p:nvSpPr>
        <p:spPr bwMode="auto">
          <a:xfrm>
            <a:off x="4935538" y="2916239"/>
            <a:ext cx="1662112" cy="274637"/>
          </a:xfrm>
          <a:prstGeom prst="rightArrow">
            <a:avLst>
              <a:gd name="adj1" fmla="val 50000"/>
              <a:gd name="adj2" fmla="val 151301"/>
            </a:avLst>
          </a:prstGeom>
          <a:solidFill>
            <a:srgbClr val="CCFFFF"/>
          </a:solidFill>
          <a:ln w="9525">
            <a:solidFill>
              <a:srgbClr val="00CCFF"/>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34" name="Document">
            <a:extLst>
              <a:ext uri="{FF2B5EF4-FFF2-40B4-BE49-F238E27FC236}">
                <a16:creationId xmlns:a16="http://schemas.microsoft.com/office/drawing/2014/main" id="{9A246A03-DC32-9445-8968-ED6881DC016F}"/>
              </a:ext>
            </a:extLst>
          </p:cNvPr>
          <p:cNvSpPr>
            <a:spLocks noEditPoints="1" noChangeArrowheads="1"/>
          </p:cNvSpPr>
          <p:nvPr/>
        </p:nvSpPr>
        <p:spPr bwMode="auto">
          <a:xfrm>
            <a:off x="8262939" y="3089276"/>
            <a:ext cx="917575" cy="49847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0 w 21600"/>
              <a:gd name="T11" fmla="*/ 0 h 21600"/>
              <a:gd name="T12" fmla="*/ 2147483646 w 21600"/>
              <a:gd name="T13" fmla="*/ 0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bg1"/>
          </a:solidFill>
          <a:ln w="9525" algn="ctr">
            <a:solidFill>
              <a:srgbClr val="000000"/>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GB" altLang="en-US" sz="900" b="0">
                <a:solidFill>
                  <a:srgbClr val="00CC00"/>
                </a:solidFill>
                <a:latin typeface="Courier New" panose="02070309020205020404" pitchFamily="49" charset="0"/>
              </a:rPr>
              <a:t>Language</a:t>
            </a:r>
          </a:p>
          <a:p>
            <a:pPr algn="ctr">
              <a:spcBef>
                <a:spcPct val="0"/>
              </a:spcBef>
              <a:spcAft>
                <a:spcPct val="0"/>
              </a:spcAft>
              <a:buClrTx/>
              <a:buFontTx/>
              <a:buNone/>
            </a:pPr>
            <a:r>
              <a:rPr lang="en-GB" altLang="en-US" sz="900" b="0">
                <a:solidFill>
                  <a:srgbClr val="00CC00"/>
                </a:solidFill>
                <a:latin typeface="Courier New" panose="02070309020205020404" pitchFamily="49" charset="0"/>
              </a:rPr>
              <a:t>structure</a:t>
            </a:r>
          </a:p>
          <a:p>
            <a:pPr algn="ctr">
              <a:spcBef>
                <a:spcPct val="0"/>
              </a:spcBef>
              <a:spcAft>
                <a:spcPct val="0"/>
              </a:spcAft>
              <a:buClrTx/>
              <a:buFontTx/>
              <a:buNone/>
            </a:pPr>
            <a:r>
              <a:rPr lang="en-GB" altLang="en-US" sz="900" b="0">
                <a:solidFill>
                  <a:srgbClr val="00CC00"/>
                </a:solidFill>
                <a:latin typeface="Courier New" panose="02070309020205020404" pitchFamily="49" charset="0"/>
              </a:rPr>
              <a:t>0101001</a:t>
            </a:r>
          </a:p>
        </p:txBody>
      </p:sp>
      <p:sp>
        <p:nvSpPr>
          <p:cNvPr id="35" name="AutoShape 25">
            <a:extLst>
              <a:ext uri="{FF2B5EF4-FFF2-40B4-BE49-F238E27FC236}">
                <a16:creationId xmlns:a16="http://schemas.microsoft.com/office/drawing/2014/main" id="{ECB0B366-74E2-434B-95B0-1F63E4D3E42C}"/>
              </a:ext>
            </a:extLst>
          </p:cNvPr>
          <p:cNvSpPr>
            <a:spLocks noChangeArrowheads="1"/>
          </p:cNvSpPr>
          <p:nvPr/>
        </p:nvSpPr>
        <p:spPr bwMode="auto">
          <a:xfrm>
            <a:off x="7872414" y="2782889"/>
            <a:ext cx="1849437" cy="274637"/>
          </a:xfrm>
          <a:prstGeom prst="rightArrow">
            <a:avLst>
              <a:gd name="adj1" fmla="val 50000"/>
              <a:gd name="adj2" fmla="val 168353"/>
            </a:avLst>
          </a:prstGeom>
          <a:solidFill>
            <a:srgbClr val="CCFFFF"/>
          </a:solidFill>
          <a:ln w="9525">
            <a:solidFill>
              <a:srgbClr val="00CCFF"/>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36" name="AutoShape 26">
            <a:extLst>
              <a:ext uri="{FF2B5EF4-FFF2-40B4-BE49-F238E27FC236}">
                <a16:creationId xmlns:a16="http://schemas.microsoft.com/office/drawing/2014/main" id="{AE4954EE-8471-644A-9926-ED7BA50FBE35}"/>
              </a:ext>
            </a:extLst>
          </p:cNvPr>
          <p:cNvSpPr>
            <a:spLocks noChangeArrowheads="1"/>
          </p:cNvSpPr>
          <p:nvPr/>
        </p:nvSpPr>
        <p:spPr bwMode="auto">
          <a:xfrm flipH="1">
            <a:off x="4937126" y="3683000"/>
            <a:ext cx="1622425" cy="274638"/>
          </a:xfrm>
          <a:prstGeom prst="rightArrow">
            <a:avLst>
              <a:gd name="adj1" fmla="val 50000"/>
              <a:gd name="adj2" fmla="val 147688"/>
            </a:avLst>
          </a:prstGeom>
          <a:solidFill>
            <a:srgbClr val="CCFFFF"/>
          </a:solidFill>
          <a:ln w="9525">
            <a:solidFill>
              <a:srgbClr val="00CCFF"/>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37" name="AutoShape 27">
            <a:extLst>
              <a:ext uri="{FF2B5EF4-FFF2-40B4-BE49-F238E27FC236}">
                <a16:creationId xmlns:a16="http://schemas.microsoft.com/office/drawing/2014/main" id="{B8C5C82D-BB8B-3E49-AB00-B4430CB82BC1}"/>
              </a:ext>
            </a:extLst>
          </p:cNvPr>
          <p:cNvSpPr>
            <a:spLocks noChangeArrowheads="1"/>
          </p:cNvSpPr>
          <p:nvPr/>
        </p:nvSpPr>
        <p:spPr bwMode="auto">
          <a:xfrm flipH="1">
            <a:off x="7861301" y="3687764"/>
            <a:ext cx="1878013" cy="274637"/>
          </a:xfrm>
          <a:prstGeom prst="rightArrow">
            <a:avLst>
              <a:gd name="adj1" fmla="val 50000"/>
              <a:gd name="adj2" fmla="val 170954"/>
            </a:avLst>
          </a:prstGeom>
          <a:solidFill>
            <a:srgbClr val="CCFFFF"/>
          </a:solidFill>
          <a:ln w="9525">
            <a:solidFill>
              <a:srgbClr val="00CCFF"/>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56340" name="Rectangle 30"/>
          <p:cNvSpPr>
            <a:spLocks noChangeArrowheads="1"/>
          </p:cNvSpPr>
          <p:nvPr/>
        </p:nvSpPr>
        <p:spPr bwMode="auto">
          <a:xfrm>
            <a:off x="2876549" y="1323975"/>
            <a:ext cx="8543925" cy="2895600"/>
          </a:xfrm>
          <a:prstGeom prst="rect">
            <a:avLst/>
          </a:prstGeom>
          <a:solidFill>
            <a:srgbClr val="FEFFFF">
              <a:alpha val="50196"/>
            </a:srgbClr>
          </a:solidFill>
          <a:ln>
            <a:noFill/>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38" name="AutoShape 31">
            <a:extLst>
              <a:ext uri="{FF2B5EF4-FFF2-40B4-BE49-F238E27FC236}">
                <a16:creationId xmlns:a16="http://schemas.microsoft.com/office/drawing/2014/main" id="{774A8CA2-E8AE-A048-914C-3DA87DC44196}"/>
              </a:ext>
            </a:extLst>
          </p:cNvPr>
          <p:cNvSpPr>
            <a:spLocks noChangeArrowheads="1"/>
          </p:cNvSpPr>
          <p:nvPr/>
        </p:nvSpPr>
        <p:spPr bwMode="auto">
          <a:xfrm>
            <a:off x="2395538" y="4305298"/>
            <a:ext cx="3581400" cy="2514600"/>
          </a:xfrm>
          <a:prstGeom prst="wedgeRoundRectCallout">
            <a:avLst>
              <a:gd name="adj1" fmla="val 70745"/>
              <a:gd name="adj2" fmla="val -77588"/>
              <a:gd name="adj3" fmla="val 16667"/>
            </a:avLst>
          </a:prstGeom>
          <a:solidFill>
            <a:schemeClr val="bg1"/>
          </a:solidFill>
          <a:ln w="38100">
            <a:solidFill>
              <a:srgbClr val="993366"/>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800">
                <a:solidFill>
                  <a:srgbClr val="800080"/>
                </a:solidFill>
              </a:rPr>
              <a:t>Since CICS TS V3.1 </a:t>
            </a:r>
            <a:br>
              <a:rPr lang="en-US" altLang="en-US" sz="1800">
                <a:solidFill>
                  <a:srgbClr val="800080"/>
                </a:solidFill>
              </a:rPr>
            </a:br>
            <a:r>
              <a:rPr lang="en-US" altLang="en-US" sz="1800">
                <a:solidFill>
                  <a:srgbClr val="800080"/>
                </a:solidFill>
              </a:rPr>
              <a:t>- CICS parses SOAP request into a COMMAREA or Channel and Containers</a:t>
            </a:r>
            <a:br>
              <a:rPr lang="en-US" altLang="en-US" sz="1800">
                <a:solidFill>
                  <a:srgbClr val="800080"/>
                </a:solidFill>
              </a:rPr>
            </a:br>
            <a:r>
              <a:rPr lang="en-US" altLang="en-US" sz="1800">
                <a:solidFill>
                  <a:srgbClr val="800080"/>
                </a:solidFill>
              </a:rPr>
              <a:t>- Since V4.1, Initial general parse is zAAP eligible</a:t>
            </a:r>
            <a:br>
              <a:rPr lang="en-US" altLang="en-US" sz="1800">
                <a:solidFill>
                  <a:srgbClr val="800080"/>
                </a:solidFill>
              </a:rPr>
            </a:br>
            <a:r>
              <a:rPr lang="en-US" altLang="en-US" sz="1800">
                <a:solidFill>
                  <a:srgbClr val="800080"/>
                </a:solidFill>
              </a:rPr>
              <a:t>- Field level parse can be zAAP eligible if using RDz</a:t>
            </a:r>
          </a:p>
        </p:txBody>
      </p:sp>
      <p:sp>
        <p:nvSpPr>
          <p:cNvPr id="39" name="AutoShape 32">
            <a:extLst>
              <a:ext uri="{FF2B5EF4-FFF2-40B4-BE49-F238E27FC236}">
                <a16:creationId xmlns:a16="http://schemas.microsoft.com/office/drawing/2014/main" id="{22AF7E2C-29FF-334C-AEC9-CD0DA37ABEAB}"/>
              </a:ext>
            </a:extLst>
          </p:cNvPr>
          <p:cNvSpPr>
            <a:spLocks noChangeArrowheads="1"/>
          </p:cNvSpPr>
          <p:nvPr/>
        </p:nvSpPr>
        <p:spPr bwMode="auto">
          <a:xfrm>
            <a:off x="8386764" y="4676776"/>
            <a:ext cx="3128963" cy="866775"/>
          </a:xfrm>
          <a:prstGeom prst="wedgeRoundRectCallout">
            <a:avLst>
              <a:gd name="adj1" fmla="val 10884"/>
              <a:gd name="adj2" fmla="val -182602"/>
              <a:gd name="adj3" fmla="val 16667"/>
            </a:avLst>
          </a:prstGeom>
          <a:solidFill>
            <a:schemeClr val="bg1"/>
          </a:solidFill>
          <a:ln w="38100">
            <a:solidFill>
              <a:srgbClr val="993366"/>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800">
                <a:solidFill>
                  <a:srgbClr val="800080"/>
                </a:solidFill>
              </a:rPr>
              <a:t>Any CICS-supported programming language</a:t>
            </a:r>
          </a:p>
        </p:txBody>
      </p:sp>
      <p:sp>
        <p:nvSpPr>
          <p:cNvPr id="41" name="AutoShape 33">
            <a:extLst>
              <a:ext uri="{FF2B5EF4-FFF2-40B4-BE49-F238E27FC236}">
                <a16:creationId xmlns:a16="http://schemas.microsoft.com/office/drawing/2014/main" id="{9ADFAFDF-11BF-4044-A3A6-D4AEB336A866}"/>
              </a:ext>
            </a:extLst>
          </p:cNvPr>
          <p:cNvSpPr>
            <a:spLocks noChangeArrowheads="1"/>
          </p:cNvSpPr>
          <p:nvPr/>
        </p:nvSpPr>
        <p:spPr bwMode="auto">
          <a:xfrm>
            <a:off x="6305550" y="5614990"/>
            <a:ext cx="4343400" cy="1066800"/>
          </a:xfrm>
          <a:prstGeom prst="wedgeRoundRectCallout">
            <a:avLst>
              <a:gd name="adj1" fmla="val -36403"/>
              <a:gd name="adj2" fmla="val -236458"/>
              <a:gd name="adj3" fmla="val 16667"/>
            </a:avLst>
          </a:prstGeom>
          <a:solidFill>
            <a:schemeClr val="bg1"/>
          </a:solidFill>
          <a:ln w="38100">
            <a:solidFill>
              <a:srgbClr val="993366"/>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800">
                <a:solidFill>
                  <a:srgbClr val="800080"/>
                </a:solidFill>
              </a:rPr>
              <a:t>Batch utilities provided with CICS (or use RDz) to generate or start with either a copybook or WSDL</a:t>
            </a:r>
          </a:p>
        </p:txBody>
      </p:sp>
    </p:spTree>
    <p:extLst>
      <p:ext uri="{BB962C8B-B14F-4D97-AF65-F5344CB8AC3E}">
        <p14:creationId xmlns:p14="http://schemas.microsoft.com/office/powerpoint/2010/main" val="485116415"/>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49</a:t>
            </a:fld>
            <a:endParaRPr lang="en-US" altLang="en-US" sz="1000">
              <a:solidFill>
                <a:srgbClr val="FFFFFF"/>
              </a:solidFill>
            </a:endParaRPr>
          </a:p>
        </p:txBody>
      </p:sp>
      <p:sp>
        <p:nvSpPr>
          <p:cNvPr id="57347" name="Rectangle 2"/>
          <p:cNvSpPr>
            <a:spLocks noGrp="1" noChangeArrowheads="1"/>
          </p:cNvSpPr>
          <p:nvPr>
            <p:ph type="title"/>
          </p:nvPr>
        </p:nvSpPr>
        <p:spPr/>
        <p:txBody>
          <a:bodyPr/>
          <a:lstStyle/>
          <a:p>
            <a:pPr eaLnBrk="1" hangingPunct="1"/>
            <a:r>
              <a:rPr lang="en-US" altLang="en-US" sz="2800"/>
              <a:t>Notes:</a:t>
            </a:r>
          </a:p>
        </p:txBody>
      </p:sp>
      <p:sp>
        <p:nvSpPr>
          <p:cNvPr id="57348" name="Rectangle 3"/>
          <p:cNvSpPr>
            <a:spLocks noGrp="1" noChangeArrowheads="1"/>
          </p:cNvSpPr>
          <p:nvPr>
            <p:ph type="body" idx="1"/>
          </p:nvPr>
        </p:nvSpPr>
        <p:spPr/>
        <p:txBody>
          <a:bodyPr/>
          <a:lstStyle/>
          <a:p>
            <a:pPr eaLnBrk="1" hangingPunct="1"/>
            <a:r>
              <a:rPr lang="en-US" altLang="en-US" sz="1400"/>
              <a:t>We will have a detailed discussion on web services later, but his slide contains a few of the details behind web services in CICS.</a:t>
            </a:r>
          </a:p>
        </p:txBody>
      </p:sp>
    </p:spTree>
    <p:extLst>
      <p:ext uri="{BB962C8B-B14F-4D97-AF65-F5344CB8AC3E}">
        <p14:creationId xmlns:p14="http://schemas.microsoft.com/office/powerpoint/2010/main" val="3169518391"/>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D7BF8748-C23A-5E49-9E67-03D5EB634A8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886348F-41D8-2C4A-835D-3C7C388BEB00}"/>
              </a:ext>
            </a:extLst>
          </p:cNvPr>
          <p:cNvSpPr>
            <a:spLocks noGrp="1"/>
          </p:cNvSpPr>
          <p:nvPr>
            <p:ph sz="half" idx="1"/>
          </p:nvPr>
        </p:nvSpPr>
        <p:spPr>
          <a:xfrm>
            <a:off x="7286625" y="1729581"/>
            <a:ext cx="4663440" cy="4351338"/>
          </a:xfrm>
        </p:spPr>
        <p:txBody>
          <a:bodyPr/>
          <a:lstStyle/>
          <a:p>
            <a:r>
              <a:rPr lang="en-US" dirty="0"/>
              <a:t>SNA</a:t>
            </a:r>
          </a:p>
          <a:p>
            <a:r>
              <a:rPr lang="en-US" dirty="0"/>
              <a:t>WMQ</a:t>
            </a:r>
          </a:p>
          <a:p>
            <a:r>
              <a:rPr lang="en-US" dirty="0"/>
              <a:t>Cross Memory: EXCI and WOLA</a:t>
            </a:r>
          </a:p>
          <a:p>
            <a:r>
              <a:rPr lang="en-US" dirty="0"/>
              <a:t>Event Processing</a:t>
            </a:r>
          </a:p>
          <a:p>
            <a:r>
              <a:rPr lang="en-US" dirty="0"/>
              <a:t>Java</a:t>
            </a:r>
          </a:p>
          <a:p>
            <a:pPr marL="0" indent="0">
              <a:buNone/>
            </a:pPr>
            <a:endParaRPr lang="en-US" dirty="0"/>
          </a:p>
        </p:txBody>
      </p:sp>
      <p:sp>
        <p:nvSpPr>
          <p:cNvPr id="9220" name="Rectangle 3"/>
          <p:cNvSpPr>
            <a:spLocks noGrp="1" noChangeArrowheads="1"/>
          </p:cNvSpPr>
          <p:nvPr>
            <p:ph sz="half" idx="2"/>
          </p:nvPr>
        </p:nvSpPr>
        <p:spPr>
          <a:xfrm>
            <a:off x="2623185" y="1729581"/>
            <a:ext cx="4663440" cy="4351338"/>
          </a:xfrm>
        </p:spPr>
        <p:txBody>
          <a:bodyPr>
            <a:normAutofit/>
          </a:bodyPr>
          <a:lstStyle/>
          <a:p>
            <a:pPr eaLnBrk="1" hangingPunct="1">
              <a:lnSpc>
                <a:spcPct val="90000"/>
              </a:lnSpc>
            </a:pPr>
            <a:r>
              <a:rPr lang="en-US" altLang="en-US" dirty="0"/>
              <a:t>CICS in the Server Role</a:t>
            </a:r>
          </a:p>
          <a:p>
            <a:pPr eaLnBrk="1" hangingPunct="1">
              <a:lnSpc>
                <a:spcPct val="90000"/>
              </a:lnSpc>
            </a:pPr>
            <a:r>
              <a:rPr lang="en-US" altLang="en-US" dirty="0"/>
              <a:t>TCP/IP</a:t>
            </a:r>
          </a:p>
          <a:p>
            <a:pPr marL="465138" lvl="1" indent="-234950"/>
            <a:r>
              <a:rPr lang="en-US" altLang="en-US" dirty="0"/>
              <a:t>HTTP</a:t>
            </a:r>
          </a:p>
          <a:p>
            <a:pPr marL="914400" lvl="2" indent="-455613"/>
            <a:r>
              <a:rPr lang="en-US" altLang="en-US" sz="2400" dirty="0"/>
              <a:t>Web Support</a:t>
            </a:r>
          </a:p>
          <a:p>
            <a:pPr marL="914400" lvl="2" indent="-455613"/>
            <a:r>
              <a:rPr lang="en-US" altLang="en-US" sz="2400" dirty="0"/>
              <a:t>Web Services</a:t>
            </a:r>
          </a:p>
          <a:p>
            <a:pPr marL="914400" lvl="2" indent="-455613"/>
            <a:r>
              <a:rPr lang="en-US" altLang="en-US" sz="2400" dirty="0"/>
              <a:t>REST Services</a:t>
            </a:r>
          </a:p>
          <a:p>
            <a:pPr marL="914400" lvl="2" indent="-455613"/>
            <a:r>
              <a:rPr lang="en-US" altLang="en-US" sz="2400" dirty="0"/>
              <a:t>ATOM Support</a:t>
            </a:r>
          </a:p>
          <a:p>
            <a:pPr marL="914400" lvl="2" indent="-455613"/>
            <a:r>
              <a:rPr lang="en-US" altLang="en-US" sz="2400" dirty="0"/>
              <a:t>Servlets and JSPs</a:t>
            </a:r>
            <a:endParaRPr lang="en-US" altLang="en-US" dirty="0"/>
          </a:p>
          <a:p>
            <a:pPr marL="465138" lvl="1" indent="-234950"/>
            <a:r>
              <a:rPr lang="en-US" altLang="en-US" dirty="0"/>
              <a:t>IPIC</a:t>
            </a:r>
          </a:p>
          <a:p>
            <a:pPr marL="914400" lvl="2" indent="-455613"/>
            <a:endParaRPr lang="en-US" altLang="en-US" sz="2400" dirty="0"/>
          </a:p>
        </p:txBody>
      </p:sp>
      <p:sp>
        <p:nvSpPr>
          <p:cNvPr id="921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A9CAF47D-7EBC-44CB-BA74-DCEC8EA71B4D}" type="slidenum">
              <a:rPr lang="en-US" altLang="en-US" sz="1000">
                <a:solidFill>
                  <a:srgbClr val="FFFFFF"/>
                </a:solidFill>
              </a:rPr>
              <a:pPr>
                <a:spcBef>
                  <a:spcPct val="50000"/>
                </a:spcBef>
                <a:spcAft>
                  <a:spcPct val="0"/>
                </a:spcAft>
                <a:buClrTx/>
                <a:buFontTx/>
                <a:buNone/>
              </a:pPr>
              <a:t>5</a:t>
            </a:fld>
            <a:endParaRPr lang="en-US" altLang="en-US" sz="1000">
              <a:solidFill>
                <a:srgbClr val="FFFFFF"/>
              </a:solidFill>
            </a:endParaRPr>
          </a:p>
        </p:txBody>
      </p:sp>
    </p:spTree>
    <p:extLst>
      <p:ext uri="{BB962C8B-B14F-4D97-AF65-F5344CB8AC3E}">
        <p14:creationId xmlns:p14="http://schemas.microsoft.com/office/powerpoint/2010/main" val="2852117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normAutofit/>
          </a:bodyPr>
          <a:lstStyle/>
          <a:p>
            <a:pPr eaLnBrk="1" hangingPunct="1"/>
            <a:r>
              <a:rPr lang="en-US" altLang="en-US" sz="3600" b="1" dirty="0"/>
              <a:t>Web services: Tooling</a:t>
            </a:r>
            <a:endParaRPr lang="en-US" altLang="en-US" sz="5400" b="1" dirty="0"/>
          </a:p>
        </p:txBody>
      </p:sp>
      <p:sp>
        <p:nvSpPr>
          <p:cNvPr id="58372" name="Rectangle 27"/>
          <p:cNvSpPr>
            <a:spLocks noGrp="1" noChangeArrowheads="1"/>
          </p:cNvSpPr>
          <p:nvPr>
            <p:ph idx="1"/>
          </p:nvPr>
        </p:nvSpPr>
        <p:spPr>
          <a:noFill/>
        </p:spPr>
        <p:txBody>
          <a:bodyPr>
            <a:normAutofit fontScale="92500" lnSpcReduction="10000"/>
          </a:bodyPr>
          <a:lstStyle/>
          <a:p>
            <a:pPr eaLnBrk="1" hangingPunct="1">
              <a:lnSpc>
                <a:spcPct val="80000"/>
              </a:lnSpc>
            </a:pPr>
            <a:r>
              <a:rPr lang="en-US" altLang="en-US" sz="2400" dirty="0"/>
              <a:t>CICS Web Services Assistant</a:t>
            </a:r>
          </a:p>
          <a:p>
            <a:pPr lvl="1" eaLnBrk="1" hangingPunct="1">
              <a:lnSpc>
                <a:spcPct val="80000"/>
              </a:lnSpc>
            </a:pPr>
            <a:r>
              <a:rPr lang="en-US" altLang="en-US" sz="2000" dirty="0"/>
              <a:t>Batch utilities</a:t>
            </a:r>
          </a:p>
          <a:p>
            <a:pPr eaLnBrk="1" hangingPunct="1">
              <a:lnSpc>
                <a:spcPct val="80000"/>
              </a:lnSpc>
            </a:pPr>
            <a:r>
              <a:rPr lang="en-US" altLang="en-US" sz="2400" dirty="0"/>
              <a:t>IBM Developer for System z (</a:t>
            </a:r>
            <a:r>
              <a:rPr lang="en-US" altLang="en-US" sz="2400" dirty="0" err="1"/>
              <a:t>IDz</a:t>
            </a:r>
            <a:r>
              <a:rPr lang="en-US" altLang="en-US" sz="2400" dirty="0"/>
              <a:t>)</a:t>
            </a:r>
          </a:p>
          <a:p>
            <a:pPr lvl="1" eaLnBrk="1" hangingPunct="1">
              <a:lnSpc>
                <a:spcPct val="80000"/>
              </a:lnSpc>
            </a:pPr>
            <a:r>
              <a:rPr lang="en-US" altLang="en-US" sz="2000" dirty="0"/>
              <a:t>Eclipse-based</a:t>
            </a:r>
          </a:p>
          <a:p>
            <a:pPr lvl="1" eaLnBrk="1" hangingPunct="1">
              <a:lnSpc>
                <a:spcPct val="80000"/>
              </a:lnSpc>
            </a:pPr>
            <a:r>
              <a:rPr lang="en-US" altLang="en-US" sz="2000" dirty="0"/>
              <a:t>Additional language constructs supported</a:t>
            </a:r>
          </a:p>
          <a:p>
            <a:pPr lvl="1" eaLnBrk="1" hangingPunct="1">
              <a:lnSpc>
                <a:spcPct val="80000"/>
              </a:lnSpc>
            </a:pPr>
            <a:r>
              <a:rPr lang="en-US" altLang="en-US" sz="2000" dirty="0"/>
              <a:t>Can generate COBOL converter program with PARSE verb</a:t>
            </a:r>
          </a:p>
          <a:p>
            <a:pPr lvl="2" eaLnBrk="1" hangingPunct="1">
              <a:lnSpc>
                <a:spcPct val="80000"/>
              </a:lnSpc>
            </a:pPr>
            <a:r>
              <a:rPr lang="en-US" altLang="en-US" dirty="0"/>
              <a:t>Can be </a:t>
            </a:r>
            <a:r>
              <a:rPr lang="en-US" altLang="en-US" dirty="0" err="1"/>
              <a:t>zAAP</a:t>
            </a:r>
            <a:r>
              <a:rPr lang="en-US" altLang="en-US" dirty="0"/>
              <a:t> eligible</a:t>
            </a:r>
          </a:p>
          <a:p>
            <a:pPr eaLnBrk="1" hangingPunct="1">
              <a:lnSpc>
                <a:spcPct val="80000"/>
              </a:lnSpc>
            </a:pPr>
            <a:r>
              <a:rPr lang="en-US" altLang="en-US" sz="2400" dirty="0"/>
              <a:t>Both allow for the various development styles</a:t>
            </a:r>
          </a:p>
          <a:p>
            <a:pPr lvl="1" eaLnBrk="1" hangingPunct="1">
              <a:lnSpc>
                <a:spcPct val="80000"/>
              </a:lnSpc>
            </a:pPr>
            <a:r>
              <a:rPr lang="en-US" altLang="en-US" sz="2000" dirty="0"/>
              <a:t>Top down</a:t>
            </a:r>
          </a:p>
          <a:p>
            <a:pPr lvl="1" eaLnBrk="1" hangingPunct="1">
              <a:lnSpc>
                <a:spcPct val="80000"/>
              </a:lnSpc>
            </a:pPr>
            <a:r>
              <a:rPr lang="en-US" altLang="en-US" sz="2000" dirty="0"/>
              <a:t>Bottom up</a:t>
            </a:r>
          </a:p>
          <a:p>
            <a:pPr lvl="1" eaLnBrk="1" hangingPunct="1">
              <a:lnSpc>
                <a:spcPct val="80000"/>
              </a:lnSpc>
            </a:pPr>
            <a:r>
              <a:rPr lang="en-US" altLang="en-US" sz="2000" dirty="0"/>
              <a:t>Meet in the middle </a:t>
            </a:r>
          </a:p>
          <a:p>
            <a:pPr lvl="1" eaLnBrk="1" hangingPunct="1">
              <a:lnSpc>
                <a:spcPct val="80000"/>
              </a:lnSpc>
            </a:pPr>
            <a:endParaRPr lang="en-US" altLang="en-US" sz="2000" dirty="0"/>
          </a:p>
          <a:p>
            <a:pPr eaLnBrk="1" hangingPunct="1">
              <a:lnSpc>
                <a:spcPct val="80000"/>
              </a:lnSpc>
            </a:pPr>
            <a:r>
              <a:rPr lang="en-US" altLang="en-US" sz="2400" dirty="0"/>
              <a:t>Can also invoke web services and can also return faults</a:t>
            </a:r>
          </a:p>
          <a:p>
            <a:pPr lvl="1" eaLnBrk="1" hangingPunct="1">
              <a:lnSpc>
                <a:spcPct val="80000"/>
              </a:lnSpc>
            </a:pPr>
            <a:r>
              <a:rPr lang="en-US" altLang="en-US" sz="2000" dirty="0"/>
              <a:t>EXEC CICS INVOKE SERVICE, and EXEC SOAPFAULT CREATE</a:t>
            </a:r>
          </a:p>
          <a:p>
            <a:pPr lvl="1" eaLnBrk="1" hangingPunct="1">
              <a:lnSpc>
                <a:spcPct val="80000"/>
              </a:lnSpc>
            </a:pPr>
            <a:endParaRPr lang="en-US" altLang="en-US" sz="2000" dirty="0"/>
          </a:p>
        </p:txBody>
      </p:sp>
      <p:sp>
        <p:nvSpPr>
          <p:cNvPr id="58370"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50</a:t>
            </a:fld>
            <a:endParaRPr lang="en-US" altLang="en-US" sz="1000">
              <a:solidFill>
                <a:srgbClr val="FFFFFF"/>
              </a:solidFill>
            </a:endParaRPr>
          </a:p>
        </p:txBody>
      </p:sp>
    </p:spTree>
    <p:extLst>
      <p:ext uri="{BB962C8B-B14F-4D97-AF65-F5344CB8AC3E}">
        <p14:creationId xmlns:p14="http://schemas.microsoft.com/office/powerpoint/2010/main" val="2154879338"/>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51</a:t>
            </a:fld>
            <a:endParaRPr lang="en-US" altLang="en-US" sz="1000">
              <a:solidFill>
                <a:srgbClr val="FFFFFF"/>
              </a:solidFill>
            </a:endParaRPr>
          </a:p>
        </p:txBody>
      </p:sp>
      <p:sp>
        <p:nvSpPr>
          <p:cNvPr id="59395" name="Rectangle 2"/>
          <p:cNvSpPr>
            <a:spLocks noGrp="1" noChangeArrowheads="1"/>
          </p:cNvSpPr>
          <p:nvPr>
            <p:ph type="title"/>
          </p:nvPr>
        </p:nvSpPr>
        <p:spPr/>
        <p:txBody>
          <a:bodyPr/>
          <a:lstStyle/>
          <a:p>
            <a:pPr eaLnBrk="1" hangingPunct="1"/>
            <a:r>
              <a:rPr lang="en-US" altLang="en-US" sz="2800"/>
              <a:t>Notes:</a:t>
            </a:r>
          </a:p>
        </p:txBody>
      </p:sp>
      <p:sp>
        <p:nvSpPr>
          <p:cNvPr id="59396" name="Rectangle 3"/>
          <p:cNvSpPr>
            <a:spLocks noGrp="1" noChangeArrowheads="1"/>
          </p:cNvSpPr>
          <p:nvPr>
            <p:ph type="body" idx="1"/>
          </p:nvPr>
        </p:nvSpPr>
        <p:spPr/>
        <p:txBody>
          <a:bodyPr/>
          <a:lstStyle/>
          <a:p>
            <a:pPr eaLnBrk="1" hangingPunct="1"/>
            <a:r>
              <a:rPr lang="en-US" altLang="en-US" sz="1400"/>
              <a:t>Development options for web services in CICS</a:t>
            </a:r>
          </a:p>
          <a:p>
            <a:pPr eaLnBrk="1" hangingPunct="1"/>
            <a:r>
              <a:rPr lang="en-US" altLang="en-US" sz="1400"/>
              <a:t>These will be discussed in detail in a later presentation</a:t>
            </a:r>
          </a:p>
        </p:txBody>
      </p:sp>
    </p:spTree>
    <p:extLst>
      <p:ext uri="{BB962C8B-B14F-4D97-AF65-F5344CB8AC3E}">
        <p14:creationId xmlns:p14="http://schemas.microsoft.com/office/powerpoint/2010/main" val="792978393"/>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normAutofit/>
          </a:bodyPr>
          <a:lstStyle/>
          <a:p>
            <a:pPr defTabSz="1041400"/>
            <a:r>
              <a:rPr lang="en-US" altLang="en-US" sz="3600" b="1" dirty="0">
                <a:solidFill>
                  <a:srgbClr val="7889FB"/>
                </a:solidFill>
              </a:rPr>
              <a:t>Web services: </a:t>
            </a:r>
            <a:r>
              <a:rPr lang="en-US" altLang="en-US" sz="3200" b="1" dirty="0">
                <a:solidFill>
                  <a:srgbClr val="7889FB"/>
                </a:solidFill>
              </a:rPr>
              <a:t>CICS TS Web Service Standards Support</a:t>
            </a:r>
            <a:endParaRPr lang="en-GB" altLang="en-US" sz="3200" b="1" dirty="0">
              <a:solidFill>
                <a:srgbClr val="7889FB"/>
              </a:solidFill>
            </a:endParaRPr>
          </a:p>
        </p:txBody>
      </p:sp>
      <p:sp>
        <p:nvSpPr>
          <p:cNvPr id="60418"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52</a:t>
            </a:fld>
            <a:endParaRPr lang="en-US" altLang="en-US" sz="1000">
              <a:solidFill>
                <a:srgbClr val="FFFFFF"/>
              </a:solidFill>
            </a:endParaRPr>
          </a:p>
        </p:txBody>
      </p:sp>
      <p:sp>
        <p:nvSpPr>
          <p:cNvPr id="60420" name="Rectangle 3"/>
          <p:cNvSpPr>
            <a:spLocks noGrp="1" noChangeArrowheads="1"/>
          </p:cNvSpPr>
          <p:nvPr>
            <p:ph type="body" idx="4294967295"/>
          </p:nvPr>
        </p:nvSpPr>
        <p:spPr>
          <a:xfrm>
            <a:off x="3371850" y="1328738"/>
            <a:ext cx="8820150" cy="5576887"/>
          </a:xfrm>
        </p:spPr>
        <p:txBody>
          <a:bodyPr>
            <a:normAutofit fontScale="92500" lnSpcReduction="10000"/>
          </a:bodyPr>
          <a:lstStyle/>
          <a:p>
            <a:pPr eaLnBrk="1" hangingPunct="1">
              <a:lnSpc>
                <a:spcPct val="80000"/>
              </a:lnSpc>
            </a:pPr>
            <a:r>
              <a:rPr lang="en-US" altLang="en-US" sz="1600" dirty="0"/>
              <a:t>Both HTTP and WebSphere MQ network layers supported</a:t>
            </a:r>
          </a:p>
          <a:p>
            <a:pPr lvl="1" eaLnBrk="1" hangingPunct="1">
              <a:lnSpc>
                <a:spcPct val="80000"/>
              </a:lnSpc>
            </a:pPr>
            <a:r>
              <a:rPr lang="en-US" altLang="en-US" sz="1600" dirty="0"/>
              <a:t>HTTP 1.0 and 1.1 supported</a:t>
            </a:r>
          </a:p>
          <a:p>
            <a:pPr lvl="1" eaLnBrk="1" hangingPunct="1">
              <a:lnSpc>
                <a:spcPct val="80000"/>
              </a:lnSpc>
            </a:pPr>
            <a:r>
              <a:rPr lang="en-US" altLang="en-US" sz="1600" dirty="0"/>
              <a:t>CICS applications acting as providers or requesters are agnostic to transport mechanism used</a:t>
            </a:r>
          </a:p>
          <a:p>
            <a:pPr eaLnBrk="1" hangingPunct="1">
              <a:lnSpc>
                <a:spcPct val="80000"/>
              </a:lnSpc>
            </a:pPr>
            <a:r>
              <a:rPr lang="en-US" altLang="en-US" sz="1600" dirty="0"/>
              <a:t>XML Encryption Syntax and Processing	     interoperability with entities using XML</a:t>
            </a:r>
          </a:p>
          <a:p>
            <a:pPr eaLnBrk="1" hangingPunct="1">
              <a:lnSpc>
                <a:spcPct val="80000"/>
              </a:lnSpc>
            </a:pPr>
            <a:r>
              <a:rPr lang="en-US" altLang="en-US" sz="1600" dirty="0"/>
              <a:t>XML Signature Syntax and Processing	     interoperability with entities using XML</a:t>
            </a:r>
          </a:p>
          <a:p>
            <a:pPr eaLnBrk="1" hangingPunct="1">
              <a:lnSpc>
                <a:spcPct val="80000"/>
              </a:lnSpc>
            </a:pPr>
            <a:r>
              <a:rPr lang="en-US" altLang="en-US" sz="1600" dirty="0"/>
              <a:t>SOAP 1.1 and 1.2			     to send and receive Web services messages</a:t>
            </a:r>
          </a:p>
          <a:p>
            <a:pPr eaLnBrk="1" hangingPunct="1">
              <a:lnSpc>
                <a:spcPct val="80000"/>
              </a:lnSpc>
            </a:pPr>
            <a:r>
              <a:rPr lang="en-US" altLang="en-US" sz="1600" dirty="0"/>
              <a:t>WSDL 1.1 and 2.0			     to describe Web service interfaces (WSDL 2.0 in TS 3.2)</a:t>
            </a:r>
          </a:p>
          <a:p>
            <a:pPr eaLnBrk="1" hangingPunct="1">
              <a:lnSpc>
                <a:spcPct val="80000"/>
              </a:lnSpc>
            </a:pPr>
            <a:r>
              <a:rPr lang="en-US" altLang="en-US" sz="1600" dirty="0"/>
              <a:t>WSDL 1.1 Binding Extension for SOAP 1.2  for Interoperability with interfaces</a:t>
            </a:r>
          </a:p>
          <a:p>
            <a:pPr eaLnBrk="1" hangingPunct="1">
              <a:lnSpc>
                <a:spcPct val="80000"/>
              </a:lnSpc>
            </a:pPr>
            <a:r>
              <a:rPr lang="en-US" altLang="en-US" sz="1600" dirty="0"/>
              <a:t>WS-I Basic Profile 1.1 		     for interoperability between providers and requesters 				  	     using SOAP </a:t>
            </a:r>
          </a:p>
          <a:p>
            <a:pPr eaLnBrk="1" hangingPunct="1">
              <a:lnSpc>
                <a:spcPct val="80000"/>
              </a:lnSpc>
            </a:pPr>
            <a:r>
              <a:rPr lang="en-US" altLang="en-US" sz="1600" dirty="0"/>
              <a:t>WS-I Simple SOAP Binding Profile 1.0  	     for interoperability using SOAP</a:t>
            </a:r>
          </a:p>
          <a:p>
            <a:pPr eaLnBrk="1" hangingPunct="1">
              <a:lnSpc>
                <a:spcPct val="80000"/>
              </a:lnSpc>
            </a:pPr>
            <a:r>
              <a:rPr lang="en-US" altLang="en-US" sz="1600" dirty="0"/>
              <a:t>WS-</a:t>
            </a:r>
            <a:r>
              <a:rPr lang="en-US" altLang="en-US" sz="1600" dirty="0" err="1"/>
              <a:t>AtomicTransaction</a:t>
            </a:r>
            <a:r>
              <a:rPr lang="en-US" altLang="en-US" sz="1600" dirty="0"/>
              <a:t>		     for propagating transactional context</a:t>
            </a:r>
          </a:p>
          <a:p>
            <a:pPr eaLnBrk="1" hangingPunct="1">
              <a:lnSpc>
                <a:spcPct val="80000"/>
              </a:lnSpc>
            </a:pPr>
            <a:r>
              <a:rPr lang="en-US" altLang="en-US" sz="1600" dirty="0"/>
              <a:t>WS-Coordination			     for coordinating transaction outcome</a:t>
            </a:r>
          </a:p>
          <a:p>
            <a:pPr eaLnBrk="1" hangingPunct="1">
              <a:lnSpc>
                <a:spcPct val="80000"/>
              </a:lnSpc>
            </a:pPr>
            <a:r>
              <a:rPr lang="en-US" altLang="en-US" sz="1600" dirty="0"/>
              <a:t>WS-Security			     for authentication and encryption of all or part of a</a:t>
            </a:r>
            <a:br>
              <a:rPr lang="en-US" altLang="en-US" sz="1600" dirty="0"/>
            </a:br>
            <a:r>
              <a:rPr lang="en-US" altLang="en-US" sz="1600" dirty="0"/>
              <a:t>				     message </a:t>
            </a:r>
            <a:r>
              <a:rPr lang="en-US" altLang="en-US" sz="1600" i="1" dirty="0"/>
              <a:t>(PK22736) </a:t>
            </a:r>
            <a:r>
              <a:rPr lang="en-US" altLang="en-US" sz="1600" dirty="0"/>
              <a:t>username token profile 1.0, X.509</a:t>
            </a:r>
            <a:br>
              <a:rPr lang="en-US" altLang="en-US" sz="1600" dirty="0"/>
            </a:br>
            <a:r>
              <a:rPr lang="en-US" altLang="en-US" sz="1600" dirty="0"/>
              <a:t>				     Certificate Token</a:t>
            </a:r>
          </a:p>
          <a:p>
            <a:pPr eaLnBrk="1" hangingPunct="1">
              <a:lnSpc>
                <a:spcPct val="80000"/>
              </a:lnSpc>
            </a:pPr>
            <a:r>
              <a:rPr lang="en-US" altLang="en-US" sz="1600" dirty="0"/>
              <a:t>WS-Trust			     for establish trust relationships (in TS 3.2)</a:t>
            </a:r>
          </a:p>
          <a:p>
            <a:pPr eaLnBrk="1" hangingPunct="1">
              <a:lnSpc>
                <a:spcPct val="80000"/>
              </a:lnSpc>
            </a:pPr>
            <a:r>
              <a:rPr lang="en-US" altLang="en-US" sz="1600" dirty="0"/>
              <a:t>MTOM / XOP			     for efficient handling of large messages (in TS 3.2)</a:t>
            </a:r>
          </a:p>
          <a:p>
            <a:pPr eaLnBrk="1" hangingPunct="1">
              <a:lnSpc>
                <a:spcPct val="80000"/>
              </a:lnSpc>
            </a:pPr>
            <a:r>
              <a:rPr lang="en-US" altLang="en-US" sz="1600" dirty="0"/>
              <a:t>SOAP 1.1 Binding for MTOM 1.0	     	     to describe the use of MTOM (in TS 3.2)</a:t>
            </a:r>
          </a:p>
          <a:p>
            <a:pPr eaLnBrk="1" hangingPunct="1">
              <a:lnSpc>
                <a:spcPct val="80000"/>
              </a:lnSpc>
            </a:pPr>
            <a:r>
              <a:rPr lang="en-US" altLang="en-US" sz="1600" dirty="0"/>
              <a:t>WS-Addressing</a:t>
            </a:r>
            <a:r>
              <a:rPr lang="en-US" altLang="en-US" sz="1200" dirty="0"/>
              <a:t>			      </a:t>
            </a:r>
            <a:r>
              <a:rPr lang="en-US" altLang="en-US" sz="1600" dirty="0"/>
              <a:t>to indicate request and response routing (in TS 4.1)</a:t>
            </a:r>
          </a:p>
        </p:txBody>
      </p:sp>
    </p:spTree>
    <p:extLst>
      <p:ext uri="{BB962C8B-B14F-4D97-AF65-F5344CB8AC3E}">
        <p14:creationId xmlns:p14="http://schemas.microsoft.com/office/powerpoint/2010/main" val="1302219373"/>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53</a:t>
            </a:fld>
            <a:endParaRPr lang="en-US" altLang="en-US" sz="1000">
              <a:solidFill>
                <a:srgbClr val="FFFFFF"/>
              </a:solidFill>
            </a:endParaRPr>
          </a:p>
        </p:txBody>
      </p:sp>
      <p:sp>
        <p:nvSpPr>
          <p:cNvPr id="62467" name="Rectangle 2"/>
          <p:cNvSpPr>
            <a:spLocks noGrp="1" noChangeArrowheads="1"/>
          </p:cNvSpPr>
          <p:nvPr>
            <p:ph type="title"/>
          </p:nvPr>
        </p:nvSpPr>
        <p:spPr/>
        <p:txBody>
          <a:bodyPr/>
          <a:lstStyle/>
          <a:p>
            <a:pPr eaLnBrk="1" hangingPunct="1"/>
            <a:r>
              <a:rPr lang="en-US" altLang="en-US" sz="2800"/>
              <a:t>Notes:</a:t>
            </a:r>
          </a:p>
        </p:txBody>
      </p:sp>
      <p:sp>
        <p:nvSpPr>
          <p:cNvPr id="62468" name="Rectangle 3"/>
          <p:cNvSpPr>
            <a:spLocks noGrp="1" noChangeArrowheads="1"/>
          </p:cNvSpPr>
          <p:nvPr>
            <p:ph type="body" idx="1"/>
          </p:nvPr>
        </p:nvSpPr>
        <p:spPr/>
        <p:txBody>
          <a:bodyPr/>
          <a:lstStyle/>
          <a:p>
            <a:pPr eaLnBrk="1" hangingPunct="1"/>
            <a:r>
              <a:rPr lang="en-US" altLang="en-US" sz="1400"/>
              <a:t>This is a list of the Web service-related specifications that CICS supports.</a:t>
            </a:r>
          </a:p>
          <a:p>
            <a:pPr eaLnBrk="1" hangingPunct="1"/>
            <a:r>
              <a:rPr lang="en-US" altLang="en-US" sz="1400"/>
              <a:t>More details on these during the Web services-specific presentation at this Workshop.</a:t>
            </a:r>
          </a:p>
        </p:txBody>
      </p:sp>
    </p:spTree>
    <p:extLst>
      <p:ext uri="{BB962C8B-B14F-4D97-AF65-F5344CB8AC3E}">
        <p14:creationId xmlns:p14="http://schemas.microsoft.com/office/powerpoint/2010/main" val="4019893885"/>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pPr eaLnBrk="1" hangingPunct="1"/>
            <a:r>
              <a:rPr lang="en-US" altLang="en-US" sz="2800" b="1"/>
              <a:t>More Information</a:t>
            </a:r>
          </a:p>
        </p:txBody>
      </p:sp>
      <p:sp>
        <p:nvSpPr>
          <p:cNvPr id="65540" name="Rectangle 3"/>
          <p:cNvSpPr>
            <a:spLocks noGrp="1" noChangeArrowheads="1"/>
          </p:cNvSpPr>
          <p:nvPr>
            <p:ph idx="1"/>
          </p:nvPr>
        </p:nvSpPr>
        <p:spPr/>
        <p:txBody>
          <a:bodyPr/>
          <a:lstStyle/>
          <a:p>
            <a:pPr marL="282575" indent="-282575">
              <a:lnSpc>
                <a:spcPct val="80000"/>
              </a:lnSpc>
            </a:pPr>
            <a:r>
              <a:rPr lang="en-US" altLang="en-US" sz="2000" dirty="0"/>
              <a:t>Will be a separate presentation on CICS’s Web Service Support</a:t>
            </a:r>
          </a:p>
          <a:p>
            <a:pPr marL="622300" lvl="1" indent="-225425">
              <a:lnSpc>
                <a:spcPct val="80000"/>
              </a:lnSpc>
            </a:pPr>
            <a:r>
              <a:rPr lang="en-US" altLang="en-US" sz="2000" b="1" dirty="0">
                <a:solidFill>
                  <a:srgbClr val="24346A"/>
                </a:solidFill>
              </a:rPr>
              <a:t>How CICS processes Web Service requests</a:t>
            </a:r>
          </a:p>
          <a:p>
            <a:pPr marL="622300" lvl="1" indent="-225425">
              <a:lnSpc>
                <a:spcPct val="80000"/>
              </a:lnSpc>
            </a:pPr>
            <a:r>
              <a:rPr lang="en-US" altLang="en-US" sz="2000" b="1" dirty="0">
                <a:solidFill>
                  <a:srgbClr val="24346A"/>
                </a:solidFill>
              </a:rPr>
              <a:t>How to create Web Services</a:t>
            </a:r>
          </a:p>
          <a:p>
            <a:pPr marL="282575" indent="-282575">
              <a:lnSpc>
                <a:spcPct val="80000"/>
              </a:lnSpc>
            </a:pPr>
            <a:r>
              <a:rPr lang="en-US" altLang="en-US" sz="2000" dirty="0"/>
              <a:t>Corresponding Lab Exercises</a:t>
            </a:r>
          </a:p>
          <a:p>
            <a:pPr marL="622300" lvl="1" indent="-225425">
              <a:lnSpc>
                <a:spcPct val="80000"/>
              </a:lnSpc>
            </a:pPr>
            <a:r>
              <a:rPr lang="en-US" altLang="en-US" sz="1900" dirty="0"/>
              <a:t>L20 – CICS Web Services Assistant - basic</a:t>
            </a:r>
          </a:p>
          <a:p>
            <a:pPr marL="622300" lvl="1" indent="-225425">
              <a:lnSpc>
                <a:spcPct val="80000"/>
              </a:lnSpc>
            </a:pPr>
            <a:r>
              <a:rPr lang="en-US" altLang="en-US" sz="1900" dirty="0"/>
              <a:t>L21 – CICS Web service – </a:t>
            </a:r>
            <a:r>
              <a:rPr lang="en-US" altLang="en-US" sz="1900" dirty="0" err="1"/>
              <a:t>RDz</a:t>
            </a:r>
            <a:r>
              <a:rPr lang="en-US" altLang="en-US" sz="1900" dirty="0"/>
              <a:t>, bottom-up, compiled</a:t>
            </a:r>
          </a:p>
          <a:p>
            <a:pPr marL="622300" lvl="1" indent="-225425">
              <a:lnSpc>
                <a:spcPct val="80000"/>
              </a:lnSpc>
            </a:pPr>
            <a:r>
              <a:rPr lang="en-US" altLang="en-US" sz="1900" dirty="0"/>
              <a:t>L22 – CICS Web service – </a:t>
            </a:r>
            <a:r>
              <a:rPr lang="en-US" altLang="en-US" sz="1900" dirty="0" err="1"/>
              <a:t>RDz</a:t>
            </a:r>
            <a:r>
              <a:rPr lang="en-US" altLang="en-US" sz="1900" dirty="0"/>
              <a:t>, Meet-in-middle, Interpretive</a:t>
            </a:r>
          </a:p>
          <a:p>
            <a:pPr marL="622300" lvl="1" indent="-225425">
              <a:lnSpc>
                <a:spcPct val="80000"/>
              </a:lnSpc>
            </a:pPr>
            <a:r>
              <a:rPr lang="en-US" altLang="en-US" sz="1900" dirty="0"/>
              <a:t>L23 – CICS Web service – </a:t>
            </a:r>
            <a:r>
              <a:rPr lang="en-US" altLang="en-US" sz="1900" dirty="0" err="1"/>
              <a:t>RDz</a:t>
            </a:r>
            <a:r>
              <a:rPr lang="en-US" altLang="en-US" sz="1900" dirty="0"/>
              <a:t>, Meet-in-middle, compiled</a:t>
            </a:r>
          </a:p>
          <a:p>
            <a:pPr marL="622300" lvl="1" indent="-225425">
              <a:lnSpc>
                <a:spcPct val="80000"/>
              </a:lnSpc>
            </a:pPr>
            <a:r>
              <a:rPr lang="en-US" altLang="en-US" sz="1900" dirty="0"/>
              <a:t>L24 – CICS Web service – CICS as a Requester</a:t>
            </a:r>
          </a:p>
          <a:p>
            <a:pPr marL="622300" lvl="1" indent="-225425">
              <a:lnSpc>
                <a:spcPct val="80000"/>
              </a:lnSpc>
            </a:pPr>
            <a:r>
              <a:rPr lang="en-US" altLang="en-US" sz="1900" dirty="0"/>
              <a:t>L27 – Multiple Containers – Mapping level 3.0</a:t>
            </a:r>
          </a:p>
          <a:p>
            <a:pPr marL="622300" lvl="1" indent="-225425">
              <a:lnSpc>
                <a:spcPct val="80000"/>
              </a:lnSpc>
              <a:buNone/>
            </a:pPr>
            <a:endParaRPr lang="en-US" altLang="en-US" sz="1900" dirty="0"/>
          </a:p>
          <a:p>
            <a:pPr marL="622300" lvl="1" indent="-225425">
              <a:lnSpc>
                <a:spcPct val="80000"/>
              </a:lnSpc>
            </a:pPr>
            <a:endParaRPr lang="en-US" altLang="en-US" sz="1800" dirty="0"/>
          </a:p>
        </p:txBody>
      </p:sp>
      <p:sp>
        <p:nvSpPr>
          <p:cNvPr id="65538"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54</a:t>
            </a:fld>
            <a:endParaRPr lang="en-US" altLang="en-US" sz="1000">
              <a:solidFill>
                <a:srgbClr val="FFFFFF"/>
              </a:solidFill>
            </a:endParaRPr>
          </a:p>
        </p:txBody>
      </p:sp>
    </p:spTree>
    <p:extLst>
      <p:ext uri="{BB962C8B-B14F-4D97-AF65-F5344CB8AC3E}">
        <p14:creationId xmlns:p14="http://schemas.microsoft.com/office/powerpoint/2010/main" val="2975888506"/>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55</a:t>
            </a:fld>
            <a:endParaRPr lang="en-US" altLang="en-US" sz="1000">
              <a:solidFill>
                <a:srgbClr val="FFFFFF"/>
              </a:solidFill>
            </a:endParaRPr>
          </a:p>
        </p:txBody>
      </p:sp>
      <p:sp>
        <p:nvSpPr>
          <p:cNvPr id="66563" name="Rectangle 2"/>
          <p:cNvSpPr>
            <a:spLocks noGrp="1" noChangeArrowheads="1"/>
          </p:cNvSpPr>
          <p:nvPr>
            <p:ph type="title"/>
          </p:nvPr>
        </p:nvSpPr>
        <p:spPr/>
        <p:txBody>
          <a:bodyPr/>
          <a:lstStyle/>
          <a:p>
            <a:pPr eaLnBrk="1" hangingPunct="1"/>
            <a:r>
              <a:rPr lang="en-US" altLang="en-US" sz="2800"/>
              <a:t>Notes:</a:t>
            </a:r>
          </a:p>
        </p:txBody>
      </p:sp>
      <p:sp>
        <p:nvSpPr>
          <p:cNvPr id="66564" name="Rectangle 3"/>
          <p:cNvSpPr>
            <a:spLocks noGrp="1" noChangeArrowheads="1"/>
          </p:cNvSpPr>
          <p:nvPr>
            <p:ph type="body" idx="1"/>
          </p:nvPr>
        </p:nvSpPr>
        <p:spPr/>
        <p:txBody>
          <a:bodyPr/>
          <a:lstStyle/>
          <a:p>
            <a:pPr eaLnBrk="1" hangingPunct="1"/>
            <a:r>
              <a:rPr lang="en-US" altLang="en-US" sz="1400"/>
              <a:t>Later in the workshop there will be a presentation on CICS’s Web Service Support.  The presentation will discuss how CICS processes Web service requests, and how to expose your application programs as Web services.</a:t>
            </a:r>
          </a:p>
          <a:p>
            <a:pPr eaLnBrk="1" hangingPunct="1"/>
            <a:r>
              <a:rPr lang="en-US" altLang="en-US" sz="1400"/>
              <a:t>Several Lab exercises are available in the CICS Web Service; they are listed on the slide.</a:t>
            </a:r>
          </a:p>
          <a:p>
            <a:pPr eaLnBrk="1" hangingPunct="1"/>
            <a:endParaRPr lang="en-US" altLang="en-US" sz="1400"/>
          </a:p>
        </p:txBody>
      </p:sp>
    </p:spTree>
    <p:extLst>
      <p:ext uri="{BB962C8B-B14F-4D97-AF65-F5344CB8AC3E}">
        <p14:creationId xmlns:p14="http://schemas.microsoft.com/office/powerpoint/2010/main" val="829486192"/>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p:txBody>
          <a:bodyPr/>
          <a:lstStyle/>
          <a:p>
            <a:pPr eaLnBrk="1" hangingPunct="1"/>
            <a:r>
              <a:rPr lang="en-US" altLang="en-US" sz="2800" b="1"/>
              <a:t>CICS TCP/IP Connectivity Options</a:t>
            </a:r>
          </a:p>
        </p:txBody>
      </p:sp>
      <p:sp>
        <p:nvSpPr>
          <p:cNvPr id="67588"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en-US" sz="4000"/>
              <a:t>REST Services</a:t>
            </a:r>
          </a:p>
        </p:txBody>
      </p:sp>
      <p:sp>
        <p:nvSpPr>
          <p:cNvPr id="67586"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56</a:t>
            </a:fld>
            <a:endParaRPr lang="en-US" altLang="en-US" sz="1000">
              <a:solidFill>
                <a:srgbClr val="FFFFFF"/>
              </a:solidFill>
            </a:endParaRPr>
          </a:p>
        </p:txBody>
      </p:sp>
    </p:spTree>
    <p:extLst>
      <p:ext uri="{BB962C8B-B14F-4D97-AF65-F5344CB8AC3E}">
        <p14:creationId xmlns:p14="http://schemas.microsoft.com/office/powerpoint/2010/main" val="2238809672"/>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57</a:t>
            </a:fld>
            <a:endParaRPr lang="en-US" altLang="en-US" sz="1000">
              <a:solidFill>
                <a:srgbClr val="FFFFFF"/>
              </a:solidFill>
            </a:endParaRPr>
          </a:p>
        </p:txBody>
      </p:sp>
      <p:sp>
        <p:nvSpPr>
          <p:cNvPr id="68611" name="Rectangle 2"/>
          <p:cNvSpPr>
            <a:spLocks noGrp="1" noChangeArrowheads="1"/>
          </p:cNvSpPr>
          <p:nvPr>
            <p:ph type="title"/>
          </p:nvPr>
        </p:nvSpPr>
        <p:spPr/>
        <p:txBody>
          <a:bodyPr/>
          <a:lstStyle/>
          <a:p>
            <a:pPr eaLnBrk="1" hangingPunct="1"/>
            <a:r>
              <a:rPr lang="en-US" altLang="en-US" sz="2800"/>
              <a:t>Notes:</a:t>
            </a:r>
          </a:p>
        </p:txBody>
      </p:sp>
      <p:sp>
        <p:nvSpPr>
          <p:cNvPr id="68612" name="Rectangle 3"/>
          <p:cNvSpPr>
            <a:spLocks noGrp="1" noChangeArrowheads="1"/>
          </p:cNvSpPr>
          <p:nvPr>
            <p:ph type="body" idx="1"/>
          </p:nvPr>
        </p:nvSpPr>
        <p:spPr/>
        <p:txBody>
          <a:bodyPr/>
          <a:lstStyle/>
          <a:p>
            <a:pPr eaLnBrk="1" hangingPunct="1"/>
            <a:r>
              <a:rPr lang="en-US" altLang="en-US" sz="1400"/>
              <a:t>This section of the presentation discusses REST (</a:t>
            </a:r>
            <a:r>
              <a:rPr lang="en-US" altLang="en-US" sz="1400" u="sng"/>
              <a:t>RE</a:t>
            </a:r>
            <a:r>
              <a:rPr lang="en-US" altLang="en-US" sz="1400"/>
              <a:t>presentational </a:t>
            </a:r>
            <a:r>
              <a:rPr lang="en-US" altLang="en-US" sz="1400" u="sng"/>
              <a:t>S</a:t>
            </a:r>
            <a:r>
              <a:rPr lang="en-US" altLang="en-US" sz="1400"/>
              <a:t>tate </a:t>
            </a:r>
            <a:r>
              <a:rPr lang="en-US" altLang="en-US" sz="1400" u="sng"/>
              <a:t>T</a:t>
            </a:r>
            <a:r>
              <a:rPr lang="en-US" altLang="en-US" sz="1400"/>
              <a:t>ransfer).</a:t>
            </a:r>
          </a:p>
          <a:p>
            <a:pPr lvl="1" eaLnBrk="1" hangingPunct="1"/>
            <a:endParaRPr lang="en-US" altLang="en-US" sz="1400"/>
          </a:p>
        </p:txBody>
      </p:sp>
    </p:spTree>
    <p:extLst>
      <p:ext uri="{BB962C8B-B14F-4D97-AF65-F5344CB8AC3E}">
        <p14:creationId xmlns:p14="http://schemas.microsoft.com/office/powerpoint/2010/main" val="375552927"/>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normAutofit/>
          </a:bodyPr>
          <a:lstStyle/>
          <a:p>
            <a:pPr eaLnBrk="1" hangingPunct="1"/>
            <a:r>
              <a:rPr lang="en-US" altLang="en-US" sz="3600" b="1" dirty="0"/>
              <a:t>REST Services</a:t>
            </a:r>
          </a:p>
        </p:txBody>
      </p:sp>
      <p:sp>
        <p:nvSpPr>
          <p:cNvPr id="69636" name="Rectangle 3"/>
          <p:cNvSpPr>
            <a:spLocks noGrp="1" noChangeArrowheads="1"/>
          </p:cNvSpPr>
          <p:nvPr>
            <p:ph idx="1"/>
          </p:nvPr>
        </p:nvSpPr>
        <p:spPr>
          <a:xfrm>
            <a:off x="2265528" y="1825624"/>
            <a:ext cx="9583572" cy="4737102"/>
          </a:xfrm>
        </p:spPr>
        <p:txBody>
          <a:bodyPr>
            <a:noAutofit/>
          </a:bodyPr>
          <a:lstStyle/>
          <a:p>
            <a:pPr eaLnBrk="1" hangingPunct="1">
              <a:lnSpc>
                <a:spcPct val="90000"/>
              </a:lnSpc>
              <a:spcBef>
                <a:spcPts val="0"/>
              </a:spcBef>
            </a:pPr>
            <a:r>
              <a:rPr lang="en-US" altLang="en-US" sz="2400" dirty="0"/>
              <a:t>Similar in concept to hyperlinked data</a:t>
            </a:r>
          </a:p>
          <a:p>
            <a:pPr eaLnBrk="1" hangingPunct="1">
              <a:lnSpc>
                <a:spcPct val="90000"/>
              </a:lnSpc>
              <a:spcBef>
                <a:spcPts val="0"/>
              </a:spcBef>
            </a:pPr>
            <a:r>
              <a:rPr lang="en-US" altLang="en-US" sz="2400" dirty="0"/>
              <a:t>Lightweight data transfer</a:t>
            </a:r>
          </a:p>
          <a:p>
            <a:pPr eaLnBrk="1" hangingPunct="1">
              <a:lnSpc>
                <a:spcPct val="90000"/>
              </a:lnSpc>
              <a:spcBef>
                <a:spcPts val="0"/>
              </a:spcBef>
            </a:pPr>
            <a:r>
              <a:rPr lang="en-US" altLang="en-US" sz="2400" dirty="0"/>
              <a:t>Representational State Transfer</a:t>
            </a:r>
          </a:p>
          <a:p>
            <a:pPr lvl="1" eaLnBrk="1" hangingPunct="1">
              <a:lnSpc>
                <a:spcPct val="90000"/>
              </a:lnSpc>
              <a:spcBef>
                <a:spcPts val="0"/>
              </a:spcBef>
            </a:pPr>
            <a:r>
              <a:rPr lang="en-US" altLang="en-US" sz="2000" dirty="0"/>
              <a:t>Nouns (URLs) indicate what is being worked on</a:t>
            </a:r>
          </a:p>
          <a:p>
            <a:pPr lvl="1" eaLnBrk="1" hangingPunct="1">
              <a:lnSpc>
                <a:spcPct val="90000"/>
              </a:lnSpc>
              <a:spcBef>
                <a:spcPts val="0"/>
              </a:spcBef>
            </a:pPr>
            <a:r>
              <a:rPr lang="en-US" altLang="en-US" sz="2000" dirty="0"/>
              <a:t>Verbs (GET, PUT, POST, DELETE) indicate the action to be performed (List, Create, Read, Update, Delete)</a:t>
            </a:r>
          </a:p>
          <a:p>
            <a:pPr eaLnBrk="1" hangingPunct="1">
              <a:lnSpc>
                <a:spcPct val="90000"/>
              </a:lnSpc>
              <a:spcBef>
                <a:spcPts val="0"/>
              </a:spcBef>
            </a:pPr>
            <a:r>
              <a:rPr lang="en-US" altLang="en-US" sz="2400" dirty="0"/>
              <a:t>Format of results is not defined</a:t>
            </a:r>
          </a:p>
          <a:p>
            <a:pPr lvl="1" eaLnBrk="1" hangingPunct="1">
              <a:lnSpc>
                <a:spcPct val="90000"/>
              </a:lnSpc>
              <a:spcBef>
                <a:spcPts val="0"/>
              </a:spcBef>
            </a:pPr>
            <a:r>
              <a:rPr lang="en-US" altLang="en-US" sz="2000" dirty="0"/>
              <a:t>Popular formats of returned data are XML and JSON</a:t>
            </a:r>
          </a:p>
          <a:p>
            <a:pPr eaLnBrk="1" hangingPunct="1">
              <a:lnSpc>
                <a:spcPct val="90000"/>
              </a:lnSpc>
              <a:spcBef>
                <a:spcPts val="0"/>
              </a:spcBef>
            </a:pPr>
            <a:r>
              <a:rPr lang="en-US" altLang="en-US" sz="2400" dirty="0"/>
              <a:t>Can use EXEC CICS TRANSFORM for XML parse/create</a:t>
            </a:r>
          </a:p>
          <a:p>
            <a:pPr eaLnBrk="1" hangingPunct="1">
              <a:lnSpc>
                <a:spcPct val="90000"/>
              </a:lnSpc>
              <a:spcBef>
                <a:spcPts val="0"/>
              </a:spcBef>
            </a:pPr>
            <a:r>
              <a:rPr lang="en-US" altLang="en-US" sz="2400" dirty="0"/>
              <a:t>Recent CICS feature for creating JSON</a:t>
            </a:r>
          </a:p>
          <a:p>
            <a:pPr eaLnBrk="1" hangingPunct="1">
              <a:lnSpc>
                <a:spcPct val="90000"/>
              </a:lnSpc>
              <a:spcBef>
                <a:spcPts val="0"/>
              </a:spcBef>
            </a:pPr>
            <a:r>
              <a:rPr lang="en-US" altLang="en-US" sz="2400" dirty="0"/>
              <a:t>Approaches in CICS</a:t>
            </a:r>
          </a:p>
          <a:p>
            <a:pPr lvl="1" eaLnBrk="1" hangingPunct="1">
              <a:lnSpc>
                <a:spcPct val="90000"/>
              </a:lnSpc>
              <a:spcBef>
                <a:spcPts val="0"/>
              </a:spcBef>
            </a:pPr>
            <a:r>
              <a:rPr lang="en-US" altLang="en-US" sz="2000" dirty="0"/>
              <a:t>CICS WEB API</a:t>
            </a:r>
          </a:p>
          <a:p>
            <a:pPr lvl="1" eaLnBrk="1" hangingPunct="1">
              <a:lnSpc>
                <a:spcPct val="90000"/>
              </a:lnSpc>
              <a:spcBef>
                <a:spcPts val="0"/>
              </a:spcBef>
            </a:pPr>
            <a:r>
              <a:rPr lang="en-US" altLang="en-US" sz="2000" dirty="0"/>
              <a:t>ATOM Feed </a:t>
            </a:r>
          </a:p>
          <a:p>
            <a:pPr lvl="1" eaLnBrk="1" hangingPunct="1">
              <a:lnSpc>
                <a:spcPct val="90000"/>
              </a:lnSpc>
              <a:spcBef>
                <a:spcPts val="0"/>
              </a:spcBef>
            </a:pPr>
            <a:r>
              <a:rPr lang="en-US" altLang="en-US" sz="2000" dirty="0"/>
              <a:t>Servlet and JSP (Liberty Profile)  </a:t>
            </a:r>
          </a:p>
          <a:p>
            <a:pPr lvl="1" eaLnBrk="1" hangingPunct="1">
              <a:lnSpc>
                <a:spcPct val="90000"/>
              </a:lnSpc>
              <a:spcBef>
                <a:spcPts val="0"/>
              </a:spcBef>
            </a:pPr>
            <a:r>
              <a:rPr lang="en-US" altLang="en-US" sz="2000" dirty="0"/>
              <a:t>JAX-RS (Liberty Profile)</a:t>
            </a:r>
          </a:p>
          <a:p>
            <a:pPr lvl="1" eaLnBrk="1" hangingPunct="1">
              <a:lnSpc>
                <a:spcPct val="90000"/>
              </a:lnSpc>
              <a:spcBef>
                <a:spcPts val="0"/>
              </a:spcBef>
            </a:pPr>
            <a:endParaRPr lang="en-US" altLang="en-US" dirty="0"/>
          </a:p>
        </p:txBody>
      </p:sp>
      <p:sp>
        <p:nvSpPr>
          <p:cNvPr id="69634"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58</a:t>
            </a:fld>
            <a:endParaRPr lang="en-US" altLang="en-US" sz="1000">
              <a:solidFill>
                <a:srgbClr val="FFFFFF"/>
              </a:solidFill>
            </a:endParaRPr>
          </a:p>
        </p:txBody>
      </p:sp>
    </p:spTree>
    <p:extLst>
      <p:ext uri="{BB962C8B-B14F-4D97-AF65-F5344CB8AC3E}">
        <p14:creationId xmlns:p14="http://schemas.microsoft.com/office/powerpoint/2010/main" val="309778435"/>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59</a:t>
            </a:fld>
            <a:endParaRPr lang="en-US" altLang="en-US" sz="1000">
              <a:solidFill>
                <a:srgbClr val="FFFFFF"/>
              </a:solidFill>
            </a:endParaRPr>
          </a:p>
        </p:txBody>
      </p:sp>
      <p:sp>
        <p:nvSpPr>
          <p:cNvPr id="70659" name="Rectangle 2"/>
          <p:cNvSpPr>
            <a:spLocks noGrp="1" noChangeArrowheads="1"/>
          </p:cNvSpPr>
          <p:nvPr>
            <p:ph type="title"/>
          </p:nvPr>
        </p:nvSpPr>
        <p:spPr/>
        <p:txBody>
          <a:bodyPr/>
          <a:lstStyle/>
          <a:p>
            <a:pPr eaLnBrk="1" hangingPunct="1"/>
            <a:r>
              <a:rPr lang="en-US" altLang="en-US" sz="2800"/>
              <a:t>Notes:</a:t>
            </a:r>
          </a:p>
        </p:txBody>
      </p:sp>
      <p:sp>
        <p:nvSpPr>
          <p:cNvPr id="70660" name="Rectangle 3"/>
          <p:cNvSpPr>
            <a:spLocks noGrp="1" noChangeArrowheads="1"/>
          </p:cNvSpPr>
          <p:nvPr>
            <p:ph type="body" idx="1"/>
          </p:nvPr>
        </p:nvSpPr>
        <p:spPr>
          <a:xfrm>
            <a:off x="1676400" y="1076325"/>
            <a:ext cx="8839200" cy="4876800"/>
          </a:xfrm>
        </p:spPr>
        <p:txBody>
          <a:bodyPr/>
          <a:lstStyle/>
          <a:p>
            <a:pPr eaLnBrk="1" hangingPunct="1"/>
            <a:r>
              <a:rPr lang="en-US" altLang="en-US" sz="1400"/>
              <a:t>REST (REpresentational State Transfer) is an architectural style that applies the approach we use to access Web pages to access our business data.  Just like we use a URL to access the current state of a Web page, you use a URL to access the current state of business data.  We can specify a specific Web page on a URL, we can also specify a specific account number on a URL.</a:t>
            </a:r>
          </a:p>
          <a:p>
            <a:pPr eaLnBrk="1" hangingPunct="1"/>
            <a:r>
              <a:rPr lang="en-US" altLang="en-US" sz="1400"/>
              <a:t>We normally need to perform LCRUD (List, Create, Read, Update, and Delete) functions on our business data.  The HTTP ‘methods’ that flow with the request indicate the action to be performed on the data.  Whereas we normally only use a GET or a POST method when accessing a Web page, for data, a GET method indicates a list or a read, DELETE for a delete, POST for an add, and a PUT for an update.</a:t>
            </a:r>
          </a:p>
          <a:p>
            <a:pPr eaLnBrk="1" hangingPunct="1"/>
            <a:r>
              <a:rPr lang="en-US" altLang="en-US" sz="1400"/>
              <a:t>REST results in very lightweight interactions with a minimal amount of characters transferred.</a:t>
            </a:r>
          </a:p>
          <a:p>
            <a:pPr eaLnBrk="1" hangingPunct="1"/>
            <a:r>
              <a:rPr lang="en-US" altLang="en-US" sz="1400"/>
              <a:t>The format of the returned data is not dictated, although most people use XML or JSON (JavaScript Object Notation.</a:t>
            </a:r>
          </a:p>
          <a:p>
            <a:pPr eaLnBrk="1" hangingPunct="1"/>
            <a:r>
              <a:rPr lang="en-US" altLang="en-US" sz="1400"/>
              <a:t>REST is documented in Roy Fielding’s year 2000 doctoral thesis.  In his thesis, Fielding indicates that REST started in 1994 and was iteratively redefined.  Since many people were not aware of REST, they think it is a follow-on to Web services, however Web services came after REST.</a:t>
            </a:r>
          </a:p>
          <a:p>
            <a:pPr eaLnBrk="1" hangingPunct="1"/>
            <a:r>
              <a:rPr lang="en-US" altLang="en-US" sz="1400"/>
              <a:t>For situations where you want interfaces documented with WSDL, transactionality, and more security options, Web services are great.  Where you just need lightweight data access, REST is great.</a:t>
            </a:r>
          </a:p>
          <a:p>
            <a:pPr eaLnBrk="1" hangingPunct="1"/>
            <a:r>
              <a:rPr lang="en-US" altLang="en-US" sz="1400"/>
              <a:t>One of the primary uses of REST is for requests from Web browsers.  JavaScript running in a Web browser can use AJAX (Asynchronous JavaScript and XML) to make RESTful requests to backend data and business logic systems such as CICS.</a:t>
            </a:r>
          </a:p>
          <a:p>
            <a:pPr eaLnBrk="1" hangingPunct="1"/>
            <a:r>
              <a:rPr lang="en-US" altLang="en-US" sz="1400"/>
              <a:t>The easiest ways to expose business data or business logic in CICS as RESTful services is use of the CICS WEB API, ATOM feeds.  These will be discussed in upcoming slides.</a:t>
            </a:r>
          </a:p>
          <a:p>
            <a:pPr eaLnBrk="1" hangingPunct="1"/>
            <a:endParaRPr lang="en-US" altLang="en-US" sz="1400"/>
          </a:p>
          <a:p>
            <a:pPr lvl="1" eaLnBrk="1" hangingPunct="1"/>
            <a:endParaRPr lang="en-US" altLang="en-US" sz="1300"/>
          </a:p>
        </p:txBody>
      </p:sp>
    </p:spTree>
    <p:extLst>
      <p:ext uri="{BB962C8B-B14F-4D97-AF65-F5344CB8AC3E}">
        <p14:creationId xmlns:p14="http://schemas.microsoft.com/office/powerpoint/2010/main" val="3167653545"/>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6720AD-623B-A245-B382-56B59E936037}"/>
              </a:ext>
            </a:extLst>
          </p:cNvPr>
          <p:cNvSpPr>
            <a:spLocks noGrp="1"/>
          </p:cNvSpPr>
          <p:nvPr>
            <p:ph type="title"/>
          </p:nvPr>
        </p:nvSpPr>
        <p:spPr/>
        <p:txBody>
          <a:bodyPr/>
          <a:lstStyle/>
          <a:p>
            <a:r>
              <a:rPr lang="en-US" dirty="0"/>
              <a:t>CICS Application Architecture</a:t>
            </a:r>
          </a:p>
        </p:txBody>
      </p:sp>
      <p:sp>
        <p:nvSpPr>
          <p:cNvPr id="11266"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6</a:t>
            </a:fld>
            <a:endParaRPr lang="en-US" altLang="en-US" sz="1000">
              <a:solidFill>
                <a:srgbClr val="FFFFFF"/>
              </a:solidFill>
            </a:endParaRPr>
          </a:p>
        </p:txBody>
      </p:sp>
      <p:sp>
        <p:nvSpPr>
          <p:cNvPr id="11267" name="AutoShape 2"/>
          <p:cNvSpPr>
            <a:spLocks noChangeArrowheads="1"/>
          </p:cNvSpPr>
          <p:nvPr/>
        </p:nvSpPr>
        <p:spPr bwMode="auto">
          <a:xfrm>
            <a:off x="3003551" y="1514476"/>
            <a:ext cx="6880225" cy="1914525"/>
          </a:xfrm>
          <a:prstGeom prst="roundRect">
            <a:avLst>
              <a:gd name="adj" fmla="val 16667"/>
            </a:avLst>
          </a:prstGeom>
          <a:solidFill>
            <a:srgbClr val="0099CC">
              <a:alpha val="52156"/>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89046" tIns="44522" rIns="89046" bIns="44522"/>
          <a:lstStyle>
            <a:lvl1pPr defTabSz="8001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defTabSz="80010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defTabSz="8001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defTabSz="8001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8001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endParaRPr lang="en-US" altLang="en-US" sz="1800" b="0"/>
          </a:p>
        </p:txBody>
      </p:sp>
      <p:sp>
        <p:nvSpPr>
          <p:cNvPr id="11268" name="Rectangle 3"/>
          <p:cNvSpPr>
            <a:spLocks noChangeArrowheads="1"/>
          </p:cNvSpPr>
          <p:nvPr/>
        </p:nvSpPr>
        <p:spPr bwMode="auto">
          <a:xfrm>
            <a:off x="2276476" y="3792538"/>
            <a:ext cx="9026525"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pPr>
            <a:r>
              <a:rPr lang="en-US" altLang="en-US" sz="2000" dirty="0"/>
              <a:t>Best practice in CICS application design is to separate key elements of the application, in particular:</a:t>
            </a:r>
            <a:endParaRPr lang="fr-FR" altLang="en-US" sz="2000" dirty="0"/>
          </a:p>
          <a:p>
            <a:pPr lvl="1" eaLnBrk="1" hangingPunct="1">
              <a:lnSpc>
                <a:spcPct val="80000"/>
              </a:lnSpc>
            </a:pPr>
            <a:r>
              <a:rPr lang="fr-FR" altLang="en-US" sz="2000" dirty="0" err="1"/>
              <a:t>Presentation</a:t>
            </a:r>
            <a:r>
              <a:rPr lang="fr-FR" altLang="en-US" sz="2000" dirty="0"/>
              <a:t> </a:t>
            </a:r>
            <a:r>
              <a:rPr lang="fr-FR" altLang="en-US" sz="2000" dirty="0" err="1"/>
              <a:t>logic</a:t>
            </a:r>
            <a:r>
              <a:rPr lang="fr-FR" altLang="en-US" sz="2000" dirty="0"/>
              <a:t>			- 3270, HTML, XML, JSON, Servlets</a:t>
            </a:r>
          </a:p>
          <a:p>
            <a:pPr lvl="1" eaLnBrk="1" hangingPunct="1">
              <a:lnSpc>
                <a:spcPct val="80000"/>
              </a:lnSpc>
            </a:pPr>
            <a:r>
              <a:rPr lang="en-US" altLang="en-US" sz="2000" dirty="0"/>
              <a:t>Integration or Aggregation logic	- Menu, router, tooling</a:t>
            </a:r>
          </a:p>
          <a:p>
            <a:pPr lvl="1" eaLnBrk="1" hangingPunct="1">
              <a:lnSpc>
                <a:spcPct val="80000"/>
              </a:lnSpc>
            </a:pPr>
            <a:r>
              <a:rPr lang="en-US" altLang="en-US" sz="2000" dirty="0"/>
              <a:t>Business Rules logic		- Reusable component</a:t>
            </a:r>
          </a:p>
          <a:p>
            <a:pPr lvl="1" eaLnBrk="1" hangingPunct="1">
              <a:lnSpc>
                <a:spcPct val="80000"/>
              </a:lnSpc>
            </a:pPr>
            <a:r>
              <a:rPr lang="en-US" altLang="en-US" sz="2000" dirty="0"/>
              <a:t>Data access logic			- VSAM, DB2, IMS, …</a:t>
            </a:r>
          </a:p>
          <a:p>
            <a:pPr eaLnBrk="1" hangingPunct="1">
              <a:lnSpc>
                <a:spcPct val="80000"/>
              </a:lnSpc>
            </a:pPr>
            <a:r>
              <a:rPr lang="en-GB" altLang="en-US" sz="2000" dirty="0"/>
              <a:t>Provides a framework for reuse and facilitates separation of concerns, clear interfaces, ownership, and optimization</a:t>
            </a:r>
          </a:p>
        </p:txBody>
      </p:sp>
      <p:sp>
        <p:nvSpPr>
          <p:cNvPr id="11269" name="Rectangle 4"/>
          <p:cNvSpPr>
            <a:spLocks noChangeArrowheads="1"/>
          </p:cNvSpPr>
          <p:nvPr/>
        </p:nvSpPr>
        <p:spPr bwMode="auto">
          <a:xfrm>
            <a:off x="3636964" y="1936750"/>
            <a:ext cx="1292225"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t>Presentation/Connectivity:</a:t>
            </a:r>
          </a:p>
          <a:p>
            <a:pPr eaLnBrk="1" hangingPunct="1">
              <a:spcBef>
                <a:spcPct val="0"/>
              </a:spcBef>
              <a:spcAft>
                <a:spcPct val="0"/>
              </a:spcAft>
              <a:buClrTx/>
              <a:buFontTx/>
              <a:buNone/>
            </a:pPr>
            <a:r>
              <a:rPr lang="en-GB" altLang="en-US" sz="1000" b="0"/>
              <a:t>- 3270 device</a:t>
            </a:r>
          </a:p>
          <a:p>
            <a:pPr eaLnBrk="1" hangingPunct="1">
              <a:spcBef>
                <a:spcPct val="0"/>
              </a:spcBef>
              <a:spcAft>
                <a:spcPct val="0"/>
              </a:spcAft>
              <a:buClrTx/>
              <a:buFontTx/>
              <a:buNone/>
            </a:pPr>
            <a:r>
              <a:rPr lang="en-GB" altLang="en-US" sz="1000" b="0"/>
              <a:t>- Web browser</a:t>
            </a:r>
          </a:p>
          <a:p>
            <a:pPr eaLnBrk="1" hangingPunct="1">
              <a:spcBef>
                <a:spcPct val="0"/>
              </a:spcBef>
              <a:spcAft>
                <a:spcPct val="0"/>
              </a:spcAft>
              <a:buClrTx/>
              <a:buFontTx/>
              <a:buNone/>
            </a:pPr>
            <a:r>
              <a:rPr lang="en-GB" altLang="en-US" sz="1000" b="0"/>
              <a:t>- REST service</a:t>
            </a:r>
          </a:p>
          <a:p>
            <a:pPr eaLnBrk="1" hangingPunct="1">
              <a:spcBef>
                <a:spcPct val="0"/>
              </a:spcBef>
              <a:spcAft>
                <a:spcPct val="0"/>
              </a:spcAft>
              <a:buClrTx/>
              <a:buFontTx/>
              <a:buNone/>
            </a:pPr>
            <a:r>
              <a:rPr lang="en-GB" altLang="en-US" sz="1000" b="0"/>
              <a:t>- Web service</a:t>
            </a:r>
          </a:p>
          <a:p>
            <a:pPr eaLnBrk="1" hangingPunct="1">
              <a:spcBef>
                <a:spcPct val="0"/>
              </a:spcBef>
              <a:spcAft>
                <a:spcPct val="0"/>
              </a:spcAft>
              <a:buClrTx/>
              <a:buFontTx/>
              <a:buNone/>
            </a:pPr>
            <a:r>
              <a:rPr lang="en-GB" altLang="en-US" sz="1000" b="0"/>
              <a:t>- MQ</a:t>
            </a:r>
            <a:endParaRPr lang="en-GB" altLang="en-US" sz="800" b="0"/>
          </a:p>
        </p:txBody>
      </p:sp>
      <p:sp>
        <p:nvSpPr>
          <p:cNvPr id="11270" name="Line 5"/>
          <p:cNvSpPr>
            <a:spLocks noChangeShapeType="1"/>
          </p:cNvSpPr>
          <p:nvPr/>
        </p:nvSpPr>
        <p:spPr bwMode="auto">
          <a:xfrm flipV="1">
            <a:off x="2795588" y="2578101"/>
            <a:ext cx="735012" cy="4763"/>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1271" name="Rectangle 6"/>
          <p:cNvSpPr>
            <a:spLocks noChangeArrowheads="1"/>
          </p:cNvSpPr>
          <p:nvPr/>
        </p:nvSpPr>
        <p:spPr bwMode="auto">
          <a:xfrm>
            <a:off x="3470275" y="1252539"/>
            <a:ext cx="8636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CICS TS</a:t>
            </a:r>
            <a:endParaRPr lang="en-GB" altLang="en-US" sz="1800"/>
          </a:p>
        </p:txBody>
      </p:sp>
      <p:sp>
        <p:nvSpPr>
          <p:cNvPr id="11272" name="Rectangle 7"/>
          <p:cNvSpPr>
            <a:spLocks noChangeArrowheads="1"/>
          </p:cNvSpPr>
          <p:nvPr/>
        </p:nvSpPr>
        <p:spPr bwMode="auto">
          <a:xfrm>
            <a:off x="2024064" y="2455864"/>
            <a:ext cx="6873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GB" altLang="en-US" sz="1600" b="0">
                <a:solidFill>
                  <a:srgbClr val="000000"/>
                </a:solidFill>
              </a:rPr>
              <a:t>Client</a:t>
            </a:r>
            <a:endParaRPr lang="en-GB" altLang="en-US" sz="1800" b="0"/>
          </a:p>
        </p:txBody>
      </p:sp>
      <p:sp>
        <p:nvSpPr>
          <p:cNvPr id="11273" name="AutoShape 8"/>
          <p:cNvSpPr>
            <a:spLocks noChangeArrowheads="1"/>
          </p:cNvSpPr>
          <p:nvPr/>
        </p:nvSpPr>
        <p:spPr bwMode="auto">
          <a:xfrm>
            <a:off x="9121775" y="2214564"/>
            <a:ext cx="598488" cy="733425"/>
          </a:xfrm>
          <a:prstGeom prst="flowChartMagneticDisk">
            <a:avLst/>
          </a:prstGeom>
          <a:solidFill>
            <a:srgbClr val="FF9900"/>
          </a:solidFill>
          <a:ln w="19050">
            <a:solidFill>
              <a:schemeClr val="tx1"/>
            </a:solidFill>
            <a:round/>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274" name="Line 9"/>
          <p:cNvSpPr>
            <a:spLocks noChangeShapeType="1"/>
          </p:cNvSpPr>
          <p:nvPr/>
        </p:nvSpPr>
        <p:spPr bwMode="auto">
          <a:xfrm>
            <a:off x="8688389" y="2582864"/>
            <a:ext cx="458787" cy="1587"/>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1275" name="Rectangle 10"/>
          <p:cNvSpPr>
            <a:spLocks noChangeArrowheads="1"/>
          </p:cNvSpPr>
          <p:nvPr/>
        </p:nvSpPr>
        <p:spPr bwMode="auto">
          <a:xfrm>
            <a:off x="5251450" y="2311400"/>
            <a:ext cx="10112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GB" altLang="en-US" sz="1600" b="0">
                <a:solidFill>
                  <a:srgbClr val="000000"/>
                </a:solidFill>
              </a:rPr>
              <a:t>Integration logic</a:t>
            </a:r>
            <a:endParaRPr lang="en-GB" altLang="en-US" sz="1800" b="0"/>
          </a:p>
        </p:txBody>
      </p:sp>
      <p:sp>
        <p:nvSpPr>
          <p:cNvPr id="11276" name="Rectangle 11"/>
          <p:cNvSpPr>
            <a:spLocks noChangeArrowheads="1"/>
          </p:cNvSpPr>
          <p:nvPr/>
        </p:nvSpPr>
        <p:spPr bwMode="auto">
          <a:xfrm>
            <a:off x="7845425" y="2311400"/>
            <a:ext cx="8143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GB" altLang="en-US" sz="1600" b="0">
                <a:solidFill>
                  <a:srgbClr val="000000"/>
                </a:solidFill>
              </a:rPr>
              <a:t>Data</a:t>
            </a:r>
            <a:br>
              <a:rPr lang="en-GB" altLang="en-US" sz="1600" b="0">
                <a:solidFill>
                  <a:srgbClr val="000000"/>
                </a:solidFill>
              </a:rPr>
            </a:br>
            <a:r>
              <a:rPr lang="en-GB" altLang="en-US" sz="1600" b="0">
                <a:solidFill>
                  <a:srgbClr val="000000"/>
                </a:solidFill>
              </a:rPr>
              <a:t>access</a:t>
            </a:r>
            <a:endParaRPr lang="en-GB" altLang="en-US" sz="1800" b="0"/>
          </a:p>
        </p:txBody>
      </p:sp>
      <p:sp>
        <p:nvSpPr>
          <p:cNvPr id="11277" name="Line 12"/>
          <p:cNvSpPr>
            <a:spLocks noChangeShapeType="1"/>
          </p:cNvSpPr>
          <p:nvPr/>
        </p:nvSpPr>
        <p:spPr bwMode="auto">
          <a:xfrm flipV="1">
            <a:off x="4895851" y="2581275"/>
            <a:ext cx="334963" cy="1588"/>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1278" name="Rectangle 13"/>
          <p:cNvSpPr>
            <a:spLocks noChangeArrowheads="1"/>
          </p:cNvSpPr>
          <p:nvPr/>
        </p:nvSpPr>
        <p:spPr bwMode="auto">
          <a:xfrm>
            <a:off x="3360738" y="1876426"/>
            <a:ext cx="5391150" cy="14446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279" name="Rectangle 14"/>
          <p:cNvSpPr>
            <a:spLocks noChangeArrowheads="1"/>
          </p:cNvSpPr>
          <p:nvPr/>
        </p:nvSpPr>
        <p:spPr bwMode="auto">
          <a:xfrm>
            <a:off x="3217863" y="1579564"/>
            <a:ext cx="2501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Business Function</a:t>
            </a:r>
            <a:endParaRPr lang="en-GB" altLang="en-US" sz="1800" b="0"/>
          </a:p>
        </p:txBody>
      </p:sp>
      <p:sp>
        <p:nvSpPr>
          <p:cNvPr id="11280" name="Rectangle 15"/>
          <p:cNvSpPr>
            <a:spLocks noChangeArrowheads="1"/>
          </p:cNvSpPr>
          <p:nvPr/>
        </p:nvSpPr>
        <p:spPr bwMode="auto">
          <a:xfrm>
            <a:off x="8058151" y="2889250"/>
            <a:ext cx="390525" cy="325438"/>
          </a:xfrm>
          <a:prstGeom prst="rect">
            <a:avLst/>
          </a:prstGeom>
          <a:solidFill>
            <a:srgbClr val="A3FFA3"/>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281" name="Rectangle 16"/>
          <p:cNvSpPr>
            <a:spLocks noChangeArrowheads="1"/>
          </p:cNvSpPr>
          <p:nvPr/>
        </p:nvSpPr>
        <p:spPr bwMode="auto">
          <a:xfrm>
            <a:off x="8180388" y="2932114"/>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D</a:t>
            </a:r>
            <a:endParaRPr lang="en-GB" altLang="en-US" sz="1800" b="0"/>
          </a:p>
        </p:txBody>
      </p:sp>
      <p:sp>
        <p:nvSpPr>
          <p:cNvPr id="11282" name="Rectangle 17"/>
          <p:cNvSpPr>
            <a:spLocks noChangeArrowheads="1"/>
          </p:cNvSpPr>
          <p:nvPr/>
        </p:nvSpPr>
        <p:spPr bwMode="auto">
          <a:xfrm>
            <a:off x="5562601" y="2889250"/>
            <a:ext cx="390525" cy="325438"/>
          </a:xfrm>
          <a:prstGeom prst="rect">
            <a:avLst/>
          </a:prstGeom>
          <a:solidFill>
            <a:srgbClr val="A3FFA3"/>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283" name="Rectangle 18"/>
          <p:cNvSpPr>
            <a:spLocks noChangeArrowheads="1"/>
          </p:cNvSpPr>
          <p:nvPr/>
        </p:nvSpPr>
        <p:spPr bwMode="auto">
          <a:xfrm>
            <a:off x="5718175" y="2928939"/>
            <a:ext cx="587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I</a:t>
            </a:r>
            <a:endParaRPr lang="en-GB" altLang="en-US" sz="1800"/>
          </a:p>
        </p:txBody>
      </p:sp>
      <p:sp>
        <p:nvSpPr>
          <p:cNvPr id="11284" name="Rectangle 19"/>
          <p:cNvSpPr>
            <a:spLocks noChangeArrowheads="1"/>
          </p:cNvSpPr>
          <p:nvPr/>
        </p:nvSpPr>
        <p:spPr bwMode="auto">
          <a:xfrm>
            <a:off x="4554539" y="2889250"/>
            <a:ext cx="388937" cy="325438"/>
          </a:xfrm>
          <a:prstGeom prst="rect">
            <a:avLst/>
          </a:prstGeom>
          <a:solidFill>
            <a:srgbClr val="FF6600"/>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285" name="Rectangle 20"/>
          <p:cNvSpPr>
            <a:spLocks noChangeArrowheads="1"/>
          </p:cNvSpPr>
          <p:nvPr/>
        </p:nvSpPr>
        <p:spPr bwMode="auto">
          <a:xfrm>
            <a:off x="4675188" y="2928939"/>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P</a:t>
            </a:r>
            <a:endParaRPr lang="en-GB" altLang="en-US" sz="1800" b="0"/>
          </a:p>
        </p:txBody>
      </p:sp>
      <p:sp>
        <p:nvSpPr>
          <p:cNvPr id="11286" name="Rectangle 21"/>
          <p:cNvSpPr>
            <a:spLocks noChangeArrowheads="1"/>
          </p:cNvSpPr>
          <p:nvPr/>
        </p:nvSpPr>
        <p:spPr bwMode="auto">
          <a:xfrm>
            <a:off x="6477001" y="2063751"/>
            <a:ext cx="1008063"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GB" altLang="en-US" sz="1600" b="0">
                <a:solidFill>
                  <a:srgbClr val="000000"/>
                </a:solidFill>
              </a:rPr>
              <a:t>Business Rules</a:t>
            </a:r>
          </a:p>
          <a:p>
            <a:pPr algn="ctr" eaLnBrk="1" hangingPunct="1">
              <a:spcBef>
                <a:spcPct val="0"/>
              </a:spcBef>
              <a:spcAft>
                <a:spcPct val="0"/>
              </a:spcAft>
              <a:buClrTx/>
              <a:buFontTx/>
              <a:buNone/>
            </a:pPr>
            <a:r>
              <a:rPr lang="en-GB" altLang="en-US" sz="1600" b="0">
                <a:solidFill>
                  <a:srgbClr val="000000"/>
                </a:solidFill>
              </a:rPr>
              <a:t> logic</a:t>
            </a:r>
            <a:endParaRPr lang="en-GB" altLang="en-US" sz="1800" b="0"/>
          </a:p>
        </p:txBody>
      </p:sp>
      <p:sp>
        <p:nvSpPr>
          <p:cNvPr id="11287" name="Rectangle 22"/>
          <p:cNvSpPr>
            <a:spLocks noChangeArrowheads="1"/>
          </p:cNvSpPr>
          <p:nvPr/>
        </p:nvSpPr>
        <p:spPr bwMode="auto">
          <a:xfrm>
            <a:off x="6789739" y="2889250"/>
            <a:ext cx="388937" cy="325438"/>
          </a:xfrm>
          <a:prstGeom prst="rect">
            <a:avLst/>
          </a:prstGeom>
          <a:solidFill>
            <a:srgbClr val="A3FFA3"/>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288" name="Rectangle 23"/>
          <p:cNvSpPr>
            <a:spLocks noChangeArrowheads="1"/>
          </p:cNvSpPr>
          <p:nvPr/>
        </p:nvSpPr>
        <p:spPr bwMode="auto">
          <a:xfrm>
            <a:off x="6910388" y="2928939"/>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B</a:t>
            </a:r>
            <a:endParaRPr lang="en-GB" altLang="en-US" sz="1800"/>
          </a:p>
        </p:txBody>
      </p:sp>
      <p:sp>
        <p:nvSpPr>
          <p:cNvPr id="11289" name="Line 24"/>
          <p:cNvSpPr>
            <a:spLocks noChangeShapeType="1"/>
          </p:cNvSpPr>
          <p:nvPr/>
        </p:nvSpPr>
        <p:spPr bwMode="auto">
          <a:xfrm flipV="1">
            <a:off x="6189663" y="2581275"/>
            <a:ext cx="336550" cy="1588"/>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1290" name="Line 25"/>
          <p:cNvSpPr>
            <a:spLocks noChangeShapeType="1"/>
          </p:cNvSpPr>
          <p:nvPr/>
        </p:nvSpPr>
        <p:spPr bwMode="auto">
          <a:xfrm flipV="1">
            <a:off x="7485064" y="2581275"/>
            <a:ext cx="338137" cy="1588"/>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1291" name="Line 26"/>
          <p:cNvSpPr>
            <a:spLocks noChangeShapeType="1"/>
          </p:cNvSpPr>
          <p:nvPr/>
        </p:nvSpPr>
        <p:spPr bwMode="auto">
          <a:xfrm>
            <a:off x="5037139" y="1857376"/>
            <a:ext cx="1587" cy="14636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1292" name="Line 27"/>
          <p:cNvSpPr>
            <a:spLocks noChangeShapeType="1"/>
          </p:cNvSpPr>
          <p:nvPr/>
        </p:nvSpPr>
        <p:spPr bwMode="auto">
          <a:xfrm>
            <a:off x="6357939" y="1866900"/>
            <a:ext cx="1587" cy="1454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1293" name="Line 28"/>
          <p:cNvSpPr>
            <a:spLocks noChangeShapeType="1"/>
          </p:cNvSpPr>
          <p:nvPr/>
        </p:nvSpPr>
        <p:spPr bwMode="auto">
          <a:xfrm>
            <a:off x="7629525" y="1884364"/>
            <a:ext cx="1588" cy="14366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1294" name="Line 29"/>
          <p:cNvSpPr>
            <a:spLocks noChangeShapeType="1"/>
          </p:cNvSpPr>
          <p:nvPr/>
        </p:nvSpPr>
        <p:spPr bwMode="auto">
          <a:xfrm flipV="1">
            <a:off x="6262688" y="2239963"/>
            <a:ext cx="214312" cy="144462"/>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1295" name="Line 30"/>
          <p:cNvSpPr>
            <a:spLocks noChangeShapeType="1"/>
          </p:cNvSpPr>
          <p:nvPr/>
        </p:nvSpPr>
        <p:spPr bwMode="auto">
          <a:xfrm>
            <a:off x="6262688" y="2743200"/>
            <a:ext cx="214312" cy="14605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354240660"/>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p:txBody>
          <a:bodyPr>
            <a:normAutofit/>
          </a:bodyPr>
          <a:lstStyle/>
          <a:p>
            <a:pPr eaLnBrk="1" hangingPunct="1"/>
            <a:r>
              <a:rPr lang="en-US" altLang="en-US" sz="3600" b="1" dirty="0"/>
              <a:t>REST Service Requests</a:t>
            </a:r>
          </a:p>
        </p:txBody>
      </p:sp>
      <p:sp>
        <p:nvSpPr>
          <p:cNvPr id="71682"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459E074C-E113-4459-9501-8DEED635A82D}" type="slidenum">
              <a:rPr lang="en-US" altLang="en-US" sz="1000">
                <a:solidFill>
                  <a:srgbClr val="FFFFFF"/>
                </a:solidFill>
              </a:rPr>
              <a:pPr>
                <a:spcBef>
                  <a:spcPct val="50000"/>
                </a:spcBef>
                <a:spcAft>
                  <a:spcPct val="0"/>
                </a:spcAft>
                <a:buClrTx/>
                <a:buFontTx/>
                <a:buNone/>
              </a:pPr>
              <a:t>60</a:t>
            </a:fld>
            <a:endParaRPr lang="en-US" altLang="en-US" sz="1000">
              <a:solidFill>
                <a:srgbClr val="FFFFFF"/>
              </a:solidFill>
            </a:endParaRPr>
          </a:p>
        </p:txBody>
      </p:sp>
      <p:graphicFrame>
        <p:nvGraphicFramePr>
          <p:cNvPr id="9" name="Group 3">
            <a:extLst>
              <a:ext uri="{FF2B5EF4-FFF2-40B4-BE49-F238E27FC236}">
                <a16:creationId xmlns:a16="http://schemas.microsoft.com/office/drawing/2014/main" id="{B15AD8EA-FAFF-4E46-A991-ADEE7B49546C}"/>
              </a:ext>
            </a:extLst>
          </p:cNvPr>
          <p:cNvGraphicFramePr>
            <a:graphicFrameLocks/>
          </p:cNvGraphicFramePr>
          <p:nvPr>
            <p:extLst>
              <p:ext uri="{D42A27DB-BD31-4B8C-83A1-F6EECF244321}">
                <p14:modId xmlns:p14="http://schemas.microsoft.com/office/powerpoint/2010/main" val="394394106"/>
              </p:ext>
            </p:extLst>
          </p:nvPr>
        </p:nvGraphicFramePr>
        <p:xfrm>
          <a:off x="2255880" y="2242322"/>
          <a:ext cx="8896350" cy="4468813"/>
        </p:xfrm>
        <a:graphic>
          <a:graphicData uri="http://schemas.openxmlformats.org/drawingml/2006/table">
            <a:tbl>
              <a:tblPr/>
              <a:tblGrid>
                <a:gridCol w="5499100">
                  <a:extLst>
                    <a:ext uri="{9D8B030D-6E8A-4147-A177-3AD203B41FA5}">
                      <a16:colId xmlns:a16="http://schemas.microsoft.com/office/drawing/2014/main" val="20000"/>
                    </a:ext>
                  </a:extLst>
                </a:gridCol>
                <a:gridCol w="1374775">
                  <a:extLst>
                    <a:ext uri="{9D8B030D-6E8A-4147-A177-3AD203B41FA5}">
                      <a16:colId xmlns:a16="http://schemas.microsoft.com/office/drawing/2014/main" val="20001"/>
                    </a:ext>
                  </a:extLst>
                </a:gridCol>
                <a:gridCol w="2022475">
                  <a:extLst>
                    <a:ext uri="{9D8B030D-6E8A-4147-A177-3AD203B41FA5}">
                      <a16:colId xmlns:a16="http://schemas.microsoft.com/office/drawing/2014/main" val="20002"/>
                    </a:ext>
                  </a:extLst>
                </a:gridCol>
              </a:tblGrid>
              <a:tr h="704850">
                <a:tc>
                  <a:txBody>
                    <a:body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2000" b="1" i="0" u="none" strike="noStrike" cap="none" normalizeH="0" baseline="0" dirty="0">
                          <a:ln>
                            <a:noFill/>
                          </a:ln>
                          <a:solidFill>
                            <a:schemeClr val="tx1"/>
                          </a:solidFill>
                          <a:effectLst/>
                          <a:latin typeface="Arial" charset="0"/>
                          <a:cs typeface="Arial" charset="0"/>
                        </a:rPr>
                        <a:t>Request URI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2000" b="1" i="0" u="none" strike="noStrike" cap="none" normalizeH="0" baseline="0">
                          <a:ln>
                            <a:noFill/>
                          </a:ln>
                          <a:solidFill>
                            <a:schemeClr val="tx1"/>
                          </a:solidFill>
                          <a:effectLst/>
                          <a:latin typeface="Arial" charset="0"/>
                          <a:cs typeface="Arial" charset="0"/>
                        </a:rPr>
                        <a:t>HTTP Method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2000" b="1" i="0" u="none" strike="noStrike" cap="none" normalizeH="0" baseline="0">
                          <a:ln>
                            <a:noFill/>
                          </a:ln>
                          <a:solidFill>
                            <a:schemeClr val="tx1"/>
                          </a:solidFill>
                          <a:effectLst/>
                          <a:latin typeface="Arial" charset="0"/>
                          <a:cs typeface="Arial" charset="0"/>
                        </a:rPr>
                        <a:t>Event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47850">
                <a:tc>
                  <a:txBody>
                    <a:body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2000" b="1" i="0" u="none" strike="noStrike" cap="none" normalizeH="0" baseline="0" dirty="0">
                          <a:ln>
                            <a:noFill/>
                          </a:ln>
                          <a:solidFill>
                            <a:schemeClr val="tx1"/>
                          </a:solidFill>
                          <a:effectLst/>
                          <a:latin typeface="Arial" charset="0"/>
                          <a:cs typeface="Arial" charset="0"/>
                        </a:rPr>
                        <a:t>Collection URI, e.g.:</a:t>
                      </a:r>
                    </a:p>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600" b="0" i="0" u="none" strike="noStrike" cap="none" normalizeH="0" baseline="0" dirty="0">
                          <a:ln>
                            <a:noFill/>
                          </a:ln>
                          <a:solidFill>
                            <a:schemeClr val="tx1"/>
                          </a:solidFill>
                          <a:effectLst/>
                          <a:latin typeface="Courier New" pitchFamily="49" charset="0"/>
                          <a:cs typeface="Courier New" pitchFamily="49" charset="0"/>
                        </a:rPr>
                        <a:t>http://xyz.com/prefix/myResource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endParaRPr kumimoji="0" lang="en-US" sz="20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endParaRPr kumimoji="0" lang="en-US" sz="20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16113">
                <a:tc>
                  <a:txBody>
                    <a:body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2000" b="1" i="0" u="none" strike="noStrike" cap="none" normalizeH="0" baseline="0" dirty="0">
                          <a:ln>
                            <a:noFill/>
                          </a:ln>
                          <a:solidFill>
                            <a:schemeClr val="tx1"/>
                          </a:solidFill>
                          <a:effectLst/>
                          <a:latin typeface="Arial" charset="0"/>
                          <a:cs typeface="Arial" charset="0"/>
                        </a:rPr>
                        <a:t>Member URI, e.g.:</a:t>
                      </a:r>
                    </a:p>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600" b="0" i="0" u="none" strike="noStrike" cap="none" normalizeH="0" baseline="0" dirty="0">
                          <a:ln>
                            <a:noFill/>
                          </a:ln>
                          <a:solidFill>
                            <a:schemeClr val="tx1"/>
                          </a:solidFill>
                          <a:effectLst/>
                          <a:latin typeface="Courier New" pitchFamily="49" charset="0"/>
                          <a:cs typeface="Courier New" pitchFamily="49" charset="0"/>
                        </a:rPr>
                        <a:t>http://</a:t>
                      </a:r>
                      <a:r>
                        <a:rPr kumimoji="0" lang="en-US" sz="1600" b="0" i="0" u="none" strike="noStrike" cap="none" normalizeH="0" baseline="0" dirty="0" err="1">
                          <a:ln>
                            <a:noFill/>
                          </a:ln>
                          <a:solidFill>
                            <a:schemeClr val="tx1"/>
                          </a:solidFill>
                          <a:effectLst/>
                          <a:latin typeface="Courier New" pitchFamily="49" charset="0"/>
                          <a:cs typeface="Courier New" pitchFamily="49" charset="0"/>
                        </a:rPr>
                        <a:t>xyz.com</a:t>
                      </a:r>
                      <a:r>
                        <a:rPr kumimoji="0" lang="en-US" sz="1600" b="0" i="0" u="none" strike="noStrike" cap="none" normalizeH="0" baseline="0" dirty="0">
                          <a:ln>
                            <a:noFill/>
                          </a:ln>
                          <a:solidFill>
                            <a:schemeClr val="tx1"/>
                          </a:solidFill>
                          <a:effectLst/>
                          <a:latin typeface="Courier New" pitchFamily="49" charset="0"/>
                          <a:cs typeface="Courier New" pitchFamily="49" charset="0"/>
                        </a:rPr>
                        <a:t>/prefix/</a:t>
                      </a:r>
                      <a:r>
                        <a:rPr kumimoji="0" lang="en-US" sz="1600" b="0" i="0" u="none" strike="noStrike" cap="none" normalizeH="0" baseline="0" dirty="0" err="1">
                          <a:ln>
                            <a:noFill/>
                          </a:ln>
                          <a:solidFill>
                            <a:schemeClr val="tx1"/>
                          </a:solidFill>
                          <a:effectLst/>
                          <a:latin typeface="Courier New" pitchFamily="49" charset="0"/>
                          <a:cs typeface="Courier New" pitchFamily="49" charset="0"/>
                        </a:rPr>
                        <a:t>myResource</a:t>
                      </a:r>
                      <a:r>
                        <a:rPr kumimoji="0" lang="en-US" sz="1600" b="0" i="0" u="none" strike="noStrike" cap="none" normalizeH="0" baseline="0" dirty="0">
                          <a:ln>
                            <a:noFill/>
                          </a:ln>
                          <a:solidFill>
                            <a:schemeClr val="tx1"/>
                          </a:solidFill>
                          <a:effectLst/>
                          <a:latin typeface="Courier New" pitchFamily="49" charset="0"/>
                          <a:cs typeface="Courier New" pitchFamily="49" charset="0"/>
                        </a:rPr>
                        <a:t>/</a:t>
                      </a:r>
                      <a:r>
                        <a:rPr kumimoji="0" lang="en-US" sz="1600" b="0" i="0" u="none" strike="noStrike" cap="none" normalizeH="0" baseline="0" dirty="0" err="1">
                          <a:ln>
                            <a:noFill/>
                          </a:ln>
                          <a:solidFill>
                            <a:schemeClr val="tx1"/>
                          </a:solidFill>
                          <a:effectLst/>
                          <a:latin typeface="Courier New" pitchFamily="49" charset="0"/>
                          <a:cs typeface="Courier New" pitchFamily="49" charset="0"/>
                        </a:rPr>
                        <a:t>resourceID</a:t>
                      </a:r>
                      <a:endParaRPr kumimoji="0" lang="en-US" sz="1600" b="0" i="0" u="none" strike="noStrike" cap="none" normalizeH="0" baseline="0" dirty="0">
                        <a:ln>
                          <a:noFill/>
                        </a:ln>
                        <a:solidFill>
                          <a:schemeClr val="tx1"/>
                        </a:solidFill>
                        <a:effectLst/>
                        <a:latin typeface="Courier New" pitchFamily="49" charset="0"/>
                        <a:cs typeface="Courier New" pitchFamily="49"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endParaRPr kumimoji="0" lang="en-US" sz="2000" b="1"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endParaRPr kumimoji="0" lang="en-US" sz="2000" b="1"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 name="Group 73">
            <a:extLst>
              <a:ext uri="{FF2B5EF4-FFF2-40B4-BE49-F238E27FC236}">
                <a16:creationId xmlns:a16="http://schemas.microsoft.com/office/drawing/2014/main" id="{A44B3403-FE80-4A40-A332-9642F01283B0}"/>
              </a:ext>
            </a:extLst>
          </p:cNvPr>
          <p:cNvGraphicFramePr>
            <a:graphicFrameLocks/>
          </p:cNvGraphicFramePr>
          <p:nvPr>
            <p:extLst>
              <p:ext uri="{D42A27DB-BD31-4B8C-83A1-F6EECF244321}">
                <p14:modId xmlns:p14="http://schemas.microsoft.com/office/powerpoint/2010/main" val="802470901"/>
              </p:ext>
            </p:extLst>
          </p:nvPr>
        </p:nvGraphicFramePr>
        <p:xfrm>
          <a:off x="7751805" y="2905897"/>
          <a:ext cx="1371600" cy="1870076"/>
        </p:xfrm>
        <a:graphic>
          <a:graphicData uri="http://schemas.openxmlformats.org/drawingml/2006/table">
            <a:tbl>
              <a:tblPr/>
              <a:tblGrid>
                <a:gridCol w="1371600">
                  <a:extLst>
                    <a:ext uri="{9D8B030D-6E8A-4147-A177-3AD203B41FA5}">
                      <a16:colId xmlns:a16="http://schemas.microsoft.com/office/drawing/2014/main" val="20000"/>
                    </a:ext>
                  </a:extLst>
                </a:gridCol>
              </a:tblGrid>
              <a:tr h="477838">
                <a:tc>
                  <a:txBody>
                    <a:body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2000" b="1" i="0" u="none" strike="noStrike" cap="none" normalizeH="0" baseline="0">
                          <a:ln>
                            <a:noFill/>
                          </a:ln>
                          <a:solidFill>
                            <a:schemeClr val="tx1"/>
                          </a:solidFill>
                          <a:effectLst/>
                          <a:latin typeface="Arial" charset="0"/>
                          <a:cs typeface="Arial" charset="0"/>
                        </a:rPr>
                        <a:t>GET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4025">
                <a:tc>
                  <a:txBody>
                    <a:body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2000" b="1" i="0" u="none" strike="noStrike" cap="none" normalizeH="0" baseline="0">
                          <a:ln>
                            <a:noFill/>
                          </a:ln>
                          <a:solidFill>
                            <a:schemeClr val="tx1"/>
                          </a:solidFill>
                          <a:effectLst/>
                          <a:latin typeface="Arial" charset="0"/>
                          <a:cs typeface="Arial" charset="0"/>
                        </a:rPr>
                        <a:t>POST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2438">
                <a:tc>
                  <a:txBody>
                    <a:body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2000" b="1" i="0" u="none" strike="noStrike" cap="none" normalizeH="0" baseline="0">
                          <a:ln>
                            <a:noFill/>
                          </a:ln>
                          <a:solidFill>
                            <a:schemeClr val="tx1"/>
                          </a:solidFill>
                          <a:effectLst/>
                          <a:latin typeface="Arial" charset="0"/>
                          <a:cs typeface="Arial" charset="0"/>
                        </a:rPr>
                        <a:t>PUT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5775">
                <a:tc>
                  <a:txBody>
                    <a:body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2000" b="1" i="0" u="none" strike="noStrike" cap="none" normalizeH="0" baseline="0">
                          <a:ln>
                            <a:noFill/>
                          </a:ln>
                          <a:solidFill>
                            <a:schemeClr val="tx1"/>
                          </a:solidFill>
                          <a:effectLst/>
                          <a:latin typeface="Arial" charset="0"/>
                          <a:cs typeface="Arial" charset="0"/>
                        </a:rPr>
                        <a:t>DELETE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1" name="Group 75">
            <a:extLst>
              <a:ext uri="{FF2B5EF4-FFF2-40B4-BE49-F238E27FC236}">
                <a16:creationId xmlns:a16="http://schemas.microsoft.com/office/drawing/2014/main" id="{EB630EA4-C983-1946-9034-F7EE3CA18933}"/>
              </a:ext>
            </a:extLst>
          </p:cNvPr>
          <p:cNvGraphicFramePr>
            <a:graphicFrameLocks/>
          </p:cNvGraphicFramePr>
          <p:nvPr>
            <p:extLst>
              <p:ext uri="{D42A27DB-BD31-4B8C-83A1-F6EECF244321}">
                <p14:modId xmlns:p14="http://schemas.microsoft.com/office/powerpoint/2010/main" val="3532131533"/>
              </p:ext>
            </p:extLst>
          </p:nvPr>
        </p:nvGraphicFramePr>
        <p:xfrm>
          <a:off x="9137693" y="2905897"/>
          <a:ext cx="2014537" cy="1885951"/>
        </p:xfrm>
        <a:graphic>
          <a:graphicData uri="http://schemas.openxmlformats.org/drawingml/2006/table">
            <a:tbl>
              <a:tblPr/>
              <a:tblGrid>
                <a:gridCol w="2014537">
                  <a:extLst>
                    <a:ext uri="{9D8B030D-6E8A-4147-A177-3AD203B41FA5}">
                      <a16:colId xmlns:a16="http://schemas.microsoft.com/office/drawing/2014/main" val="20000"/>
                    </a:ext>
                  </a:extLst>
                </a:gridCol>
              </a:tblGrid>
              <a:tr h="501650">
                <a:tc>
                  <a:txBody>
                    <a:body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List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1963">
                <a:tc>
                  <a:txBody>
                    <a:body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Create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0375">
                <a:tc>
                  <a:txBody>
                    <a:body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1963">
                <a:tc>
                  <a:txBody>
                    <a:body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2" name="Group 72">
            <a:extLst>
              <a:ext uri="{FF2B5EF4-FFF2-40B4-BE49-F238E27FC236}">
                <a16:creationId xmlns:a16="http://schemas.microsoft.com/office/drawing/2014/main" id="{4A80A375-4649-384D-B337-4019D4D33E13}"/>
              </a:ext>
            </a:extLst>
          </p:cNvPr>
          <p:cNvGraphicFramePr>
            <a:graphicFrameLocks/>
          </p:cNvGraphicFramePr>
          <p:nvPr>
            <p:extLst>
              <p:ext uri="{D42A27DB-BD31-4B8C-83A1-F6EECF244321}">
                <p14:modId xmlns:p14="http://schemas.microsoft.com/office/powerpoint/2010/main" val="2470661789"/>
              </p:ext>
            </p:extLst>
          </p:nvPr>
        </p:nvGraphicFramePr>
        <p:xfrm>
          <a:off x="7751805" y="4772797"/>
          <a:ext cx="1371600" cy="1922464"/>
        </p:xfrm>
        <a:graphic>
          <a:graphicData uri="http://schemas.openxmlformats.org/drawingml/2006/table">
            <a:tbl>
              <a:tblPr/>
              <a:tblGrid>
                <a:gridCol w="1371600">
                  <a:extLst>
                    <a:ext uri="{9D8B030D-6E8A-4147-A177-3AD203B41FA5}">
                      <a16:colId xmlns:a16="http://schemas.microsoft.com/office/drawing/2014/main" val="20000"/>
                    </a:ext>
                  </a:extLst>
                </a:gridCol>
              </a:tblGrid>
              <a:tr h="481013">
                <a:tc>
                  <a:txBody>
                    <a:body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2000" b="1" i="0" u="none" strike="noStrike" cap="none" normalizeH="0" baseline="0">
                          <a:ln>
                            <a:noFill/>
                          </a:ln>
                          <a:solidFill>
                            <a:schemeClr val="tx1"/>
                          </a:solidFill>
                          <a:effectLst/>
                          <a:latin typeface="Arial" charset="0"/>
                          <a:cs typeface="Arial" charset="0"/>
                        </a:rPr>
                        <a:t>GET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1013">
                <a:tc>
                  <a:txBody>
                    <a:body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2000" b="1" i="0" u="none" strike="noStrike" cap="none" normalizeH="0" baseline="0">
                          <a:ln>
                            <a:noFill/>
                          </a:ln>
                          <a:solidFill>
                            <a:schemeClr val="tx1"/>
                          </a:solidFill>
                          <a:effectLst/>
                          <a:latin typeface="Arial" charset="0"/>
                          <a:cs typeface="Arial" charset="0"/>
                        </a:rPr>
                        <a:t>POST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9425">
                <a:tc>
                  <a:txBody>
                    <a:body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2000" b="1" i="0" u="none" strike="noStrike" cap="none" normalizeH="0" baseline="0">
                          <a:ln>
                            <a:noFill/>
                          </a:ln>
                          <a:solidFill>
                            <a:schemeClr val="tx1"/>
                          </a:solidFill>
                          <a:effectLst/>
                          <a:latin typeface="Arial" charset="0"/>
                          <a:cs typeface="Arial" charset="0"/>
                        </a:rPr>
                        <a:t>PUT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1013">
                <a:tc>
                  <a:txBody>
                    <a:body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2000" b="1" i="0" u="none" strike="noStrike" cap="none" normalizeH="0" baseline="0">
                          <a:ln>
                            <a:noFill/>
                          </a:ln>
                          <a:solidFill>
                            <a:schemeClr val="tx1"/>
                          </a:solidFill>
                          <a:effectLst/>
                          <a:latin typeface="Arial" charset="0"/>
                          <a:cs typeface="Arial" charset="0"/>
                        </a:rPr>
                        <a:t>DELETE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3" name="Group 77">
            <a:extLst>
              <a:ext uri="{FF2B5EF4-FFF2-40B4-BE49-F238E27FC236}">
                <a16:creationId xmlns:a16="http://schemas.microsoft.com/office/drawing/2014/main" id="{6B26BAF3-B165-3747-9F30-EDF00DC9414D}"/>
              </a:ext>
            </a:extLst>
          </p:cNvPr>
          <p:cNvGraphicFramePr>
            <a:graphicFrameLocks noGrp="1"/>
          </p:cNvGraphicFramePr>
          <p:nvPr>
            <p:extLst>
              <p:ext uri="{D42A27DB-BD31-4B8C-83A1-F6EECF244321}">
                <p14:modId xmlns:p14="http://schemas.microsoft.com/office/powerpoint/2010/main" val="868439388"/>
              </p:ext>
            </p:extLst>
          </p:nvPr>
        </p:nvGraphicFramePr>
        <p:xfrm>
          <a:off x="9132930" y="4810897"/>
          <a:ext cx="1995488" cy="1905001"/>
        </p:xfrm>
        <a:graphic>
          <a:graphicData uri="http://schemas.openxmlformats.org/drawingml/2006/table">
            <a:tbl>
              <a:tblPr/>
              <a:tblGrid>
                <a:gridCol w="1995488">
                  <a:extLst>
                    <a:ext uri="{9D8B030D-6E8A-4147-A177-3AD203B41FA5}">
                      <a16:colId xmlns:a16="http://schemas.microsoft.com/office/drawing/2014/main" val="20000"/>
                    </a:ext>
                  </a:extLst>
                </a:gridCol>
              </a:tblGrid>
              <a:tr h="465138">
                <a:tc>
                  <a:txBody>
                    <a:body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800" b="1" i="0" u="none" strike="noStrike" cap="none" normalizeH="0" baseline="0" dirty="0">
                          <a:ln>
                            <a:noFill/>
                          </a:ln>
                          <a:solidFill>
                            <a:schemeClr val="tx1"/>
                          </a:solidFill>
                          <a:effectLst/>
                          <a:latin typeface="Arial" charset="0"/>
                          <a:cs typeface="Arial" charset="0"/>
                        </a:rPr>
                        <a:t>Retrieve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9425">
                <a:tc>
                  <a:txBody>
                    <a:body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endParaRPr kumimoji="0" lang="en-US" sz="1800" b="1" i="0" u="none" strike="noStrike" cap="none" normalizeH="0" baseline="0" dirty="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1013">
                <a:tc>
                  <a:txBody>
                    <a:body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update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9425">
                <a:tc>
                  <a:txBody>
                    <a:body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800" b="1" i="0" u="none" strike="noStrike" cap="none" normalizeH="0" baseline="0">
                          <a:ln>
                            <a:noFill/>
                          </a:ln>
                          <a:solidFill>
                            <a:schemeClr val="tx1"/>
                          </a:solidFill>
                          <a:effectLst/>
                          <a:latin typeface="Arial" charset="0"/>
                          <a:cs typeface="Arial" charset="0"/>
                        </a:rPr>
                        <a:t>delete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81805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6"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61</a:t>
            </a:fld>
            <a:endParaRPr lang="en-US" altLang="en-US" sz="1000">
              <a:solidFill>
                <a:srgbClr val="FFFFFF"/>
              </a:solidFill>
            </a:endParaRPr>
          </a:p>
        </p:txBody>
      </p:sp>
      <p:sp>
        <p:nvSpPr>
          <p:cNvPr id="72707" name="Rectangle 2"/>
          <p:cNvSpPr>
            <a:spLocks noGrp="1" noChangeArrowheads="1"/>
          </p:cNvSpPr>
          <p:nvPr>
            <p:ph type="title"/>
          </p:nvPr>
        </p:nvSpPr>
        <p:spPr/>
        <p:txBody>
          <a:bodyPr/>
          <a:lstStyle/>
          <a:p>
            <a:pPr eaLnBrk="1" hangingPunct="1"/>
            <a:r>
              <a:rPr lang="en-US" altLang="en-US" sz="2800"/>
              <a:t>Notes:</a:t>
            </a:r>
          </a:p>
        </p:txBody>
      </p:sp>
      <p:sp>
        <p:nvSpPr>
          <p:cNvPr id="72708" name="Rectangle 3"/>
          <p:cNvSpPr>
            <a:spLocks noGrp="1" noChangeArrowheads="1"/>
          </p:cNvSpPr>
          <p:nvPr>
            <p:ph type="body" idx="1"/>
          </p:nvPr>
        </p:nvSpPr>
        <p:spPr/>
        <p:txBody>
          <a:bodyPr/>
          <a:lstStyle/>
          <a:p>
            <a:pPr eaLnBrk="1" hangingPunct="1"/>
            <a:r>
              <a:rPr lang="en-US" altLang="en-US" sz="1400"/>
              <a:t>This illustrates the relationship between the URL, the HTTP method, and the action to be taken on the data.</a:t>
            </a:r>
          </a:p>
          <a:p>
            <a:pPr eaLnBrk="1" hangingPunct="1"/>
            <a:r>
              <a:rPr lang="en-US" altLang="en-US" sz="1400"/>
              <a:t>For example, if the URL was </a:t>
            </a:r>
            <a:r>
              <a:rPr lang="en-US" altLang="en-US" sz="1400" u="sng"/>
              <a:t>http://www.books.are.us/JKRowling</a:t>
            </a:r>
            <a:r>
              <a:rPr lang="en-US" altLang="en-US" sz="1400"/>
              <a:t> with a GET method, you would be asking for a list of books written by J. K. Rowling.</a:t>
            </a:r>
          </a:p>
          <a:p>
            <a:pPr eaLnBrk="1" hangingPunct="1"/>
            <a:r>
              <a:rPr lang="en-US" altLang="en-US" sz="1400"/>
              <a:t>If the URL was </a:t>
            </a:r>
            <a:r>
              <a:rPr lang="en-US" altLang="en-US" sz="1400" u="sng"/>
              <a:t>http://www.books.are.us/JKRowling/HarryPotterAndThePhilosophersStone</a:t>
            </a:r>
            <a:r>
              <a:rPr lang="en-US" altLang="en-US" sz="1400"/>
              <a:t> with a GET method, you would be asking for details on the first book in the Harry Potter series.</a:t>
            </a:r>
          </a:p>
          <a:p>
            <a:pPr eaLnBrk="1" hangingPunct="1"/>
            <a:r>
              <a:rPr lang="en-US" altLang="en-US" sz="1400"/>
              <a:t>As you can see, REST style requests are lightweight.</a:t>
            </a:r>
          </a:p>
        </p:txBody>
      </p:sp>
    </p:spTree>
    <p:extLst>
      <p:ext uri="{BB962C8B-B14F-4D97-AF65-F5344CB8AC3E}">
        <p14:creationId xmlns:p14="http://schemas.microsoft.com/office/powerpoint/2010/main" val="2159608254"/>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AutoShape 2"/>
          <p:cNvSpPr>
            <a:spLocks noChangeArrowheads="1"/>
          </p:cNvSpPr>
          <p:nvPr/>
        </p:nvSpPr>
        <p:spPr bwMode="auto">
          <a:xfrm>
            <a:off x="6819901" y="3221039"/>
            <a:ext cx="4962525" cy="1273175"/>
          </a:xfrm>
          <a:prstGeom prst="roundRect">
            <a:avLst>
              <a:gd name="adj" fmla="val 16667"/>
            </a:avLst>
          </a:prstGeom>
          <a:solidFill>
            <a:srgbClr val="CC99FF">
              <a:alpha val="52156"/>
            </a:srgbClr>
          </a:solidFill>
          <a:ln w="12700" algn="ctr">
            <a:solidFill>
              <a:schemeClr val="tx1"/>
            </a:solidFill>
            <a:round/>
            <a:headEnd/>
            <a:tailEnd/>
          </a:ln>
        </p:spPr>
        <p:txBody>
          <a:bodyPr wrap="none" lIns="89046" tIns="44522" rIns="89046" bIns="44522"/>
          <a:lstStyle>
            <a:lvl1pPr defTabSz="8001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defTabSz="80010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defTabSz="8001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defTabSz="8001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8001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endParaRPr lang="en-US" altLang="en-US" sz="1800" b="0"/>
          </a:p>
        </p:txBody>
      </p:sp>
      <p:sp>
        <p:nvSpPr>
          <p:cNvPr id="73732" name="AutoShape 3"/>
          <p:cNvSpPr>
            <a:spLocks noChangeArrowheads="1"/>
          </p:cNvSpPr>
          <p:nvPr/>
        </p:nvSpPr>
        <p:spPr bwMode="auto">
          <a:xfrm>
            <a:off x="3114676" y="5018088"/>
            <a:ext cx="8867775" cy="1320800"/>
          </a:xfrm>
          <a:prstGeom prst="roundRect">
            <a:avLst>
              <a:gd name="adj" fmla="val 16667"/>
            </a:avLst>
          </a:prstGeom>
          <a:solidFill>
            <a:srgbClr val="CC99FF">
              <a:alpha val="52156"/>
            </a:srgbClr>
          </a:solidFill>
          <a:ln w="12700" algn="ctr">
            <a:solidFill>
              <a:schemeClr val="tx1"/>
            </a:solidFill>
            <a:round/>
            <a:headEnd/>
            <a:tailEnd/>
          </a:ln>
        </p:spPr>
        <p:txBody>
          <a:bodyPr wrap="none" lIns="89046" tIns="44522" rIns="89046" bIns="44522"/>
          <a:lstStyle>
            <a:lvl1pPr defTabSz="8001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defTabSz="80010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defTabSz="8001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defTabSz="8001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8001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endParaRPr lang="en-US" altLang="en-US" sz="1800" b="0"/>
          </a:p>
        </p:txBody>
      </p:sp>
      <p:sp>
        <p:nvSpPr>
          <p:cNvPr id="73733" name="AutoShape 4"/>
          <p:cNvSpPr>
            <a:spLocks noChangeArrowheads="1"/>
          </p:cNvSpPr>
          <p:nvPr/>
        </p:nvSpPr>
        <p:spPr bwMode="auto">
          <a:xfrm>
            <a:off x="6577013" y="1606551"/>
            <a:ext cx="5218112" cy="1103313"/>
          </a:xfrm>
          <a:prstGeom prst="roundRect">
            <a:avLst>
              <a:gd name="adj" fmla="val 16667"/>
            </a:avLst>
          </a:prstGeom>
          <a:solidFill>
            <a:srgbClr val="CC99FF">
              <a:alpha val="52156"/>
            </a:srgbClr>
          </a:solidFill>
          <a:ln w="12700" algn="ctr">
            <a:solidFill>
              <a:schemeClr val="tx1"/>
            </a:solidFill>
            <a:round/>
            <a:headEnd/>
            <a:tailEnd/>
          </a:ln>
        </p:spPr>
        <p:txBody>
          <a:bodyPr wrap="none" lIns="89046" tIns="44522" rIns="89046" bIns="44522"/>
          <a:lstStyle>
            <a:lvl1pPr defTabSz="8001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defTabSz="80010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defTabSz="8001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defTabSz="8001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8001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endParaRPr lang="en-US" altLang="en-US" sz="1800" b="0"/>
          </a:p>
        </p:txBody>
      </p:sp>
      <p:sp>
        <p:nvSpPr>
          <p:cNvPr id="73734" name="Rectangle 5"/>
          <p:cNvSpPr>
            <a:spLocks noGrp="1" noChangeArrowheads="1"/>
          </p:cNvSpPr>
          <p:nvPr>
            <p:ph type="title"/>
          </p:nvPr>
        </p:nvSpPr>
        <p:spPr/>
        <p:txBody>
          <a:bodyPr>
            <a:normAutofit/>
          </a:bodyPr>
          <a:lstStyle/>
          <a:p>
            <a:pPr eaLnBrk="1" hangingPunct="1"/>
            <a:r>
              <a:rPr lang="en-US" altLang="en-US" sz="3600" b="1" dirty="0"/>
              <a:t>REST Simple Sample</a:t>
            </a:r>
          </a:p>
        </p:txBody>
      </p:sp>
      <p:sp>
        <p:nvSpPr>
          <p:cNvPr id="73735" name="Rectangle 6"/>
          <p:cNvSpPr>
            <a:spLocks noGrp="1" noChangeArrowheads="1"/>
          </p:cNvSpPr>
          <p:nvPr>
            <p:ph idx="4294967295"/>
          </p:nvPr>
        </p:nvSpPr>
        <p:spPr>
          <a:xfrm>
            <a:off x="3114676" y="1511300"/>
            <a:ext cx="7775575" cy="3514725"/>
          </a:xfrm>
          <a:noFill/>
        </p:spPr>
        <p:txBody>
          <a:bodyPr/>
          <a:lstStyle/>
          <a:p>
            <a:pPr marL="342900" indent="-342900"/>
            <a:r>
              <a:rPr lang="en-US" altLang="en-US" dirty="0"/>
              <a:t>Request</a:t>
            </a:r>
          </a:p>
          <a:p>
            <a:pPr marL="342900" indent="-342900"/>
            <a:endParaRPr lang="en-US" altLang="en-US" dirty="0"/>
          </a:p>
          <a:p>
            <a:pPr marL="342900" indent="-342900"/>
            <a:endParaRPr lang="en-US" altLang="en-US" dirty="0"/>
          </a:p>
          <a:p>
            <a:pPr marL="342900" indent="-342900"/>
            <a:endParaRPr lang="en-US" altLang="en-US" dirty="0"/>
          </a:p>
          <a:p>
            <a:pPr marL="342900" indent="-342900"/>
            <a:r>
              <a:rPr lang="en-US" altLang="en-US" dirty="0"/>
              <a:t>Response</a:t>
            </a:r>
          </a:p>
        </p:txBody>
      </p:sp>
      <p:sp>
        <p:nvSpPr>
          <p:cNvPr id="73736" name="Text Box 7"/>
          <p:cNvSpPr txBox="1">
            <a:spLocks noChangeArrowheads="1"/>
          </p:cNvSpPr>
          <p:nvPr/>
        </p:nvSpPr>
        <p:spPr bwMode="auto">
          <a:xfrm>
            <a:off x="6513513" y="1625600"/>
            <a:ext cx="4100512"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lvl="1" eaLnBrk="1" hangingPunct="1">
              <a:spcBef>
                <a:spcPct val="0"/>
              </a:spcBef>
              <a:spcAft>
                <a:spcPct val="0"/>
              </a:spcAft>
              <a:buClrTx/>
              <a:buFontTx/>
              <a:buNone/>
            </a:pPr>
            <a:r>
              <a:rPr lang="en-US" altLang="en-US" sz="1600"/>
              <a:t>GET /mortgage/231677 HTTP/1.1</a:t>
            </a:r>
          </a:p>
          <a:p>
            <a:pPr lvl="1" eaLnBrk="1" hangingPunct="1">
              <a:spcBef>
                <a:spcPct val="0"/>
              </a:spcBef>
              <a:spcAft>
                <a:spcPct val="0"/>
              </a:spcAft>
              <a:buClrTx/>
              <a:buFontTx/>
              <a:buNone/>
            </a:pPr>
            <a:r>
              <a:rPr lang="en-US" altLang="en-US" sz="1600"/>
              <a:t>  Host: www.example.com </a:t>
            </a:r>
          </a:p>
          <a:p>
            <a:pPr lvl="1" eaLnBrk="1" hangingPunct="1">
              <a:spcBef>
                <a:spcPct val="0"/>
              </a:spcBef>
              <a:spcAft>
                <a:spcPct val="0"/>
              </a:spcAft>
              <a:buClrTx/>
              <a:buFontTx/>
              <a:buNone/>
            </a:pPr>
            <a:r>
              <a:rPr lang="en-US" altLang="en-US" sz="1600"/>
              <a:t>  Accept-Language: en  </a:t>
            </a:r>
          </a:p>
          <a:p>
            <a:pPr lvl="1" eaLnBrk="1" hangingPunct="1">
              <a:spcBef>
                <a:spcPct val="0"/>
              </a:spcBef>
              <a:spcAft>
                <a:spcPct val="0"/>
              </a:spcAft>
              <a:buClrTx/>
              <a:buFontTx/>
              <a:buNone/>
            </a:pPr>
            <a:r>
              <a:rPr lang="en-US" altLang="en-US" sz="1600"/>
              <a:t>  Charset: UTF-8</a:t>
            </a:r>
          </a:p>
          <a:p>
            <a:pPr eaLnBrk="1" hangingPunct="1">
              <a:spcBef>
                <a:spcPct val="50000"/>
              </a:spcBef>
              <a:spcAft>
                <a:spcPct val="0"/>
              </a:spcAft>
              <a:buClrTx/>
              <a:buFontTx/>
              <a:buNone/>
            </a:pPr>
            <a:endParaRPr lang="en-US" altLang="en-US" sz="1600" b="0"/>
          </a:p>
        </p:txBody>
      </p:sp>
      <p:sp>
        <p:nvSpPr>
          <p:cNvPr id="73737" name="Text Box 8"/>
          <p:cNvSpPr txBox="1">
            <a:spLocks noChangeArrowheads="1"/>
          </p:cNvSpPr>
          <p:nvPr/>
        </p:nvSpPr>
        <p:spPr bwMode="auto">
          <a:xfrm>
            <a:off x="2671763" y="5026025"/>
            <a:ext cx="9396413"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lvl="1" eaLnBrk="1" hangingPunct="1">
              <a:spcBef>
                <a:spcPct val="0"/>
              </a:spcBef>
              <a:spcAft>
                <a:spcPct val="0"/>
              </a:spcAft>
              <a:buClrTx/>
              <a:buFontTx/>
              <a:buNone/>
            </a:pPr>
            <a:r>
              <a:rPr lang="en-US" altLang="en-US" sz="1600"/>
              <a:t>HTTP/1.1 200 OK</a:t>
            </a:r>
          </a:p>
          <a:p>
            <a:pPr lvl="1" eaLnBrk="1" hangingPunct="1">
              <a:spcBef>
                <a:spcPct val="0"/>
              </a:spcBef>
              <a:spcAft>
                <a:spcPct val="0"/>
              </a:spcAft>
              <a:buClrTx/>
              <a:buFontTx/>
              <a:buNone/>
            </a:pPr>
            <a:r>
              <a:rPr lang="en-US" altLang="en-US" sz="1600"/>
              <a:t>  Language: en_us</a:t>
            </a:r>
          </a:p>
          <a:p>
            <a:pPr lvl="1" eaLnBrk="1" hangingPunct="1">
              <a:spcBef>
                <a:spcPct val="0"/>
              </a:spcBef>
              <a:spcAft>
                <a:spcPct val="0"/>
              </a:spcAft>
              <a:buClrTx/>
              <a:buFontTx/>
              <a:buNone/>
            </a:pPr>
            <a:r>
              <a:rPr lang="en-US" altLang="en-US" sz="1600"/>
              <a:t>  Charset: UTF-8</a:t>
            </a:r>
          </a:p>
          <a:p>
            <a:pPr lvl="1" eaLnBrk="1" hangingPunct="1">
              <a:spcBef>
                <a:spcPct val="0"/>
              </a:spcBef>
              <a:spcAft>
                <a:spcPct val="0"/>
              </a:spcAft>
              <a:buClrTx/>
              <a:buFontTx/>
              <a:buNone/>
            </a:pPr>
            <a:r>
              <a:rPr lang="en-US" altLang="en-US" sz="1600"/>
              <a:t>  Content-Type: text/xml</a:t>
            </a:r>
          </a:p>
          <a:p>
            <a:pPr lvl="1" eaLnBrk="1" hangingPunct="1">
              <a:spcBef>
                <a:spcPct val="0"/>
              </a:spcBef>
              <a:spcAft>
                <a:spcPct val="0"/>
              </a:spcAft>
              <a:buClrTx/>
              <a:buFontTx/>
              <a:buNone/>
            </a:pPr>
            <a:r>
              <a:rPr lang="en-US" altLang="en-US" sz="1600"/>
              <a:t>&lt;mortgage&gt;&lt;principal&gt;238000&lt;/principal&gt;&lt;rate&gt;3.5&lt;/rate&gt;&lt;type&gt;5/1 ARM&lt;/type&gt;&lt;/mortgage&gt;</a:t>
            </a:r>
          </a:p>
          <a:p>
            <a:pPr eaLnBrk="1" hangingPunct="1">
              <a:spcBef>
                <a:spcPct val="50000"/>
              </a:spcBef>
              <a:spcAft>
                <a:spcPct val="0"/>
              </a:spcAft>
              <a:buClrTx/>
              <a:buFontTx/>
              <a:buNone/>
            </a:pPr>
            <a:endParaRPr lang="en-US" altLang="en-US" sz="1000" b="0"/>
          </a:p>
        </p:txBody>
      </p:sp>
      <p:sp>
        <p:nvSpPr>
          <p:cNvPr id="73738" name="Text Box 9"/>
          <p:cNvSpPr txBox="1">
            <a:spLocks noChangeArrowheads="1"/>
          </p:cNvSpPr>
          <p:nvPr/>
        </p:nvSpPr>
        <p:spPr bwMode="auto">
          <a:xfrm>
            <a:off x="6488114" y="3182938"/>
            <a:ext cx="5494337"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lvl="1" eaLnBrk="1" hangingPunct="1">
              <a:spcBef>
                <a:spcPct val="0"/>
              </a:spcBef>
              <a:spcAft>
                <a:spcPct val="0"/>
              </a:spcAft>
              <a:buClrTx/>
              <a:buFontTx/>
              <a:buNone/>
            </a:pPr>
            <a:r>
              <a:rPr lang="en-US" altLang="en-US" sz="1600"/>
              <a:t>HTTP/1.1 200 OK</a:t>
            </a:r>
          </a:p>
          <a:p>
            <a:pPr lvl="1" eaLnBrk="1" hangingPunct="1">
              <a:spcBef>
                <a:spcPct val="0"/>
              </a:spcBef>
              <a:spcAft>
                <a:spcPct val="0"/>
              </a:spcAft>
              <a:buClrTx/>
              <a:buFontTx/>
              <a:buNone/>
            </a:pPr>
            <a:r>
              <a:rPr lang="en-US" altLang="en-US" sz="1600"/>
              <a:t>  Language: en_us</a:t>
            </a:r>
          </a:p>
          <a:p>
            <a:pPr lvl="1" eaLnBrk="1" hangingPunct="1">
              <a:spcBef>
                <a:spcPct val="0"/>
              </a:spcBef>
              <a:spcAft>
                <a:spcPct val="0"/>
              </a:spcAft>
              <a:buClrTx/>
              <a:buFontTx/>
              <a:buNone/>
            </a:pPr>
            <a:r>
              <a:rPr lang="en-US" altLang="en-US" sz="1600"/>
              <a:t>  Charset: UTF-8</a:t>
            </a:r>
          </a:p>
          <a:p>
            <a:pPr lvl="1" eaLnBrk="1" hangingPunct="1">
              <a:spcBef>
                <a:spcPct val="0"/>
              </a:spcBef>
              <a:spcAft>
                <a:spcPct val="0"/>
              </a:spcAft>
              <a:buClrTx/>
              <a:buFontTx/>
              <a:buNone/>
            </a:pPr>
            <a:r>
              <a:rPr lang="en-US" altLang="en-US" sz="1600"/>
              <a:t>  Content-Type: text/json</a:t>
            </a:r>
          </a:p>
          <a:p>
            <a:pPr lvl="1" eaLnBrk="1" hangingPunct="1">
              <a:spcBef>
                <a:spcPct val="0"/>
              </a:spcBef>
              <a:spcAft>
                <a:spcPct val="0"/>
              </a:spcAft>
              <a:buClrTx/>
              <a:buFontTx/>
              <a:buNone/>
            </a:pPr>
            <a:r>
              <a:rPr lang="en-US" altLang="en-US" sz="1600"/>
              <a:t>{“principal”:”238000”,”rate”:”3.5”, “type”:”5/1 ARM”}</a:t>
            </a:r>
          </a:p>
          <a:p>
            <a:pPr eaLnBrk="1" hangingPunct="1">
              <a:spcBef>
                <a:spcPct val="50000"/>
              </a:spcBef>
              <a:spcAft>
                <a:spcPct val="0"/>
              </a:spcAft>
              <a:buClrTx/>
              <a:buFontTx/>
              <a:buNone/>
            </a:pPr>
            <a:endParaRPr lang="en-US" altLang="en-US" sz="1600" b="0"/>
          </a:p>
        </p:txBody>
      </p:sp>
      <p:sp>
        <p:nvSpPr>
          <p:cNvPr id="73739" name="Line 10"/>
          <p:cNvSpPr>
            <a:spLocks noChangeShapeType="1"/>
          </p:cNvSpPr>
          <p:nvPr/>
        </p:nvSpPr>
        <p:spPr bwMode="auto">
          <a:xfrm>
            <a:off x="5330825" y="3603626"/>
            <a:ext cx="984250" cy="142875"/>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73740" name="Line 11"/>
          <p:cNvSpPr>
            <a:spLocks noChangeShapeType="1"/>
          </p:cNvSpPr>
          <p:nvPr/>
        </p:nvSpPr>
        <p:spPr bwMode="auto">
          <a:xfrm>
            <a:off x="5219700" y="4064001"/>
            <a:ext cx="234950" cy="790575"/>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73741" name="Text Box 12"/>
          <p:cNvSpPr txBox="1">
            <a:spLocks noChangeArrowheads="1"/>
          </p:cNvSpPr>
          <p:nvPr/>
        </p:nvSpPr>
        <p:spPr bwMode="auto">
          <a:xfrm>
            <a:off x="5175250" y="3592513"/>
            <a:ext cx="877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b="0"/>
              <a:t>or</a:t>
            </a:r>
          </a:p>
        </p:txBody>
      </p:sp>
      <p:sp>
        <p:nvSpPr>
          <p:cNvPr id="73742" name="Line 13"/>
          <p:cNvSpPr>
            <a:spLocks noChangeShapeType="1"/>
          </p:cNvSpPr>
          <p:nvPr/>
        </p:nvSpPr>
        <p:spPr bwMode="auto">
          <a:xfrm>
            <a:off x="5122863" y="1881189"/>
            <a:ext cx="984250" cy="142875"/>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989811774"/>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63</a:t>
            </a:fld>
            <a:endParaRPr lang="en-US" altLang="en-US" sz="1000">
              <a:solidFill>
                <a:srgbClr val="FFFFFF"/>
              </a:solidFill>
            </a:endParaRPr>
          </a:p>
        </p:txBody>
      </p:sp>
      <p:sp>
        <p:nvSpPr>
          <p:cNvPr id="74755" name="Rectangle 2"/>
          <p:cNvSpPr>
            <a:spLocks noGrp="1" noChangeArrowheads="1"/>
          </p:cNvSpPr>
          <p:nvPr>
            <p:ph type="title"/>
          </p:nvPr>
        </p:nvSpPr>
        <p:spPr/>
        <p:txBody>
          <a:bodyPr/>
          <a:lstStyle/>
          <a:p>
            <a:pPr eaLnBrk="1" hangingPunct="1"/>
            <a:r>
              <a:rPr lang="en-US" altLang="en-US" sz="2800"/>
              <a:t>Notes:</a:t>
            </a:r>
          </a:p>
        </p:txBody>
      </p:sp>
      <p:sp>
        <p:nvSpPr>
          <p:cNvPr id="74756" name="Rectangle 3"/>
          <p:cNvSpPr>
            <a:spLocks noGrp="1" noChangeArrowheads="1"/>
          </p:cNvSpPr>
          <p:nvPr>
            <p:ph type="body" idx="1"/>
          </p:nvPr>
        </p:nvSpPr>
        <p:spPr/>
        <p:txBody>
          <a:bodyPr/>
          <a:lstStyle/>
          <a:p>
            <a:pPr eaLnBrk="1" hangingPunct="1"/>
            <a:r>
              <a:rPr lang="en-US" altLang="en-US" sz="1400"/>
              <a:t>This page illustrates the flow of data ‘on the wire’ for a REST request.</a:t>
            </a:r>
          </a:p>
          <a:p>
            <a:pPr eaLnBrk="1" hangingPunct="1"/>
            <a:r>
              <a:rPr lang="en-US" altLang="en-US" sz="1400"/>
              <a:t>The samples include the HTTP (HyperText Transfer Protocol)</a:t>
            </a:r>
          </a:p>
          <a:p>
            <a:pPr eaLnBrk="1" hangingPunct="1"/>
            <a:r>
              <a:rPr lang="en-US" altLang="en-US" sz="1400"/>
              <a:t>The request starts with an HTTP  request line (“GET /mortgage/231677 HTTP/1.1”)  followed by HTTP headers that define additional characteristics of the transmission.</a:t>
            </a:r>
          </a:p>
          <a:p>
            <a:pPr eaLnBrk="1" hangingPunct="1"/>
            <a:r>
              <a:rPr lang="en-US" altLang="en-US" sz="1400"/>
              <a:t>The request indicates that we would like the details on mortgage 321677</a:t>
            </a:r>
          </a:p>
          <a:p>
            <a:pPr eaLnBrk="1" hangingPunct="1"/>
            <a:r>
              <a:rPr lang="en-US" altLang="en-US" sz="1400"/>
              <a:t>Since the most popular way of returning information is via XML or JSON, we have shown an example of each.</a:t>
            </a:r>
          </a:p>
          <a:p>
            <a:pPr eaLnBrk="1" hangingPunct="1"/>
            <a:r>
              <a:rPr lang="en-US" altLang="en-US" sz="1400"/>
              <a:t>In both situations there is an HTTP response line indicating the status of the request plus HTTP headers indicating the type, language, and codepage of the request (you may see additional header information). In the body of the HTTP transmission is the application data either in XML or JSON notation.</a:t>
            </a:r>
          </a:p>
          <a:p>
            <a:pPr eaLnBrk="1" hangingPunct="1"/>
            <a:r>
              <a:rPr lang="en-US" altLang="en-US" sz="1400"/>
              <a:t>Some people feel that JSON has less characters to transfer and is easier to parse so it is a popular format.</a:t>
            </a:r>
          </a:p>
          <a:p>
            <a:pPr eaLnBrk="1" hangingPunct="1"/>
            <a:r>
              <a:rPr lang="en-US" altLang="en-US" sz="1400"/>
              <a:t>REST services can be implemented in CICS using the CICS WEB API, using ATOM feeds, and using Servlets/JSPs.</a:t>
            </a:r>
          </a:p>
        </p:txBody>
      </p:sp>
    </p:spTree>
    <p:extLst>
      <p:ext uri="{BB962C8B-B14F-4D97-AF65-F5344CB8AC3E}">
        <p14:creationId xmlns:p14="http://schemas.microsoft.com/office/powerpoint/2010/main" val="1413329751"/>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lstStyle/>
          <a:p>
            <a:pPr eaLnBrk="1" hangingPunct="1"/>
            <a:r>
              <a:rPr lang="en-US" altLang="en-US" sz="2800" b="1"/>
              <a:t>More Information</a:t>
            </a:r>
          </a:p>
        </p:txBody>
      </p:sp>
      <p:sp>
        <p:nvSpPr>
          <p:cNvPr id="75780" name="Rectangle 3"/>
          <p:cNvSpPr>
            <a:spLocks noGrp="1" noChangeArrowheads="1"/>
          </p:cNvSpPr>
          <p:nvPr>
            <p:ph idx="1"/>
          </p:nvPr>
        </p:nvSpPr>
        <p:spPr>
          <a:xfrm>
            <a:off x="2265528" y="1825623"/>
            <a:ext cx="9583572" cy="4755929"/>
          </a:xfrm>
        </p:spPr>
        <p:txBody>
          <a:bodyPr>
            <a:normAutofit/>
          </a:bodyPr>
          <a:lstStyle/>
          <a:p>
            <a:pPr marL="282575" indent="-282575"/>
            <a:r>
              <a:rPr lang="en-US" altLang="en-US" dirty="0"/>
              <a:t>REST is covered in the REST, JSON, and z/OS Connect presentation</a:t>
            </a:r>
          </a:p>
          <a:p>
            <a:pPr marL="282575" indent="-282575"/>
            <a:r>
              <a:rPr lang="en-US" altLang="en-US" dirty="0"/>
              <a:t>Related presentation:</a:t>
            </a:r>
          </a:p>
          <a:p>
            <a:pPr marL="622300" lvl="1" indent="-225425"/>
            <a:r>
              <a:rPr lang="en-US" altLang="en-US" dirty="0">
                <a:solidFill>
                  <a:srgbClr val="24346A"/>
                </a:solidFill>
              </a:rPr>
              <a:t>Web Browser Interfaces for CICS applications (which includes the CWS commands that can be used to create a REST service) (in Box folder)</a:t>
            </a:r>
          </a:p>
          <a:p>
            <a:pPr marL="622300" lvl="1" indent="-225425"/>
            <a:r>
              <a:rPr lang="en-US" altLang="en-US" dirty="0">
                <a:solidFill>
                  <a:srgbClr val="24346A"/>
                </a:solidFill>
              </a:rPr>
              <a:t>ATOM Feeds in CICS (in Box folder)</a:t>
            </a:r>
          </a:p>
          <a:p>
            <a:pPr marL="282575" indent="-282575"/>
            <a:r>
              <a:rPr lang="en-US" altLang="en-US" dirty="0"/>
              <a:t>Lab Exercises</a:t>
            </a:r>
            <a:endParaRPr lang="en-US" altLang="en-US" b="1" dirty="0">
              <a:solidFill>
                <a:srgbClr val="24346A"/>
              </a:solidFill>
            </a:endParaRPr>
          </a:p>
          <a:p>
            <a:pPr marL="739775" lvl="1" indent="-282575"/>
            <a:r>
              <a:rPr lang="en-US" altLang="en-US" dirty="0">
                <a:solidFill>
                  <a:srgbClr val="24346A"/>
                </a:solidFill>
              </a:rPr>
              <a:t>L45 – ATOM Feeds in CICS</a:t>
            </a:r>
          </a:p>
          <a:p>
            <a:pPr marL="739775" lvl="1" indent="-282575"/>
            <a:r>
              <a:rPr lang="en-US" altLang="en-US" dirty="0">
                <a:solidFill>
                  <a:srgbClr val="24346A"/>
                </a:solidFill>
              </a:rPr>
              <a:t>L90 &amp; L91 – REST applications using CICS JSON support</a:t>
            </a:r>
          </a:p>
          <a:p>
            <a:pPr marL="739775" lvl="1" indent="-282575"/>
            <a:r>
              <a:rPr lang="en-US" altLang="en-US" dirty="0">
                <a:solidFill>
                  <a:srgbClr val="24346A"/>
                </a:solidFill>
              </a:rPr>
              <a:t>L93 – JAX-RS</a:t>
            </a:r>
          </a:p>
          <a:p>
            <a:pPr marL="739775" lvl="1" indent="-282575"/>
            <a:r>
              <a:rPr lang="en-US" altLang="en-US" dirty="0">
                <a:solidFill>
                  <a:srgbClr val="24346A"/>
                </a:solidFill>
              </a:rPr>
              <a:t>L97 – z/OS Connect</a:t>
            </a:r>
          </a:p>
        </p:txBody>
      </p:sp>
      <p:sp>
        <p:nvSpPr>
          <p:cNvPr id="75778"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64</a:t>
            </a:fld>
            <a:endParaRPr lang="en-US" altLang="en-US" sz="1000">
              <a:solidFill>
                <a:srgbClr val="FFFFFF"/>
              </a:solidFill>
            </a:endParaRPr>
          </a:p>
        </p:txBody>
      </p:sp>
    </p:spTree>
    <p:extLst>
      <p:ext uri="{BB962C8B-B14F-4D97-AF65-F5344CB8AC3E}">
        <p14:creationId xmlns:p14="http://schemas.microsoft.com/office/powerpoint/2010/main" val="779442838"/>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65</a:t>
            </a:fld>
            <a:endParaRPr lang="en-US" altLang="en-US" sz="1000">
              <a:solidFill>
                <a:srgbClr val="FFFFFF"/>
              </a:solidFill>
            </a:endParaRPr>
          </a:p>
        </p:txBody>
      </p:sp>
      <p:sp>
        <p:nvSpPr>
          <p:cNvPr id="76803" name="Rectangle 2"/>
          <p:cNvSpPr>
            <a:spLocks noGrp="1" noChangeArrowheads="1"/>
          </p:cNvSpPr>
          <p:nvPr>
            <p:ph type="title"/>
          </p:nvPr>
        </p:nvSpPr>
        <p:spPr/>
        <p:txBody>
          <a:bodyPr/>
          <a:lstStyle/>
          <a:p>
            <a:pPr eaLnBrk="1" hangingPunct="1"/>
            <a:r>
              <a:rPr lang="en-US" altLang="en-US" sz="2800"/>
              <a:t>Notes:</a:t>
            </a:r>
          </a:p>
        </p:txBody>
      </p:sp>
      <p:sp>
        <p:nvSpPr>
          <p:cNvPr id="76804" name="Rectangle 3"/>
          <p:cNvSpPr>
            <a:spLocks noGrp="1" noChangeArrowheads="1"/>
          </p:cNvSpPr>
          <p:nvPr>
            <p:ph type="body" idx="1"/>
          </p:nvPr>
        </p:nvSpPr>
        <p:spPr/>
        <p:txBody>
          <a:bodyPr/>
          <a:lstStyle/>
          <a:p>
            <a:pPr eaLnBrk="1" hangingPunct="1"/>
            <a:r>
              <a:rPr lang="en-US" altLang="en-US" sz="1400"/>
              <a:t>There isn’t a separate presentation on ‘REST’ in this workshop, but there are presentations on the three easiest ways to expose information as a REST service; </a:t>
            </a:r>
          </a:p>
          <a:p>
            <a:pPr lvl="1" eaLnBrk="1" hangingPunct="1"/>
            <a:r>
              <a:rPr lang="en-US" altLang="en-US" sz="1300"/>
              <a:t>CICS Web Support (in the presentation on Browser Interfaces to CICS applications)</a:t>
            </a:r>
          </a:p>
          <a:p>
            <a:pPr lvl="1" eaLnBrk="1" hangingPunct="1"/>
            <a:r>
              <a:rPr lang="en-US" altLang="en-US" sz="1300"/>
              <a:t>ATOM Feeds in CICS</a:t>
            </a:r>
          </a:p>
          <a:p>
            <a:pPr eaLnBrk="1" hangingPunct="1"/>
            <a:r>
              <a:rPr lang="en-US" altLang="en-US" sz="1400"/>
              <a:t>The slide list the lab exercises that are available when creating REST interface to CICS-based applications.</a:t>
            </a:r>
          </a:p>
          <a:p>
            <a:pPr eaLnBrk="1" hangingPunct="1"/>
            <a:endParaRPr lang="en-US" altLang="en-US" sz="1400"/>
          </a:p>
        </p:txBody>
      </p:sp>
    </p:spTree>
    <p:extLst>
      <p:ext uri="{BB962C8B-B14F-4D97-AF65-F5344CB8AC3E}">
        <p14:creationId xmlns:p14="http://schemas.microsoft.com/office/powerpoint/2010/main" val="675753478"/>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p:cNvSpPr>
            <a:spLocks noGrp="1" noChangeArrowheads="1"/>
          </p:cNvSpPr>
          <p:nvPr>
            <p:ph type="title"/>
          </p:nvPr>
        </p:nvSpPr>
        <p:spPr/>
        <p:txBody>
          <a:bodyPr/>
          <a:lstStyle/>
          <a:p>
            <a:pPr eaLnBrk="1" hangingPunct="1"/>
            <a:r>
              <a:rPr lang="en-US" altLang="en-US" sz="2800" b="1"/>
              <a:t>CICS TCP/IP Connectivity Options</a:t>
            </a:r>
          </a:p>
        </p:txBody>
      </p:sp>
      <p:sp>
        <p:nvSpPr>
          <p:cNvPr id="77828"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en-US" sz="4400"/>
              <a:t>JSON Support</a:t>
            </a:r>
          </a:p>
        </p:txBody>
      </p:sp>
      <p:sp>
        <p:nvSpPr>
          <p:cNvPr id="77826"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66</a:t>
            </a:fld>
            <a:endParaRPr lang="en-US" altLang="en-US" sz="1000">
              <a:solidFill>
                <a:srgbClr val="FFFFFF"/>
              </a:solidFill>
            </a:endParaRPr>
          </a:p>
        </p:txBody>
      </p:sp>
    </p:spTree>
    <p:extLst>
      <p:ext uri="{BB962C8B-B14F-4D97-AF65-F5344CB8AC3E}">
        <p14:creationId xmlns:p14="http://schemas.microsoft.com/office/powerpoint/2010/main" val="1793270058"/>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67</a:t>
            </a:fld>
            <a:endParaRPr lang="en-US" altLang="en-US" sz="1000">
              <a:solidFill>
                <a:srgbClr val="FFFFFF"/>
              </a:solidFill>
            </a:endParaRPr>
          </a:p>
        </p:txBody>
      </p:sp>
      <p:sp>
        <p:nvSpPr>
          <p:cNvPr id="78851" name="Rectangle 2"/>
          <p:cNvSpPr>
            <a:spLocks noGrp="1" noChangeArrowheads="1"/>
          </p:cNvSpPr>
          <p:nvPr>
            <p:ph type="title"/>
          </p:nvPr>
        </p:nvSpPr>
        <p:spPr/>
        <p:txBody>
          <a:bodyPr/>
          <a:lstStyle/>
          <a:p>
            <a:pPr eaLnBrk="1" hangingPunct="1"/>
            <a:r>
              <a:rPr lang="en-US" altLang="en-US" sz="2800"/>
              <a:t>Notes:</a:t>
            </a:r>
          </a:p>
        </p:txBody>
      </p:sp>
      <p:sp>
        <p:nvSpPr>
          <p:cNvPr id="78852" name="Rectangle 3"/>
          <p:cNvSpPr>
            <a:spLocks noGrp="1" noChangeArrowheads="1"/>
          </p:cNvSpPr>
          <p:nvPr>
            <p:ph type="body" idx="1"/>
          </p:nvPr>
        </p:nvSpPr>
        <p:spPr/>
        <p:txBody>
          <a:bodyPr/>
          <a:lstStyle/>
          <a:p>
            <a:pPr eaLnBrk="1" hangingPunct="1"/>
            <a:r>
              <a:rPr lang="en-US" altLang="en-US" sz="1400"/>
              <a:t>This section discusses CICS’s JSON support</a:t>
            </a:r>
          </a:p>
        </p:txBody>
      </p:sp>
    </p:spTree>
    <p:extLst>
      <p:ext uri="{BB962C8B-B14F-4D97-AF65-F5344CB8AC3E}">
        <p14:creationId xmlns:p14="http://schemas.microsoft.com/office/powerpoint/2010/main" val="652263550"/>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ChangeArrowheads="1"/>
          </p:cNvSpPr>
          <p:nvPr>
            <p:ph type="title"/>
          </p:nvPr>
        </p:nvSpPr>
        <p:spPr/>
        <p:txBody>
          <a:bodyPr>
            <a:normAutofit/>
          </a:bodyPr>
          <a:lstStyle/>
          <a:p>
            <a:pPr eaLnBrk="1" hangingPunct="1"/>
            <a:r>
              <a:rPr lang="en-US" altLang="en-US" sz="3600" b="1" dirty="0"/>
              <a:t>JSON (</a:t>
            </a:r>
            <a:r>
              <a:rPr lang="en-US" altLang="en-US" sz="3600" b="1" u="sng" dirty="0"/>
              <a:t>J</a:t>
            </a:r>
            <a:r>
              <a:rPr lang="en-US" altLang="en-US" sz="3600" b="1" dirty="0"/>
              <a:t>ava</a:t>
            </a:r>
            <a:r>
              <a:rPr lang="en-US" altLang="en-US" sz="3600" b="1" u="sng" dirty="0"/>
              <a:t>S</a:t>
            </a:r>
            <a:r>
              <a:rPr lang="en-US" altLang="en-US" sz="3600" b="1" dirty="0"/>
              <a:t>cript </a:t>
            </a:r>
            <a:r>
              <a:rPr lang="en-US" altLang="en-US" sz="3600" b="1" u="sng" dirty="0"/>
              <a:t>O</a:t>
            </a:r>
            <a:r>
              <a:rPr lang="en-US" altLang="en-US" sz="3600" b="1" dirty="0"/>
              <a:t>bject </a:t>
            </a:r>
            <a:r>
              <a:rPr lang="en-US" altLang="en-US" sz="3600" b="1" u="sng" dirty="0"/>
              <a:t>N</a:t>
            </a:r>
            <a:r>
              <a:rPr lang="en-US" altLang="en-US" sz="3600" b="1" dirty="0"/>
              <a:t>otation)…</a:t>
            </a:r>
          </a:p>
        </p:txBody>
      </p:sp>
      <p:sp>
        <p:nvSpPr>
          <p:cNvPr id="79876" name="Rectangle 3"/>
          <p:cNvSpPr>
            <a:spLocks noGrp="1" noChangeArrowheads="1"/>
          </p:cNvSpPr>
          <p:nvPr>
            <p:ph idx="1"/>
          </p:nvPr>
        </p:nvSpPr>
        <p:spPr/>
        <p:txBody>
          <a:bodyPr>
            <a:normAutofit lnSpcReduction="10000"/>
          </a:bodyPr>
          <a:lstStyle/>
          <a:p>
            <a:pPr marL="282575" indent="-282575"/>
            <a:r>
              <a:rPr lang="en-US" altLang="en-US"/>
              <a:t>JavaScript Object Notation</a:t>
            </a:r>
          </a:p>
          <a:p>
            <a:pPr marL="511175" lvl="1" indent="-282575"/>
            <a:r>
              <a:rPr lang="en-US" altLang="en-US"/>
              <a:t>Data in attribute-value pairs</a:t>
            </a:r>
          </a:p>
          <a:p>
            <a:pPr marL="511175" lvl="1" indent="-282575"/>
            <a:r>
              <a:rPr lang="en-US" altLang="en-US"/>
              <a:t>Used primarily to transmit data between a server and web application</a:t>
            </a:r>
          </a:p>
          <a:p>
            <a:pPr marL="511175" lvl="1" indent="-282575"/>
            <a:r>
              <a:rPr lang="en-US" altLang="en-US"/>
              <a:t>Alternative to XML</a:t>
            </a:r>
          </a:p>
          <a:p>
            <a:pPr marL="282575" indent="-282575"/>
            <a:r>
              <a:rPr lang="en-US" altLang="en-US"/>
              <a:t>Originally based on JavaScript – </a:t>
            </a:r>
          </a:p>
          <a:p>
            <a:pPr marL="511175" lvl="1" indent="-282575"/>
            <a:r>
              <a:rPr lang="en-US" altLang="en-US"/>
              <a:t>Most commonly used in web browsers</a:t>
            </a:r>
          </a:p>
          <a:p>
            <a:pPr marL="511175" lvl="1" indent="-282575"/>
            <a:r>
              <a:rPr lang="en-US" altLang="en-US"/>
              <a:t>Dynamic computer programming language</a:t>
            </a:r>
          </a:p>
          <a:p>
            <a:pPr marL="282575" indent="-282575"/>
            <a:r>
              <a:rPr lang="en-US" altLang="en-US"/>
              <a:t>JSON MIME type</a:t>
            </a:r>
          </a:p>
          <a:p>
            <a:pPr marL="511175" lvl="1" indent="-282575"/>
            <a:r>
              <a:rPr lang="en-US" altLang="en-US"/>
              <a:t>Official: “application/json”</a:t>
            </a:r>
          </a:p>
          <a:p>
            <a:pPr marL="511175" lvl="1" indent="-282575"/>
            <a:r>
              <a:rPr lang="en-US" altLang="en-US"/>
              <a:t>Unofficial: “text/json” or “text/javascript”</a:t>
            </a:r>
          </a:p>
        </p:txBody>
      </p:sp>
      <p:sp>
        <p:nvSpPr>
          <p:cNvPr id="79874"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68</a:t>
            </a:fld>
            <a:endParaRPr lang="en-US" altLang="en-US" sz="1000">
              <a:solidFill>
                <a:srgbClr val="FFFFFF"/>
              </a:solidFill>
            </a:endParaRPr>
          </a:p>
        </p:txBody>
      </p:sp>
    </p:spTree>
    <p:extLst>
      <p:ext uri="{BB962C8B-B14F-4D97-AF65-F5344CB8AC3E}">
        <p14:creationId xmlns:p14="http://schemas.microsoft.com/office/powerpoint/2010/main" val="86235056"/>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69</a:t>
            </a:fld>
            <a:endParaRPr lang="en-US" altLang="en-US" sz="1000">
              <a:solidFill>
                <a:srgbClr val="FFFFFF"/>
              </a:solidFill>
            </a:endParaRPr>
          </a:p>
        </p:txBody>
      </p:sp>
      <p:sp>
        <p:nvSpPr>
          <p:cNvPr id="80899" name="Rectangle 2"/>
          <p:cNvSpPr>
            <a:spLocks noGrp="1" noChangeArrowheads="1"/>
          </p:cNvSpPr>
          <p:nvPr>
            <p:ph type="title"/>
          </p:nvPr>
        </p:nvSpPr>
        <p:spPr/>
        <p:txBody>
          <a:bodyPr/>
          <a:lstStyle/>
          <a:p>
            <a:pPr eaLnBrk="1" hangingPunct="1"/>
            <a:r>
              <a:rPr lang="en-US" altLang="en-US" sz="2800"/>
              <a:t>Notes:</a:t>
            </a:r>
          </a:p>
        </p:txBody>
      </p:sp>
      <p:sp>
        <p:nvSpPr>
          <p:cNvPr id="80900" name="Rectangle 3"/>
          <p:cNvSpPr>
            <a:spLocks noGrp="1" noChangeArrowheads="1"/>
          </p:cNvSpPr>
          <p:nvPr>
            <p:ph type="body" idx="1"/>
          </p:nvPr>
        </p:nvSpPr>
        <p:spPr/>
        <p:txBody>
          <a:bodyPr/>
          <a:lstStyle/>
          <a:p>
            <a:pPr eaLnBrk="1" hangingPunct="1"/>
            <a:r>
              <a:rPr lang="en-US" altLang="en-US" sz="1400"/>
              <a:t>JSON acronym  was coined by State Software ~2001</a:t>
            </a:r>
          </a:p>
          <a:p>
            <a:pPr eaLnBrk="1" hangingPunct="1"/>
            <a:r>
              <a:rPr lang="en-US" altLang="en-US" sz="1400"/>
              <a:t>The JSON.org web site was launched in 2002</a:t>
            </a:r>
          </a:p>
          <a:p>
            <a:pPr eaLnBrk="1" hangingPunct="1"/>
            <a:r>
              <a:rPr lang="en-US" altLang="en-US" sz="1400"/>
              <a:t>Although JSON is commonly perceived as being a subset of JavaScript, it allows some unescaped characters in strings that are illegal in JavaScript.</a:t>
            </a:r>
          </a:p>
          <a:p>
            <a:pPr eaLnBrk="1" hangingPunct="1"/>
            <a:r>
              <a:rPr lang="en-US" altLang="en-US" sz="1400"/>
              <a:t>JSON is language-independent (although JSON was originally based on a non-strict subset of the JavaScript scripting language (ECMA-262 3</a:t>
            </a:r>
            <a:r>
              <a:rPr lang="en-US" altLang="en-US" sz="1400" baseline="30000"/>
              <a:t>rd</a:t>
            </a:r>
            <a:r>
              <a:rPr lang="en-US" altLang="en-US" sz="1400"/>
              <a:t> Edition – December 1999 )  )</a:t>
            </a:r>
          </a:p>
        </p:txBody>
      </p:sp>
    </p:spTree>
    <p:extLst>
      <p:ext uri="{BB962C8B-B14F-4D97-AF65-F5344CB8AC3E}">
        <p14:creationId xmlns:p14="http://schemas.microsoft.com/office/powerpoint/2010/main" val="1101232282"/>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7</a:t>
            </a:fld>
            <a:endParaRPr lang="en-US" altLang="en-US" sz="1000">
              <a:solidFill>
                <a:srgbClr val="FFFFFF"/>
              </a:solidFill>
            </a:endParaRPr>
          </a:p>
        </p:txBody>
      </p:sp>
      <p:sp>
        <p:nvSpPr>
          <p:cNvPr id="12291" name="Rectangle 2"/>
          <p:cNvSpPr>
            <a:spLocks noGrp="1" noChangeArrowheads="1"/>
          </p:cNvSpPr>
          <p:nvPr>
            <p:ph type="title"/>
          </p:nvPr>
        </p:nvSpPr>
        <p:spPr/>
        <p:txBody>
          <a:bodyPr/>
          <a:lstStyle/>
          <a:p>
            <a:pPr eaLnBrk="1" hangingPunct="1"/>
            <a:r>
              <a:rPr lang="en-US" altLang="en-US" sz="2800"/>
              <a:t>Notes</a:t>
            </a:r>
          </a:p>
        </p:txBody>
      </p:sp>
      <p:sp>
        <p:nvSpPr>
          <p:cNvPr id="12292" name="Rectangle 3"/>
          <p:cNvSpPr>
            <a:spLocks noGrp="1" noChangeArrowheads="1"/>
          </p:cNvSpPr>
          <p:nvPr>
            <p:ph type="body" idx="1"/>
          </p:nvPr>
        </p:nvSpPr>
        <p:spPr/>
        <p:txBody>
          <a:bodyPr/>
          <a:lstStyle/>
          <a:p>
            <a:pPr eaLnBrk="1" hangingPunct="1"/>
            <a:r>
              <a:rPr lang="en-US" altLang="en-US" sz="1400" dirty="0"/>
              <a:t>There is often some confusion while discussing the various Integration options with CICS as to the type of CICS program that can be invoked.  For most integration options, the interface to your business logic will be a LINK passing a COMMAREA or a Channel with Containers.</a:t>
            </a:r>
            <a:br>
              <a:rPr lang="en-US" altLang="en-US" sz="1400" dirty="0"/>
            </a:br>
            <a:br>
              <a:rPr lang="en-US" altLang="en-US" sz="1400" dirty="0"/>
            </a:br>
            <a:r>
              <a:rPr lang="en-US" altLang="en-US" sz="1400" dirty="0"/>
              <a:t>If you have very old programs where the business logic is locked behind a 3270 Interface, the Service Flow Feature (SFF) can aggregate (combine) a series of 3270 screen invocations into what looks like a COMMAREA or channel and container callable program.  Additionally, you could write your own frontend to the 3270-based logic using the Link3270 Bridge or FEPI.</a:t>
            </a:r>
          </a:p>
          <a:p>
            <a:pPr eaLnBrk="1" hangingPunct="1"/>
            <a:r>
              <a:rPr lang="en-US" altLang="en-US" sz="1400" dirty="0"/>
              <a:t>New for CICS TS V5.1 is the use of Java Servlets and JSPs to front-end CICS applications.  These Java applications execute within a Java web container based on the WAS Liberty profile</a:t>
            </a:r>
          </a:p>
          <a:p>
            <a:pPr eaLnBrk="1" hangingPunct="1"/>
            <a:r>
              <a:rPr lang="en-US" altLang="en-US" sz="1400" dirty="0"/>
              <a:t>Best practices for CICS application design for several years has been to divide the presentation from the business function.  Often the business function is divided into integration logic, business rules logic, and data access logic.</a:t>
            </a:r>
          </a:p>
          <a:p>
            <a:pPr eaLnBrk="1" hangingPunct="1"/>
            <a:r>
              <a:rPr lang="en-US" altLang="en-US" sz="1400" dirty="0"/>
              <a:t>If you have followed this best practice, you can easily reuse your business functions by adding logic to interface with user in a variety of ways, or by adding logic to connect to a different client or system.</a:t>
            </a:r>
          </a:p>
          <a:p>
            <a:pPr eaLnBrk="1" hangingPunct="1"/>
            <a:r>
              <a:rPr lang="en-US" altLang="en-US" sz="1400" dirty="0"/>
              <a:t>The following slides will review the various options to access date from and to CICS, and the various technologies behind the various options.</a:t>
            </a:r>
          </a:p>
        </p:txBody>
      </p:sp>
    </p:spTree>
    <p:extLst>
      <p:ext uri="{BB962C8B-B14F-4D97-AF65-F5344CB8AC3E}">
        <p14:creationId xmlns:p14="http://schemas.microsoft.com/office/powerpoint/2010/main" val="3254040446"/>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3"/>
          <p:cNvSpPr>
            <a:spLocks noGrp="1" noChangeArrowheads="1"/>
          </p:cNvSpPr>
          <p:nvPr>
            <p:ph idx="1"/>
          </p:nvPr>
        </p:nvSpPr>
        <p:spPr>
          <a:xfrm>
            <a:off x="2295526" y="1825624"/>
            <a:ext cx="9583572" cy="2585763"/>
          </a:xfrm>
        </p:spPr>
        <p:txBody>
          <a:bodyPr/>
          <a:lstStyle/>
          <a:p>
            <a:pPr marL="282575" indent="-282575"/>
            <a:r>
              <a:rPr lang="en-US" altLang="en-US" dirty="0"/>
              <a:t>Attribute-value pairs (example of JSON)</a:t>
            </a:r>
            <a:br>
              <a:rPr lang="en-US" altLang="en-US" dirty="0"/>
            </a:br>
            <a:r>
              <a:rPr lang="en-US" altLang="en-US" sz="2000" b="1" dirty="0">
                <a:latin typeface="Courier New" panose="02070309020205020404" pitchFamily="49" charset="0"/>
                <a:cs typeface="Courier New" panose="02070309020205020404" pitchFamily="49" charset="0"/>
              </a:rPr>
              <a:t>    </a:t>
            </a:r>
            <a:r>
              <a:rPr lang="en-US" altLang="en-US" sz="1400" b="1" dirty="0">
                <a:latin typeface="Courier New" panose="02070309020205020404" pitchFamily="49" charset="0"/>
                <a:cs typeface="Courier New" panose="02070309020205020404" pitchFamily="49" charset="0"/>
              </a:rPr>
              <a:t>{</a:t>
            </a:r>
            <a:br>
              <a:rPr lang="en-US" altLang="en-US" sz="1400" b="1" dirty="0">
                <a:latin typeface="Courier New" panose="02070309020205020404" pitchFamily="49" charset="0"/>
                <a:cs typeface="Courier New" panose="02070309020205020404" pitchFamily="49" charset="0"/>
              </a:rPr>
            </a:br>
            <a:r>
              <a:rPr lang="en-US" altLang="en-US" sz="1400" b="1" dirty="0">
                <a:latin typeface="Courier New" panose="02070309020205020404" pitchFamily="49" charset="0"/>
                <a:cs typeface="Courier New" panose="02070309020205020404" pitchFamily="49" charset="0"/>
              </a:rPr>
              <a:t>       "id": 1,</a:t>
            </a:r>
            <a:br>
              <a:rPr lang="en-US" altLang="en-US" sz="1400" b="1" dirty="0">
                <a:latin typeface="Courier New" panose="02070309020205020404" pitchFamily="49" charset="0"/>
                <a:cs typeface="Courier New" panose="02070309020205020404" pitchFamily="49" charset="0"/>
              </a:rPr>
            </a:br>
            <a:r>
              <a:rPr lang="en-US" altLang="en-US" sz="1400" b="1" dirty="0">
                <a:latin typeface="Courier New" panose="02070309020205020404" pitchFamily="49" charset="0"/>
                <a:cs typeface="Courier New" panose="02070309020205020404" pitchFamily="49" charset="0"/>
              </a:rPr>
              <a:t>       "name": "Foo",</a:t>
            </a:r>
            <a:br>
              <a:rPr lang="en-US" altLang="en-US" sz="1400" b="1" dirty="0">
                <a:latin typeface="Courier New" panose="02070309020205020404" pitchFamily="49" charset="0"/>
                <a:cs typeface="Courier New" panose="02070309020205020404" pitchFamily="49" charset="0"/>
              </a:rPr>
            </a:br>
            <a:r>
              <a:rPr lang="en-US" altLang="en-US" sz="1400" b="1" dirty="0">
                <a:latin typeface="Courier New" panose="02070309020205020404" pitchFamily="49" charset="0"/>
                <a:cs typeface="Courier New" panose="02070309020205020404" pitchFamily="49" charset="0"/>
              </a:rPr>
              <a:t>       "price": 123,</a:t>
            </a:r>
            <a:br>
              <a:rPr lang="en-US" altLang="en-US" sz="1400" b="1" dirty="0">
                <a:latin typeface="Courier New" panose="02070309020205020404" pitchFamily="49" charset="0"/>
                <a:cs typeface="Courier New" panose="02070309020205020404" pitchFamily="49" charset="0"/>
              </a:rPr>
            </a:br>
            <a:r>
              <a:rPr lang="en-US" altLang="en-US" sz="1400" b="1" dirty="0">
                <a:latin typeface="Courier New" panose="02070309020205020404" pitchFamily="49" charset="0"/>
                <a:cs typeface="Courier New" panose="02070309020205020404" pitchFamily="49" charset="0"/>
              </a:rPr>
              <a:t>       "tags": [ "Bar", "Eek" ],</a:t>
            </a:r>
            <a:br>
              <a:rPr lang="en-US" altLang="en-US" sz="1400" b="1" dirty="0">
                <a:latin typeface="Courier New" panose="02070309020205020404" pitchFamily="49" charset="0"/>
                <a:cs typeface="Courier New" panose="02070309020205020404" pitchFamily="49" charset="0"/>
              </a:rPr>
            </a:br>
            <a:r>
              <a:rPr lang="en-US" altLang="en-US" sz="1400" b="1" dirty="0">
                <a:latin typeface="Courier New" panose="02070309020205020404" pitchFamily="49" charset="0"/>
                <a:cs typeface="Courier New" panose="02070309020205020404" pitchFamily="49" charset="0"/>
              </a:rPr>
              <a:t>       "stock": {</a:t>
            </a:r>
            <a:br>
              <a:rPr lang="en-US" altLang="en-US" sz="1400" b="1" dirty="0">
                <a:latin typeface="Courier New" panose="02070309020205020404" pitchFamily="49" charset="0"/>
                <a:cs typeface="Courier New" panose="02070309020205020404" pitchFamily="49" charset="0"/>
              </a:rPr>
            </a:br>
            <a:r>
              <a:rPr lang="en-US" altLang="en-US" sz="1400" b="1" dirty="0">
                <a:latin typeface="Courier New" panose="02070309020205020404" pitchFamily="49" charset="0"/>
                <a:cs typeface="Courier New" panose="02070309020205020404" pitchFamily="49" charset="0"/>
              </a:rPr>
              <a:t>            "warehouse": 300,</a:t>
            </a:r>
            <a:br>
              <a:rPr lang="en-US" altLang="en-US" sz="1400" b="1" dirty="0">
                <a:latin typeface="Courier New" panose="02070309020205020404" pitchFamily="49" charset="0"/>
                <a:cs typeface="Courier New" panose="02070309020205020404" pitchFamily="49" charset="0"/>
              </a:rPr>
            </a:br>
            <a:r>
              <a:rPr lang="en-US" altLang="en-US" sz="1400" b="1" dirty="0">
                <a:latin typeface="Courier New" panose="02070309020205020404" pitchFamily="49" charset="0"/>
                <a:cs typeface="Courier New" panose="02070309020205020404" pitchFamily="49" charset="0"/>
              </a:rPr>
              <a:t>            "retail": 20</a:t>
            </a:r>
            <a:br>
              <a:rPr lang="en-US" altLang="en-US" sz="1400" b="1" dirty="0">
                <a:latin typeface="Courier New" panose="02070309020205020404" pitchFamily="49" charset="0"/>
                <a:cs typeface="Courier New" panose="02070309020205020404" pitchFamily="49" charset="0"/>
              </a:rPr>
            </a:br>
            <a:r>
              <a:rPr lang="en-US" altLang="en-US" sz="1400" b="1" dirty="0">
                <a:latin typeface="Courier New" panose="02070309020205020404" pitchFamily="49" charset="0"/>
                <a:cs typeface="Courier New" panose="02070309020205020404" pitchFamily="49" charset="0"/>
              </a:rPr>
              <a:t>          }</a:t>
            </a:r>
            <a:br>
              <a:rPr lang="en-US" altLang="en-US" sz="1400" b="1" dirty="0">
                <a:latin typeface="Courier New" panose="02070309020205020404" pitchFamily="49" charset="0"/>
                <a:cs typeface="Courier New" panose="02070309020205020404" pitchFamily="49" charset="0"/>
              </a:rPr>
            </a:br>
            <a:r>
              <a:rPr lang="en-US" altLang="en-US" sz="1400" b="1" dirty="0">
                <a:latin typeface="Courier New" panose="02070309020205020404" pitchFamily="49" charset="0"/>
                <a:cs typeface="Courier New" panose="02070309020205020404" pitchFamily="49" charset="0"/>
              </a:rPr>
              <a:t>     }</a:t>
            </a:r>
            <a:endParaRPr lang="en-US" altLang="en-US" sz="1800" b="1" dirty="0">
              <a:latin typeface="Courier New" panose="02070309020205020404" pitchFamily="49" charset="0"/>
              <a:cs typeface="Courier New" panose="02070309020205020404" pitchFamily="49" charset="0"/>
            </a:endParaRPr>
          </a:p>
        </p:txBody>
      </p:sp>
      <p:sp>
        <p:nvSpPr>
          <p:cNvPr id="81923" name="Rectangle 2"/>
          <p:cNvSpPr>
            <a:spLocks noGrp="1" noChangeArrowheads="1"/>
          </p:cNvSpPr>
          <p:nvPr>
            <p:ph type="title"/>
          </p:nvPr>
        </p:nvSpPr>
        <p:spPr/>
        <p:txBody>
          <a:bodyPr>
            <a:normAutofit/>
          </a:bodyPr>
          <a:lstStyle/>
          <a:p>
            <a:pPr eaLnBrk="1" hangingPunct="1"/>
            <a:r>
              <a:rPr lang="en-US" altLang="en-US" sz="3600" b="1" dirty="0"/>
              <a:t>JSON (</a:t>
            </a:r>
            <a:r>
              <a:rPr lang="en-US" altLang="en-US" sz="3600" b="1" u="sng" dirty="0"/>
              <a:t>J</a:t>
            </a:r>
            <a:r>
              <a:rPr lang="en-US" altLang="en-US" sz="3600" b="1" dirty="0"/>
              <a:t>ava</a:t>
            </a:r>
            <a:r>
              <a:rPr lang="en-US" altLang="en-US" sz="3600" b="1" u="sng" dirty="0"/>
              <a:t>S</a:t>
            </a:r>
            <a:r>
              <a:rPr lang="en-US" altLang="en-US" sz="3600" b="1" dirty="0"/>
              <a:t>cript </a:t>
            </a:r>
            <a:r>
              <a:rPr lang="en-US" altLang="en-US" sz="3600" b="1" u="sng" dirty="0"/>
              <a:t>O</a:t>
            </a:r>
            <a:r>
              <a:rPr lang="en-US" altLang="en-US" sz="3600" b="1" dirty="0"/>
              <a:t>bject </a:t>
            </a:r>
            <a:r>
              <a:rPr lang="en-US" altLang="en-US" sz="3600" b="1" u="sng" dirty="0"/>
              <a:t>N</a:t>
            </a:r>
            <a:r>
              <a:rPr lang="en-US" altLang="en-US" sz="3600" b="1" dirty="0"/>
              <a:t>otation)…</a:t>
            </a:r>
          </a:p>
        </p:txBody>
      </p:sp>
      <p:sp>
        <p:nvSpPr>
          <p:cNvPr id="81922"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70</a:t>
            </a:fld>
            <a:endParaRPr lang="en-US" altLang="en-US" sz="1000">
              <a:solidFill>
                <a:srgbClr val="FFFFFF"/>
              </a:solidFill>
            </a:endParaRPr>
          </a:p>
        </p:txBody>
      </p:sp>
      <p:sp>
        <p:nvSpPr>
          <p:cNvPr id="6" name="Rectangle 3"/>
          <p:cNvSpPr txBox="1">
            <a:spLocks noChangeArrowheads="1"/>
          </p:cNvSpPr>
          <p:nvPr/>
        </p:nvSpPr>
        <p:spPr bwMode="auto">
          <a:xfrm>
            <a:off x="2295526" y="4411387"/>
            <a:ext cx="8875713" cy="2211387"/>
          </a:xfrm>
          <a:prstGeom prst="rect">
            <a:avLst/>
          </a:prstGeom>
          <a:noFill/>
          <a:ln w="9525">
            <a:noFill/>
            <a:miter lim="800000"/>
            <a:headEnd/>
            <a:tailEnd/>
          </a:ln>
        </p:spPr>
        <p:txBody>
          <a:bodyPr/>
          <a:lstStyle/>
          <a:p>
            <a:pPr marL="282575" indent="-282575">
              <a:spcBef>
                <a:spcPct val="35000"/>
              </a:spcBef>
              <a:spcAft>
                <a:spcPct val="15000"/>
              </a:spcAft>
              <a:buClr>
                <a:schemeClr val="accent2"/>
              </a:buClr>
              <a:buFont typeface="Wingdings" pitchFamily="2" charset="2"/>
              <a:buChar char="§"/>
              <a:defRPr/>
            </a:pPr>
            <a:r>
              <a:rPr lang="en-US" sz="2000" b="1" kern="0" dirty="0"/>
              <a:t>Info about JSON schema:</a:t>
            </a:r>
            <a:r>
              <a:rPr lang="en-US" sz="2000" b="1" kern="0" dirty="0">
                <a:cs typeface="Courier New" pitchFamily="49" charset="0"/>
              </a:rPr>
              <a:t> </a:t>
            </a:r>
            <a:r>
              <a:rPr lang="en-US" sz="2000" b="1" kern="0" dirty="0">
                <a:latin typeface="Courier New" pitchFamily="49" charset="0"/>
                <a:cs typeface="Courier New" pitchFamily="49" charset="0"/>
              </a:rPr>
              <a:t>http://json-schema.org/</a:t>
            </a:r>
          </a:p>
          <a:p>
            <a:pPr marL="282575" indent="-282575">
              <a:spcBef>
                <a:spcPct val="35000"/>
              </a:spcBef>
              <a:spcAft>
                <a:spcPct val="15000"/>
              </a:spcAft>
              <a:buClr>
                <a:schemeClr val="accent2"/>
              </a:buClr>
              <a:buFont typeface="Wingdings" pitchFamily="2" charset="2"/>
              <a:buChar char="§"/>
              <a:defRPr/>
            </a:pPr>
            <a:r>
              <a:rPr lang="en-US" sz="2000" b="1" kern="0" dirty="0">
                <a:cs typeface="Courier New" pitchFamily="49" charset="0"/>
              </a:rPr>
              <a:t>Info about JSON schema core definitions and </a:t>
            </a:r>
            <a:r>
              <a:rPr lang="en-US" sz="2000" b="1" kern="0" dirty="0" err="1">
                <a:cs typeface="Courier New" pitchFamily="49" charset="0"/>
              </a:rPr>
              <a:t>terminolgy</a:t>
            </a:r>
            <a:r>
              <a:rPr lang="en-US" sz="2000" b="1" kern="0" dirty="0">
                <a:cs typeface="Courier New" pitchFamily="49" charset="0"/>
              </a:rPr>
              <a:t>:</a:t>
            </a:r>
            <a:br>
              <a:rPr lang="en-US" sz="2000" b="1" kern="0" dirty="0">
                <a:latin typeface="Courier New" pitchFamily="49" charset="0"/>
                <a:cs typeface="Courier New" pitchFamily="49" charset="0"/>
              </a:rPr>
            </a:br>
            <a:r>
              <a:rPr lang="en-US" sz="2000" b="1" kern="0" dirty="0">
                <a:latin typeface="Courier New" pitchFamily="49" charset="0"/>
                <a:cs typeface="Courier New" pitchFamily="49" charset="0"/>
              </a:rPr>
              <a:t>http://tools.ietf.org/html/draft-zyp-json-schema-04</a:t>
            </a:r>
          </a:p>
          <a:p>
            <a:pPr marL="282575" indent="-282575">
              <a:spcBef>
                <a:spcPct val="35000"/>
              </a:spcBef>
              <a:spcAft>
                <a:spcPct val="15000"/>
              </a:spcAft>
              <a:buClr>
                <a:schemeClr val="accent2"/>
              </a:buClr>
              <a:buFont typeface="Wingdings" pitchFamily="2" charset="2"/>
              <a:buChar char="§"/>
              <a:defRPr/>
            </a:pPr>
            <a:r>
              <a:rPr lang="en-US" sz="2000" b="1" kern="0" dirty="0">
                <a:cs typeface="Courier New" pitchFamily="49" charset="0"/>
              </a:rPr>
              <a:t>Info about JSON schema interactive and non-interactive validation:</a:t>
            </a:r>
            <a:br>
              <a:rPr lang="en-US" sz="2000" b="1" kern="0" dirty="0">
                <a:latin typeface="Courier New" pitchFamily="49" charset="0"/>
                <a:cs typeface="Courier New" pitchFamily="49" charset="0"/>
              </a:rPr>
            </a:br>
            <a:r>
              <a:rPr lang="en-US" sz="2000" b="1" kern="0" dirty="0">
                <a:latin typeface="Courier New" pitchFamily="49" charset="0"/>
                <a:cs typeface="Courier New" pitchFamily="49" charset="0"/>
              </a:rPr>
              <a:t>http://tools.ieft.org/html/draft-fge-json-schema-validation-00</a:t>
            </a:r>
            <a:endParaRPr lang="en-US" sz="2400" b="1" kern="0" dirty="0"/>
          </a:p>
        </p:txBody>
      </p:sp>
    </p:spTree>
    <p:extLst>
      <p:ext uri="{BB962C8B-B14F-4D97-AF65-F5344CB8AC3E}">
        <p14:creationId xmlns:p14="http://schemas.microsoft.com/office/powerpoint/2010/main" val="3865059811"/>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71</a:t>
            </a:fld>
            <a:endParaRPr lang="en-US" altLang="en-US" sz="1000">
              <a:solidFill>
                <a:srgbClr val="FFFFFF"/>
              </a:solidFill>
            </a:endParaRPr>
          </a:p>
        </p:txBody>
      </p:sp>
      <p:sp>
        <p:nvSpPr>
          <p:cNvPr id="82947" name="Rectangle 2"/>
          <p:cNvSpPr>
            <a:spLocks noGrp="1" noChangeArrowheads="1"/>
          </p:cNvSpPr>
          <p:nvPr>
            <p:ph type="title"/>
          </p:nvPr>
        </p:nvSpPr>
        <p:spPr/>
        <p:txBody>
          <a:bodyPr/>
          <a:lstStyle/>
          <a:p>
            <a:pPr eaLnBrk="1" hangingPunct="1"/>
            <a:r>
              <a:rPr lang="en-US" altLang="en-US" sz="2800"/>
              <a:t>Notes:</a:t>
            </a:r>
          </a:p>
        </p:txBody>
      </p:sp>
      <p:sp>
        <p:nvSpPr>
          <p:cNvPr id="82948" name="Rectangle 3"/>
          <p:cNvSpPr>
            <a:spLocks noGrp="1" noChangeArrowheads="1"/>
          </p:cNvSpPr>
          <p:nvPr>
            <p:ph type="body" idx="1"/>
          </p:nvPr>
        </p:nvSpPr>
        <p:spPr/>
        <p:txBody>
          <a:bodyPr/>
          <a:lstStyle/>
          <a:p>
            <a:pPr eaLnBrk="1" hangingPunct="1"/>
            <a:r>
              <a:rPr lang="en-US" altLang="en-US" sz="1400"/>
              <a:t>On the top of the prior page is an example of JSON with its attribute-value pairs.</a:t>
            </a:r>
          </a:p>
          <a:p>
            <a:pPr eaLnBrk="1" hangingPunct="1"/>
            <a:endParaRPr lang="en-US" altLang="en-US" sz="1400"/>
          </a:p>
          <a:p>
            <a:pPr eaLnBrk="1" hangingPunct="1"/>
            <a:r>
              <a:rPr lang="en-US" altLang="en-US" sz="1400"/>
              <a:t>The bottom half of the prior page list some web sites where you can get the details. </a:t>
            </a:r>
          </a:p>
        </p:txBody>
      </p:sp>
    </p:spTree>
    <p:extLst>
      <p:ext uri="{BB962C8B-B14F-4D97-AF65-F5344CB8AC3E}">
        <p14:creationId xmlns:p14="http://schemas.microsoft.com/office/powerpoint/2010/main" val="288052667"/>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p:txBody>
          <a:bodyPr>
            <a:normAutofit/>
          </a:bodyPr>
          <a:lstStyle/>
          <a:p>
            <a:pPr eaLnBrk="1" hangingPunct="1"/>
            <a:r>
              <a:rPr lang="en-US" altLang="en-US" sz="3600" b="1" dirty="0"/>
              <a:t>JSON (</a:t>
            </a:r>
            <a:r>
              <a:rPr lang="en-US" altLang="en-US" sz="3600" b="1" u="sng" dirty="0"/>
              <a:t>J</a:t>
            </a:r>
            <a:r>
              <a:rPr lang="en-US" altLang="en-US" sz="3600" b="1" dirty="0"/>
              <a:t>ava</a:t>
            </a:r>
            <a:r>
              <a:rPr lang="en-US" altLang="en-US" sz="3600" b="1" u="sng" dirty="0"/>
              <a:t>S</a:t>
            </a:r>
            <a:r>
              <a:rPr lang="en-US" altLang="en-US" sz="3600" b="1" dirty="0"/>
              <a:t>cript </a:t>
            </a:r>
            <a:r>
              <a:rPr lang="en-US" altLang="en-US" sz="3600" b="1" u="sng" dirty="0"/>
              <a:t>O</a:t>
            </a:r>
            <a:r>
              <a:rPr lang="en-US" altLang="en-US" sz="3600" b="1" dirty="0"/>
              <a:t>bject </a:t>
            </a:r>
            <a:r>
              <a:rPr lang="en-US" altLang="en-US" sz="3600" b="1" u="sng" dirty="0"/>
              <a:t>N</a:t>
            </a:r>
            <a:r>
              <a:rPr lang="en-US" altLang="en-US" sz="3600" b="1" dirty="0"/>
              <a:t>otation)…</a:t>
            </a:r>
          </a:p>
        </p:txBody>
      </p:sp>
      <p:sp>
        <p:nvSpPr>
          <p:cNvPr id="83972" name="Rectangle 3"/>
          <p:cNvSpPr>
            <a:spLocks noGrp="1" noChangeArrowheads="1"/>
          </p:cNvSpPr>
          <p:nvPr>
            <p:ph idx="1"/>
          </p:nvPr>
        </p:nvSpPr>
        <p:spPr/>
        <p:txBody>
          <a:bodyPr>
            <a:normAutofit/>
          </a:bodyPr>
          <a:lstStyle/>
          <a:p>
            <a:pPr marL="282575" indent="-282575"/>
            <a:r>
              <a:rPr lang="en-US" altLang="en-US" dirty="0"/>
              <a:t>Can be requested from a web browser using AJAX (Asynchronous JavaScript And XML)</a:t>
            </a:r>
          </a:p>
          <a:p>
            <a:pPr marL="282575" indent="-282575"/>
            <a:endParaRPr lang="en-US" altLang="en-US" dirty="0"/>
          </a:p>
          <a:p>
            <a:pPr marL="282575" indent="-282575">
              <a:buNone/>
            </a:pPr>
            <a:r>
              <a:rPr lang="en-US" altLang="en-US" sz="2000" dirty="0">
                <a:latin typeface="Courier New" panose="02070309020205020404" pitchFamily="49" charset="0"/>
                <a:cs typeface="Courier New" panose="02070309020205020404" pitchFamily="49" charset="0"/>
              </a:rPr>
              <a:t>  </a:t>
            </a:r>
            <a:r>
              <a:rPr lang="en-US" altLang="en-US" sz="1600" b="1" dirty="0">
                <a:latin typeface="Courier New" panose="02070309020205020404" pitchFamily="49" charset="0"/>
                <a:cs typeface="Courier New" panose="02070309020205020404" pitchFamily="49" charset="0"/>
              </a:rPr>
              <a:t>var </a:t>
            </a:r>
            <a:r>
              <a:rPr lang="en-US" altLang="en-US" sz="1600" b="1" dirty="0" err="1">
                <a:latin typeface="Courier New" panose="02070309020205020404" pitchFamily="49" charset="0"/>
                <a:cs typeface="Courier New" panose="02070309020205020404" pitchFamily="49" charset="0"/>
              </a:rPr>
              <a:t>my_JSON_object</a:t>
            </a:r>
            <a:r>
              <a:rPr lang="en-US" altLang="en-US" sz="1600" b="1" dirty="0">
                <a:latin typeface="Courier New" panose="02070309020205020404" pitchFamily="49" charset="0"/>
                <a:cs typeface="Courier New" panose="02070309020205020404" pitchFamily="49" charset="0"/>
              </a:rPr>
              <a:t>;</a:t>
            </a:r>
            <a:br>
              <a:rPr lang="en-US" altLang="en-US" sz="1600" b="1" dirty="0">
                <a:latin typeface="Courier New" panose="02070309020205020404" pitchFamily="49" charset="0"/>
                <a:cs typeface="Courier New" panose="02070309020205020404" pitchFamily="49" charset="0"/>
              </a:rPr>
            </a:br>
            <a:r>
              <a:rPr lang="en-US" altLang="en-US" sz="1600" b="1" dirty="0">
                <a:latin typeface="Courier New" panose="02070309020205020404" pitchFamily="49" charset="0"/>
                <a:cs typeface="Courier New" panose="02070309020205020404" pitchFamily="49" charset="0"/>
              </a:rPr>
              <a:t>var </a:t>
            </a:r>
            <a:r>
              <a:rPr lang="en-US" altLang="en-US" sz="1600" b="1" dirty="0" err="1">
                <a:latin typeface="Courier New" panose="02070309020205020404" pitchFamily="49" charset="0"/>
                <a:cs typeface="Courier New" panose="02070309020205020404" pitchFamily="49" charset="0"/>
              </a:rPr>
              <a:t>http_request</a:t>
            </a:r>
            <a:r>
              <a:rPr lang="en-US" altLang="en-US" sz="1600" b="1" dirty="0">
                <a:latin typeface="Courier New" panose="02070309020205020404" pitchFamily="49" charset="0"/>
                <a:cs typeface="Courier New" panose="02070309020205020404" pitchFamily="49" charset="0"/>
              </a:rPr>
              <a:t> = new </a:t>
            </a:r>
            <a:r>
              <a:rPr lang="en-US" altLang="en-US" sz="1600" b="1" dirty="0" err="1">
                <a:latin typeface="Courier New" panose="02070309020205020404" pitchFamily="49" charset="0"/>
                <a:cs typeface="Courier New" panose="02070309020205020404" pitchFamily="49" charset="0"/>
              </a:rPr>
              <a:t>XMLHttpRequest</a:t>
            </a:r>
            <a:r>
              <a:rPr lang="en-US" altLang="en-US" sz="1600" b="1" dirty="0">
                <a:latin typeface="Courier New" panose="02070309020205020404" pitchFamily="49" charset="0"/>
                <a:cs typeface="Courier New" panose="02070309020205020404" pitchFamily="49" charset="0"/>
              </a:rPr>
              <a:t>(); </a:t>
            </a:r>
            <a:r>
              <a:rPr lang="en-US" altLang="en-US" sz="1600" b="1" dirty="0" err="1">
                <a:latin typeface="Courier New" panose="02070309020205020404" pitchFamily="49" charset="0"/>
                <a:cs typeface="Courier New" panose="02070309020205020404" pitchFamily="49" charset="0"/>
              </a:rPr>
              <a:t>http_request.open</a:t>
            </a:r>
            <a:r>
              <a:rPr lang="en-US" altLang="en-US" sz="1600" b="1" dirty="0">
                <a:latin typeface="Courier New" panose="02070309020205020404" pitchFamily="49" charset="0"/>
                <a:cs typeface="Courier New" panose="02070309020205020404" pitchFamily="49" charset="0"/>
              </a:rPr>
              <a:t>("GET", </a:t>
            </a:r>
            <a:r>
              <a:rPr lang="en-US" altLang="en-US" sz="1600" b="1" dirty="0" err="1">
                <a:latin typeface="Courier New" panose="02070309020205020404" pitchFamily="49" charset="0"/>
                <a:cs typeface="Courier New" panose="02070309020205020404" pitchFamily="49" charset="0"/>
              </a:rPr>
              <a:t>url</a:t>
            </a:r>
            <a:r>
              <a:rPr lang="en-US" altLang="en-US" sz="1600" b="1" dirty="0">
                <a:latin typeface="Courier New" panose="02070309020205020404" pitchFamily="49" charset="0"/>
                <a:cs typeface="Courier New" panose="02070309020205020404" pitchFamily="49" charset="0"/>
              </a:rPr>
              <a:t>, true); </a:t>
            </a:r>
            <a:r>
              <a:rPr lang="en-US" altLang="en-US" sz="1600" b="1" dirty="0" err="1">
                <a:latin typeface="Courier New" panose="02070309020205020404" pitchFamily="49" charset="0"/>
                <a:cs typeface="Courier New" panose="02070309020205020404" pitchFamily="49" charset="0"/>
              </a:rPr>
              <a:t>http_request.onreadystatechange</a:t>
            </a:r>
            <a:r>
              <a:rPr lang="en-US" altLang="en-US" sz="1600" b="1" dirty="0">
                <a:latin typeface="Courier New" panose="02070309020205020404" pitchFamily="49" charset="0"/>
                <a:cs typeface="Courier New" panose="02070309020205020404" pitchFamily="49" charset="0"/>
              </a:rPr>
              <a:t> = function () {</a:t>
            </a:r>
            <a:br>
              <a:rPr lang="en-US" altLang="en-US" sz="1600" b="1" dirty="0">
                <a:latin typeface="Courier New" panose="02070309020205020404" pitchFamily="49" charset="0"/>
                <a:cs typeface="Courier New" panose="02070309020205020404" pitchFamily="49" charset="0"/>
              </a:rPr>
            </a:br>
            <a:r>
              <a:rPr lang="en-US" altLang="en-US" sz="1600" b="1" dirty="0">
                <a:latin typeface="Courier New" panose="02070309020205020404" pitchFamily="49" charset="0"/>
                <a:cs typeface="Courier New" panose="02070309020205020404" pitchFamily="49" charset="0"/>
              </a:rPr>
              <a:t>   var done = 4, ok = 200;</a:t>
            </a:r>
            <a:br>
              <a:rPr lang="en-US" altLang="en-US" sz="1600" b="1" dirty="0">
                <a:latin typeface="Courier New" panose="02070309020205020404" pitchFamily="49" charset="0"/>
                <a:cs typeface="Courier New" panose="02070309020205020404" pitchFamily="49" charset="0"/>
              </a:rPr>
            </a:br>
            <a:r>
              <a:rPr lang="en-US" altLang="en-US" sz="1600" b="1" dirty="0">
                <a:latin typeface="Courier New" panose="02070309020205020404" pitchFamily="49" charset="0"/>
                <a:cs typeface="Courier New" panose="02070309020205020404" pitchFamily="49" charset="0"/>
              </a:rPr>
              <a:t>   if (</a:t>
            </a:r>
            <a:r>
              <a:rPr lang="en-US" altLang="en-US" sz="1600" b="1" dirty="0" err="1">
                <a:latin typeface="Courier New" panose="02070309020205020404" pitchFamily="49" charset="0"/>
                <a:cs typeface="Courier New" panose="02070309020205020404" pitchFamily="49" charset="0"/>
              </a:rPr>
              <a:t>http_request.readyState</a:t>
            </a:r>
            <a:r>
              <a:rPr lang="en-US" altLang="en-US" sz="1600" b="1" dirty="0">
                <a:latin typeface="Courier New" panose="02070309020205020404" pitchFamily="49" charset="0"/>
                <a:cs typeface="Courier New" panose="02070309020205020404" pitchFamily="49" charset="0"/>
              </a:rPr>
              <a:t> === done &amp;&amp;</a:t>
            </a:r>
            <a:br>
              <a:rPr lang="en-US" altLang="en-US" sz="1600" b="1" dirty="0">
                <a:latin typeface="Courier New" panose="02070309020205020404" pitchFamily="49" charset="0"/>
                <a:cs typeface="Courier New" panose="02070309020205020404" pitchFamily="49" charset="0"/>
              </a:rPr>
            </a:br>
            <a:r>
              <a:rPr lang="en-US" altLang="en-US" sz="1600" b="1" dirty="0">
                <a:latin typeface="Courier New" panose="02070309020205020404" pitchFamily="49" charset="0"/>
                <a:cs typeface="Courier New" panose="02070309020205020404" pitchFamily="49" charset="0"/>
              </a:rPr>
              <a:t>         </a:t>
            </a:r>
            <a:r>
              <a:rPr lang="en-US" altLang="en-US" sz="1600" b="1" dirty="0" err="1">
                <a:latin typeface="Courier New" panose="02070309020205020404" pitchFamily="49" charset="0"/>
                <a:cs typeface="Courier New" panose="02070309020205020404" pitchFamily="49" charset="0"/>
              </a:rPr>
              <a:t>http_request.status</a:t>
            </a:r>
            <a:r>
              <a:rPr lang="en-US" altLang="en-US" sz="1600" b="1" dirty="0">
                <a:latin typeface="Courier New" panose="02070309020205020404" pitchFamily="49" charset="0"/>
                <a:cs typeface="Courier New" panose="02070309020205020404" pitchFamily="49" charset="0"/>
              </a:rPr>
              <a:t> === ok) {</a:t>
            </a:r>
            <a:br>
              <a:rPr lang="en-US" altLang="en-US" sz="1600" b="1" dirty="0">
                <a:latin typeface="Courier New" panose="02070309020205020404" pitchFamily="49" charset="0"/>
                <a:cs typeface="Courier New" panose="02070309020205020404" pitchFamily="49" charset="0"/>
              </a:rPr>
            </a:br>
            <a:r>
              <a:rPr lang="en-US" altLang="en-US" sz="1600" b="1" dirty="0">
                <a:latin typeface="Courier New" panose="02070309020205020404" pitchFamily="49" charset="0"/>
                <a:cs typeface="Courier New" panose="02070309020205020404" pitchFamily="49" charset="0"/>
              </a:rPr>
              <a:t>   </a:t>
            </a:r>
            <a:r>
              <a:rPr lang="en-US" altLang="en-US" sz="1600" b="1" dirty="0" err="1">
                <a:latin typeface="Courier New" panose="02070309020205020404" pitchFamily="49" charset="0"/>
                <a:cs typeface="Courier New" panose="02070309020205020404" pitchFamily="49" charset="0"/>
              </a:rPr>
              <a:t>my_JSON_object</a:t>
            </a:r>
            <a:r>
              <a:rPr lang="en-US" altLang="en-US" sz="1600" b="1" dirty="0">
                <a:latin typeface="Courier New" panose="02070309020205020404" pitchFamily="49" charset="0"/>
                <a:cs typeface="Courier New" panose="02070309020205020404" pitchFamily="49" charset="0"/>
              </a:rPr>
              <a:t> = </a:t>
            </a:r>
            <a:br>
              <a:rPr lang="en-US" altLang="en-US" sz="1600" b="1" dirty="0">
                <a:latin typeface="Courier New" panose="02070309020205020404" pitchFamily="49" charset="0"/>
                <a:cs typeface="Courier New" panose="02070309020205020404" pitchFamily="49" charset="0"/>
              </a:rPr>
            </a:br>
            <a:r>
              <a:rPr lang="en-US" altLang="en-US" sz="1600" b="1" dirty="0">
                <a:latin typeface="Courier New" panose="02070309020205020404" pitchFamily="49" charset="0"/>
                <a:cs typeface="Courier New" panose="02070309020205020404" pitchFamily="49" charset="0"/>
              </a:rPr>
              <a:t>         </a:t>
            </a:r>
            <a:r>
              <a:rPr lang="en-US" altLang="en-US" sz="1600" b="1" dirty="0" err="1">
                <a:latin typeface="Courier New" panose="02070309020205020404" pitchFamily="49" charset="0"/>
                <a:cs typeface="Courier New" panose="02070309020205020404" pitchFamily="49" charset="0"/>
              </a:rPr>
              <a:t>JSON.parse</a:t>
            </a:r>
            <a:r>
              <a:rPr lang="en-US" altLang="en-US" sz="1600" b="1" dirty="0">
                <a:latin typeface="Courier New" panose="02070309020205020404" pitchFamily="49" charset="0"/>
                <a:cs typeface="Courier New" panose="02070309020205020404" pitchFamily="49" charset="0"/>
              </a:rPr>
              <a:t>('''</a:t>
            </a:r>
            <a:r>
              <a:rPr lang="en-US" altLang="en-US" sz="1600" b="1" dirty="0" err="1">
                <a:latin typeface="Courier New" panose="02070309020205020404" pitchFamily="49" charset="0"/>
                <a:cs typeface="Courier New" panose="02070309020205020404" pitchFamily="49" charset="0"/>
              </a:rPr>
              <a:t>http_request.responseText</a:t>
            </a:r>
            <a:r>
              <a:rPr lang="en-US" altLang="en-US" sz="1600" b="1" dirty="0">
                <a:latin typeface="Courier New" panose="02070309020205020404" pitchFamily="49" charset="0"/>
                <a:cs typeface="Courier New" panose="02070309020205020404" pitchFamily="49" charset="0"/>
              </a:rPr>
              <a:t>''');</a:t>
            </a:r>
            <a:br>
              <a:rPr lang="en-US" altLang="en-US" sz="1600" b="1" dirty="0">
                <a:latin typeface="Courier New" panose="02070309020205020404" pitchFamily="49" charset="0"/>
                <a:cs typeface="Courier New" panose="02070309020205020404" pitchFamily="49" charset="0"/>
              </a:rPr>
            </a:br>
            <a:r>
              <a:rPr lang="en-US" altLang="en-US" sz="1600" b="1" dirty="0">
                <a:latin typeface="Courier New" panose="02070309020205020404" pitchFamily="49" charset="0"/>
                <a:cs typeface="Courier New" panose="02070309020205020404" pitchFamily="49" charset="0"/>
              </a:rPr>
              <a:t> } </a:t>
            </a:r>
            <a:br>
              <a:rPr lang="en-US" altLang="en-US" sz="1600" b="1" dirty="0">
                <a:latin typeface="Courier New" panose="02070309020205020404" pitchFamily="49" charset="0"/>
                <a:cs typeface="Courier New" panose="02070309020205020404" pitchFamily="49" charset="0"/>
              </a:rPr>
            </a:br>
            <a:r>
              <a:rPr lang="en-US" altLang="en-US" sz="1600" b="1" dirty="0">
                <a:latin typeface="Courier New" panose="02070309020205020404" pitchFamily="49" charset="0"/>
                <a:cs typeface="Courier New" panose="02070309020205020404" pitchFamily="49" charset="0"/>
              </a:rPr>
              <a:t>}; </a:t>
            </a:r>
            <a:br>
              <a:rPr lang="en-US" altLang="en-US" sz="1600" b="1" dirty="0">
                <a:latin typeface="Courier New" panose="02070309020205020404" pitchFamily="49" charset="0"/>
                <a:cs typeface="Courier New" panose="02070309020205020404" pitchFamily="49" charset="0"/>
              </a:rPr>
            </a:br>
            <a:r>
              <a:rPr lang="en-US" altLang="en-US" sz="1600" b="1" dirty="0" err="1">
                <a:latin typeface="Courier New" panose="02070309020205020404" pitchFamily="49" charset="0"/>
                <a:cs typeface="Courier New" panose="02070309020205020404" pitchFamily="49" charset="0"/>
              </a:rPr>
              <a:t>http_request.send</a:t>
            </a:r>
            <a:r>
              <a:rPr lang="en-US" altLang="en-US" sz="1600" b="1" dirty="0">
                <a:latin typeface="Courier New" panose="02070309020205020404" pitchFamily="49" charset="0"/>
                <a:cs typeface="Courier New" panose="02070309020205020404" pitchFamily="49" charset="0"/>
              </a:rPr>
              <a:t>(null);</a:t>
            </a:r>
            <a:endParaRPr lang="en-US" altLang="en-US" sz="2000" b="1" dirty="0">
              <a:latin typeface="Courier New" panose="02070309020205020404" pitchFamily="49" charset="0"/>
              <a:cs typeface="Courier New" panose="02070309020205020404" pitchFamily="49" charset="0"/>
            </a:endParaRPr>
          </a:p>
        </p:txBody>
      </p:sp>
      <p:sp>
        <p:nvSpPr>
          <p:cNvPr id="83970"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72</a:t>
            </a:fld>
            <a:endParaRPr lang="en-US" altLang="en-US" sz="1000">
              <a:solidFill>
                <a:srgbClr val="FFFFFF"/>
              </a:solidFill>
            </a:endParaRPr>
          </a:p>
        </p:txBody>
      </p:sp>
    </p:spTree>
    <p:extLst>
      <p:ext uri="{BB962C8B-B14F-4D97-AF65-F5344CB8AC3E}">
        <p14:creationId xmlns:p14="http://schemas.microsoft.com/office/powerpoint/2010/main" val="1658768197"/>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73</a:t>
            </a:fld>
            <a:endParaRPr lang="en-US" altLang="en-US" sz="1000">
              <a:solidFill>
                <a:srgbClr val="FFFFFF"/>
              </a:solidFill>
            </a:endParaRPr>
          </a:p>
        </p:txBody>
      </p:sp>
      <p:sp>
        <p:nvSpPr>
          <p:cNvPr id="84995" name="Rectangle 2"/>
          <p:cNvSpPr>
            <a:spLocks noGrp="1" noChangeArrowheads="1"/>
          </p:cNvSpPr>
          <p:nvPr>
            <p:ph type="title"/>
          </p:nvPr>
        </p:nvSpPr>
        <p:spPr/>
        <p:txBody>
          <a:bodyPr/>
          <a:lstStyle/>
          <a:p>
            <a:pPr eaLnBrk="1" hangingPunct="1"/>
            <a:r>
              <a:rPr lang="en-US" altLang="en-US" sz="2800"/>
              <a:t>Notes:</a:t>
            </a:r>
          </a:p>
        </p:txBody>
      </p:sp>
      <p:sp>
        <p:nvSpPr>
          <p:cNvPr id="84996" name="Rectangle 3"/>
          <p:cNvSpPr>
            <a:spLocks noGrp="1" noChangeArrowheads="1"/>
          </p:cNvSpPr>
          <p:nvPr>
            <p:ph type="body" idx="1"/>
          </p:nvPr>
        </p:nvSpPr>
        <p:spPr/>
        <p:txBody>
          <a:bodyPr/>
          <a:lstStyle/>
          <a:p>
            <a:pPr eaLnBrk="1" hangingPunct="1"/>
            <a:r>
              <a:rPr lang="en-US" altLang="en-US" sz="1400"/>
              <a:t>This list the most common usage of JSON…  an AJAX request from a web browser.</a:t>
            </a:r>
          </a:p>
          <a:p>
            <a:pPr eaLnBrk="1" hangingPunct="1"/>
            <a:endParaRPr lang="en-US" altLang="en-US" sz="1400"/>
          </a:p>
          <a:p>
            <a:pPr eaLnBrk="1" hangingPunct="1"/>
            <a:r>
              <a:rPr lang="en-US" altLang="en-US" sz="1400"/>
              <a:t>Recently there has been interest in JSON as a data format requested between programs.  This is probably due to all the rules around web services, plus JSON generally conveys less characters.</a:t>
            </a:r>
          </a:p>
        </p:txBody>
      </p:sp>
    </p:spTree>
    <p:extLst>
      <p:ext uri="{BB962C8B-B14F-4D97-AF65-F5344CB8AC3E}">
        <p14:creationId xmlns:p14="http://schemas.microsoft.com/office/powerpoint/2010/main" val="3907590137"/>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normAutofit/>
          </a:bodyPr>
          <a:lstStyle/>
          <a:p>
            <a:pPr eaLnBrk="1" hangingPunct="1"/>
            <a:r>
              <a:rPr lang="en-US" altLang="en-US" sz="3600" b="1" dirty="0"/>
              <a:t>JSON with CICS TS</a:t>
            </a:r>
          </a:p>
        </p:txBody>
      </p:sp>
      <p:sp>
        <p:nvSpPr>
          <p:cNvPr id="86020" name="Rectangle 3"/>
          <p:cNvSpPr>
            <a:spLocks noGrp="1" noChangeArrowheads="1"/>
          </p:cNvSpPr>
          <p:nvPr>
            <p:ph idx="1"/>
          </p:nvPr>
        </p:nvSpPr>
        <p:spPr/>
        <p:txBody>
          <a:bodyPr>
            <a:normAutofit/>
          </a:bodyPr>
          <a:lstStyle/>
          <a:p>
            <a:pPr marL="282575" indent="-282575"/>
            <a:r>
              <a:rPr lang="en-US" altLang="en-US" dirty="0"/>
              <a:t>CICS native support for JSON—delivered in V5.2; use Feature Pack for CICS TS V4.2 and V5.1.   (all languages supported in CICS)</a:t>
            </a:r>
          </a:p>
          <a:p>
            <a:pPr marL="282575" indent="-282575"/>
            <a:r>
              <a:rPr lang="en-US" altLang="en-US" dirty="0"/>
              <a:t>JAX-RS and JSON4J  (in the Liberty Profile) (Java)</a:t>
            </a:r>
          </a:p>
          <a:p>
            <a:pPr marL="282575" indent="-282575"/>
            <a:r>
              <a:rPr lang="en-US" altLang="en-US" dirty="0"/>
              <a:t>CICS Transaction Gateway (inbound only)</a:t>
            </a:r>
          </a:p>
          <a:p>
            <a:pPr marL="282575" indent="-282575"/>
            <a:r>
              <a:rPr lang="en-US" altLang="en-US" dirty="0" err="1"/>
              <a:t>zOS</a:t>
            </a:r>
            <a:r>
              <a:rPr lang="en-US" altLang="en-US" dirty="0"/>
              <a:t> Connect</a:t>
            </a:r>
          </a:p>
          <a:p>
            <a:pPr marL="511175" lvl="1" indent="-282575"/>
            <a:r>
              <a:rPr lang="en-US" altLang="en-US" dirty="0"/>
              <a:t>Running in a stand-alone server (WOLA or IPIC to CICS)</a:t>
            </a:r>
          </a:p>
          <a:p>
            <a:pPr marL="511175" lvl="1" indent="-282575"/>
            <a:r>
              <a:rPr lang="en-US" altLang="en-US" dirty="0"/>
              <a:t>Build toolkit, API toolkit</a:t>
            </a:r>
          </a:p>
        </p:txBody>
      </p:sp>
      <p:sp>
        <p:nvSpPr>
          <p:cNvPr id="86018"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74</a:t>
            </a:fld>
            <a:endParaRPr lang="en-US" altLang="en-US" sz="1000">
              <a:solidFill>
                <a:srgbClr val="FFFFFF"/>
              </a:solidFill>
            </a:endParaRPr>
          </a:p>
        </p:txBody>
      </p:sp>
    </p:spTree>
    <p:extLst>
      <p:ext uri="{BB962C8B-B14F-4D97-AF65-F5344CB8AC3E}">
        <p14:creationId xmlns:p14="http://schemas.microsoft.com/office/powerpoint/2010/main" val="1510881742"/>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75</a:t>
            </a:fld>
            <a:endParaRPr lang="en-US" altLang="en-US" sz="1000">
              <a:solidFill>
                <a:srgbClr val="FFFFFF"/>
              </a:solidFill>
            </a:endParaRPr>
          </a:p>
        </p:txBody>
      </p:sp>
      <p:sp>
        <p:nvSpPr>
          <p:cNvPr id="87043" name="Rectangle 2"/>
          <p:cNvSpPr>
            <a:spLocks noGrp="1" noChangeArrowheads="1"/>
          </p:cNvSpPr>
          <p:nvPr>
            <p:ph type="title"/>
          </p:nvPr>
        </p:nvSpPr>
        <p:spPr/>
        <p:txBody>
          <a:bodyPr/>
          <a:lstStyle/>
          <a:p>
            <a:pPr eaLnBrk="1" hangingPunct="1"/>
            <a:r>
              <a:rPr lang="en-US" altLang="en-US" sz="2800"/>
              <a:t>Notes:</a:t>
            </a:r>
          </a:p>
        </p:txBody>
      </p:sp>
      <p:sp>
        <p:nvSpPr>
          <p:cNvPr id="87044" name="Rectangle 3"/>
          <p:cNvSpPr>
            <a:spLocks noGrp="1" noChangeArrowheads="1"/>
          </p:cNvSpPr>
          <p:nvPr>
            <p:ph type="body" idx="1"/>
          </p:nvPr>
        </p:nvSpPr>
        <p:spPr/>
        <p:txBody>
          <a:bodyPr/>
          <a:lstStyle/>
          <a:p>
            <a:pPr eaLnBrk="1" hangingPunct="1"/>
            <a:r>
              <a:rPr lang="en-US" altLang="en-US" sz="1400"/>
              <a:t>There are several ways to handle JSON with CICS TS</a:t>
            </a:r>
          </a:p>
          <a:p>
            <a:pPr lvl="1" eaLnBrk="1" hangingPunct="1"/>
            <a:r>
              <a:rPr lang="en-US" altLang="en-US" sz="1400"/>
              <a:t>The Mobile Feature Pack for CICS – offers JSON conversion to/from copybook or data structure in several CICS-based languages</a:t>
            </a:r>
          </a:p>
          <a:p>
            <a:pPr lvl="1" eaLnBrk="1" hangingPunct="1"/>
            <a:r>
              <a:rPr lang="en-US" altLang="en-US" sz="1400"/>
              <a:t>JAX-RS and JSON4J are available with coding in a CICS-Java program running in a Liberty Profile under CICS</a:t>
            </a:r>
          </a:p>
          <a:p>
            <a:pPr lvl="1" eaLnBrk="1" hangingPunct="1"/>
            <a:r>
              <a:rPr lang="en-US" altLang="en-US" sz="1400"/>
              <a:t>CICS support PHP which has a json_encode and a json_decode function</a:t>
            </a:r>
          </a:p>
          <a:p>
            <a:pPr lvl="1" eaLnBrk="1" hangingPunct="1"/>
            <a:r>
              <a:rPr lang="en-US" altLang="en-US" sz="1400"/>
              <a:t>The latest version of the CICS Transaction Gateway can take JSON in and execute a CICS-based program</a:t>
            </a:r>
          </a:p>
          <a:p>
            <a:pPr lvl="1" eaLnBrk="1" hangingPunct="1"/>
            <a:r>
              <a:rPr lang="en-US" altLang="en-US" sz="1400"/>
              <a:t>zOS Connect currently can be used in WebSphere Application Server or a Liberty Profile</a:t>
            </a:r>
          </a:p>
          <a:p>
            <a:pPr lvl="2" eaLnBrk="1" hangingPunct="1"/>
            <a:r>
              <a:rPr lang="en-US" altLang="en-US" sz="1400"/>
              <a:t>It then uses WOLA to communicate to CICS</a:t>
            </a:r>
          </a:p>
          <a:p>
            <a:pPr lvl="1" eaLnBrk="1" hangingPunct="1"/>
            <a:r>
              <a:rPr lang="en-US" altLang="en-US" sz="1400"/>
              <a:t>There are more scenarios planned for z/OS Connect</a:t>
            </a:r>
          </a:p>
        </p:txBody>
      </p:sp>
    </p:spTree>
    <p:extLst>
      <p:ext uri="{BB962C8B-B14F-4D97-AF65-F5344CB8AC3E}">
        <p14:creationId xmlns:p14="http://schemas.microsoft.com/office/powerpoint/2010/main" val="1041044244"/>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p:txBody>
          <a:bodyPr>
            <a:normAutofit/>
          </a:bodyPr>
          <a:lstStyle/>
          <a:p>
            <a:pPr eaLnBrk="1" hangingPunct="1"/>
            <a:r>
              <a:rPr lang="en-US" altLang="en-US" sz="3600" b="1" dirty="0"/>
              <a:t>JSON in CICS TS</a:t>
            </a:r>
          </a:p>
        </p:txBody>
      </p:sp>
      <p:sp>
        <p:nvSpPr>
          <p:cNvPr id="90116" name="Rectangle 3"/>
          <p:cNvSpPr>
            <a:spLocks noGrp="1" noChangeArrowheads="1"/>
          </p:cNvSpPr>
          <p:nvPr>
            <p:ph idx="1"/>
          </p:nvPr>
        </p:nvSpPr>
        <p:spPr>
          <a:xfrm>
            <a:off x="2265528" y="1825624"/>
            <a:ext cx="9583572" cy="4765676"/>
          </a:xfrm>
        </p:spPr>
        <p:txBody>
          <a:bodyPr>
            <a:normAutofit/>
          </a:bodyPr>
          <a:lstStyle/>
          <a:p>
            <a:pPr>
              <a:lnSpc>
                <a:spcPct val="80000"/>
              </a:lnSpc>
            </a:pPr>
            <a:r>
              <a:rPr lang="en-US" altLang="en-US" sz="2000" dirty="0"/>
              <a:t>JSON support in CICS:</a:t>
            </a:r>
          </a:p>
          <a:p>
            <a:pPr lvl="1">
              <a:lnSpc>
                <a:spcPct val="80000"/>
              </a:lnSpc>
            </a:pPr>
            <a:r>
              <a:rPr lang="en-US" altLang="en-US" sz="2000" dirty="0"/>
              <a:t>JSON web services</a:t>
            </a:r>
          </a:p>
          <a:p>
            <a:pPr lvl="2">
              <a:lnSpc>
                <a:spcPct val="80000"/>
              </a:lnSpc>
            </a:pPr>
            <a:r>
              <a:rPr lang="en-US" altLang="en-US" dirty="0"/>
              <a:t>Bottom-up – start with a copybook </a:t>
            </a:r>
          </a:p>
          <a:p>
            <a:pPr lvl="3">
              <a:lnSpc>
                <a:spcPct val="80000"/>
              </a:lnSpc>
            </a:pPr>
            <a:r>
              <a:rPr lang="en-US" altLang="en-US" sz="2000" dirty="0"/>
              <a:t>Request-response (aka RPC) style service only</a:t>
            </a:r>
          </a:p>
          <a:p>
            <a:pPr lvl="2">
              <a:lnSpc>
                <a:spcPct val="80000"/>
              </a:lnSpc>
            </a:pPr>
            <a:r>
              <a:rPr lang="en-US" altLang="en-US" dirty="0"/>
              <a:t>Top down – start with a JSON schema</a:t>
            </a:r>
          </a:p>
          <a:p>
            <a:pPr lvl="3">
              <a:lnSpc>
                <a:spcPct val="80000"/>
              </a:lnSpc>
            </a:pPr>
            <a:r>
              <a:rPr lang="en-US" altLang="en-US" sz="2000" dirty="0"/>
              <a:t>Request-response style service</a:t>
            </a:r>
          </a:p>
          <a:p>
            <a:pPr lvl="3">
              <a:lnSpc>
                <a:spcPct val="80000"/>
              </a:lnSpc>
            </a:pPr>
            <a:r>
              <a:rPr lang="en-US" altLang="en-US" sz="2000" dirty="0" err="1"/>
              <a:t>RESTful</a:t>
            </a:r>
            <a:r>
              <a:rPr lang="en-US" altLang="en-US" sz="2000" dirty="0"/>
              <a:t> style service</a:t>
            </a:r>
          </a:p>
          <a:p>
            <a:pPr lvl="1">
              <a:lnSpc>
                <a:spcPct val="80000"/>
              </a:lnSpc>
            </a:pPr>
            <a:r>
              <a:rPr lang="en-US" altLang="en-US" sz="2000" dirty="0"/>
              <a:t>JSON Transformer Linkable Interface  (callable)</a:t>
            </a:r>
          </a:p>
          <a:p>
            <a:pPr lvl="2">
              <a:lnSpc>
                <a:spcPct val="80000"/>
              </a:lnSpc>
            </a:pPr>
            <a:r>
              <a:rPr lang="en-US" altLang="en-US" dirty="0"/>
              <a:t>Bottom up – start with a copybook description and generate the ‘transforms’ to have a JSON string in a program converted into a copybook (and vice versa)</a:t>
            </a:r>
          </a:p>
          <a:p>
            <a:pPr lvl="2">
              <a:lnSpc>
                <a:spcPct val="80000"/>
              </a:lnSpc>
            </a:pPr>
            <a:r>
              <a:rPr lang="en-US" altLang="en-US" dirty="0"/>
              <a:t>Top down – start with a JSON schema and generated the ‘transforms’ to have a JSON string in a program converted into a copybook (and vice versa</a:t>
            </a:r>
          </a:p>
          <a:p>
            <a:pPr>
              <a:lnSpc>
                <a:spcPct val="80000"/>
              </a:lnSpc>
            </a:pPr>
            <a:r>
              <a:rPr lang="en-US" altLang="en-US" sz="2000" dirty="0"/>
              <a:t>In the Liberty profile (JAX-RS and JSON4J)   (Java)</a:t>
            </a:r>
          </a:p>
        </p:txBody>
      </p:sp>
      <p:sp>
        <p:nvSpPr>
          <p:cNvPr id="90114"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76</a:t>
            </a:fld>
            <a:endParaRPr lang="en-US" altLang="en-US" sz="1000">
              <a:solidFill>
                <a:srgbClr val="FFFFFF"/>
              </a:solidFill>
            </a:endParaRPr>
          </a:p>
        </p:txBody>
      </p:sp>
    </p:spTree>
    <p:extLst>
      <p:ext uri="{BB962C8B-B14F-4D97-AF65-F5344CB8AC3E}">
        <p14:creationId xmlns:p14="http://schemas.microsoft.com/office/powerpoint/2010/main" val="3128585845"/>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77</a:t>
            </a:fld>
            <a:endParaRPr lang="en-US" altLang="en-US" sz="1000">
              <a:solidFill>
                <a:srgbClr val="FFFFFF"/>
              </a:solidFill>
            </a:endParaRPr>
          </a:p>
        </p:txBody>
      </p:sp>
      <p:sp>
        <p:nvSpPr>
          <p:cNvPr id="91139" name="Rectangle 2"/>
          <p:cNvSpPr>
            <a:spLocks noGrp="1" noChangeArrowheads="1"/>
          </p:cNvSpPr>
          <p:nvPr>
            <p:ph type="title"/>
          </p:nvPr>
        </p:nvSpPr>
        <p:spPr/>
        <p:txBody>
          <a:bodyPr/>
          <a:lstStyle/>
          <a:p>
            <a:pPr eaLnBrk="1" hangingPunct="1"/>
            <a:r>
              <a:rPr lang="en-US" altLang="en-US" sz="2800"/>
              <a:t>Notes:</a:t>
            </a:r>
          </a:p>
        </p:txBody>
      </p:sp>
      <p:sp>
        <p:nvSpPr>
          <p:cNvPr id="91140" name="Rectangle 3"/>
          <p:cNvSpPr>
            <a:spLocks noGrp="1" noChangeArrowheads="1"/>
          </p:cNvSpPr>
          <p:nvPr>
            <p:ph type="body" idx="1"/>
          </p:nvPr>
        </p:nvSpPr>
        <p:spPr/>
        <p:txBody>
          <a:bodyPr/>
          <a:lstStyle/>
          <a:p>
            <a:pPr eaLnBrk="1" hangingPunct="1"/>
            <a:r>
              <a:rPr lang="en-US" altLang="en-US" sz="1400"/>
              <a:t>In addition to the top-down scenario on the previous page using the CICS Mobile Feature Pack, you can also use the feature pack in a bottom-up scenario, plus the JSON transformer has a linkable interface.</a:t>
            </a:r>
          </a:p>
          <a:p>
            <a:pPr eaLnBrk="1" hangingPunct="1"/>
            <a:endParaRPr lang="en-US" altLang="en-US" sz="1400"/>
          </a:p>
          <a:p>
            <a:pPr eaLnBrk="1" hangingPunct="1"/>
            <a:r>
              <a:rPr lang="en-US" altLang="en-US" sz="1400"/>
              <a:t>As a reminder, you can also use PHP in CICS or Java in CICS to encode or decode JSON</a:t>
            </a:r>
          </a:p>
        </p:txBody>
      </p:sp>
    </p:spTree>
    <p:extLst>
      <p:ext uri="{BB962C8B-B14F-4D97-AF65-F5344CB8AC3E}">
        <p14:creationId xmlns:p14="http://schemas.microsoft.com/office/powerpoint/2010/main" val="1603681752"/>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p:txBody>
          <a:bodyPr/>
          <a:lstStyle/>
          <a:p>
            <a:pPr eaLnBrk="1" hangingPunct="1"/>
            <a:r>
              <a:rPr lang="en-US" altLang="en-US" sz="2800" b="1"/>
              <a:t>More Information</a:t>
            </a:r>
          </a:p>
        </p:txBody>
      </p:sp>
      <p:sp>
        <p:nvSpPr>
          <p:cNvPr id="92164" name="Rectangle 3"/>
          <p:cNvSpPr>
            <a:spLocks noGrp="1" noChangeArrowheads="1"/>
          </p:cNvSpPr>
          <p:nvPr>
            <p:ph idx="1"/>
          </p:nvPr>
        </p:nvSpPr>
        <p:spPr/>
        <p:txBody>
          <a:bodyPr/>
          <a:lstStyle/>
          <a:p>
            <a:pPr marL="282575" indent="-282575"/>
            <a:r>
              <a:rPr lang="en-US" altLang="en-US" dirty="0"/>
              <a:t>JSON is covered in the REST, JSON and z/OS Connect </a:t>
            </a:r>
            <a:r>
              <a:rPr lang="en-US" altLang="en-US" dirty="0" err="1"/>
              <a:t>presenatation</a:t>
            </a:r>
            <a:endParaRPr lang="en-US" altLang="en-US" b="0" dirty="0">
              <a:solidFill>
                <a:srgbClr val="24346A"/>
              </a:solidFill>
            </a:endParaRPr>
          </a:p>
          <a:p>
            <a:pPr marL="282575" indent="-282575"/>
            <a:endParaRPr lang="en-US" altLang="en-US" b="0" dirty="0">
              <a:solidFill>
                <a:srgbClr val="24346A"/>
              </a:solidFill>
            </a:endParaRPr>
          </a:p>
          <a:p>
            <a:pPr marL="282575" indent="-282575"/>
            <a:r>
              <a:rPr lang="en-US" altLang="en-US" dirty="0"/>
              <a:t>Corresponding Lab Exercises</a:t>
            </a:r>
          </a:p>
          <a:p>
            <a:pPr marL="622300" lvl="1" indent="-225425"/>
            <a:r>
              <a:rPr lang="en-US" altLang="en-US" dirty="0">
                <a:solidFill>
                  <a:srgbClr val="24346A"/>
                </a:solidFill>
              </a:rPr>
              <a:t>L90: Native JSON Request-response service</a:t>
            </a:r>
          </a:p>
          <a:p>
            <a:pPr marL="622300" lvl="1" indent="-225425"/>
            <a:r>
              <a:rPr lang="en-US" altLang="en-US" dirty="0">
                <a:solidFill>
                  <a:srgbClr val="24346A"/>
                </a:solidFill>
              </a:rPr>
              <a:t>L91: Native </a:t>
            </a:r>
            <a:r>
              <a:rPr lang="en-US" altLang="en-US" dirty="0" err="1">
                <a:solidFill>
                  <a:srgbClr val="24346A"/>
                </a:solidFill>
              </a:rPr>
              <a:t>JSONRESTful</a:t>
            </a:r>
            <a:r>
              <a:rPr lang="en-US" altLang="en-US" dirty="0">
                <a:solidFill>
                  <a:srgbClr val="24346A"/>
                </a:solidFill>
              </a:rPr>
              <a:t> JSON service</a:t>
            </a:r>
          </a:p>
          <a:p>
            <a:pPr marL="622300" lvl="1" indent="-225425"/>
            <a:r>
              <a:rPr lang="en-US" altLang="en-US" dirty="0">
                <a:solidFill>
                  <a:srgbClr val="24346A"/>
                </a:solidFill>
              </a:rPr>
              <a:t>L93: REST services using JAX-RS</a:t>
            </a:r>
          </a:p>
          <a:p>
            <a:pPr marL="622300" lvl="1" indent="-225425"/>
            <a:r>
              <a:rPr lang="en-US" altLang="en-US" dirty="0">
                <a:solidFill>
                  <a:srgbClr val="24346A"/>
                </a:solidFill>
              </a:rPr>
              <a:t>L97: z/OS Connect</a:t>
            </a:r>
            <a:endParaRPr lang="en-US" altLang="en-US" dirty="0"/>
          </a:p>
          <a:p>
            <a:pPr marL="622300" lvl="1" indent="-225425"/>
            <a:endParaRPr lang="en-US" altLang="en-US" dirty="0"/>
          </a:p>
        </p:txBody>
      </p:sp>
      <p:sp>
        <p:nvSpPr>
          <p:cNvPr id="92162"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78</a:t>
            </a:fld>
            <a:endParaRPr lang="en-US" altLang="en-US" sz="1000">
              <a:solidFill>
                <a:srgbClr val="FFFFFF"/>
              </a:solidFill>
            </a:endParaRPr>
          </a:p>
        </p:txBody>
      </p:sp>
    </p:spTree>
    <p:extLst>
      <p:ext uri="{BB962C8B-B14F-4D97-AF65-F5344CB8AC3E}">
        <p14:creationId xmlns:p14="http://schemas.microsoft.com/office/powerpoint/2010/main" val="3580529768"/>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79</a:t>
            </a:fld>
            <a:endParaRPr lang="en-US" altLang="en-US" sz="1000">
              <a:solidFill>
                <a:srgbClr val="FFFFFF"/>
              </a:solidFill>
            </a:endParaRPr>
          </a:p>
        </p:txBody>
      </p:sp>
      <p:sp>
        <p:nvSpPr>
          <p:cNvPr id="93187" name="Rectangle 2"/>
          <p:cNvSpPr>
            <a:spLocks noGrp="1" noChangeArrowheads="1"/>
          </p:cNvSpPr>
          <p:nvPr>
            <p:ph type="title"/>
          </p:nvPr>
        </p:nvSpPr>
        <p:spPr/>
        <p:txBody>
          <a:bodyPr/>
          <a:lstStyle/>
          <a:p>
            <a:pPr eaLnBrk="1" hangingPunct="1"/>
            <a:r>
              <a:rPr lang="en-US" altLang="en-US" sz="2800"/>
              <a:t>Notes:</a:t>
            </a:r>
          </a:p>
        </p:txBody>
      </p:sp>
      <p:sp>
        <p:nvSpPr>
          <p:cNvPr id="93188" name="Rectangle 3"/>
          <p:cNvSpPr>
            <a:spLocks noGrp="1" noChangeArrowheads="1"/>
          </p:cNvSpPr>
          <p:nvPr>
            <p:ph type="body" idx="1"/>
          </p:nvPr>
        </p:nvSpPr>
        <p:spPr/>
        <p:txBody>
          <a:bodyPr/>
          <a:lstStyle/>
          <a:p>
            <a:pPr eaLnBrk="1" hangingPunct="1"/>
            <a:r>
              <a:rPr lang="en-US" altLang="en-US" sz="1400"/>
              <a:t>Soon we will have a separate presentation on CICS’s JSON support.</a:t>
            </a:r>
          </a:p>
          <a:p>
            <a:pPr eaLnBrk="1" hangingPunct="1"/>
            <a:r>
              <a:rPr lang="en-US" altLang="en-US" sz="1400"/>
              <a:t>Currently there are no lab exercises on JSON.</a:t>
            </a:r>
          </a:p>
          <a:p>
            <a:pPr eaLnBrk="1" hangingPunct="1"/>
            <a:endParaRPr lang="en-US" altLang="en-US" sz="1400"/>
          </a:p>
        </p:txBody>
      </p:sp>
    </p:spTree>
    <p:extLst>
      <p:ext uri="{BB962C8B-B14F-4D97-AF65-F5344CB8AC3E}">
        <p14:creationId xmlns:p14="http://schemas.microsoft.com/office/powerpoint/2010/main" val="1328399"/>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2">
            <a:extLst>
              <a:ext uri="{FF2B5EF4-FFF2-40B4-BE49-F238E27FC236}">
                <a16:creationId xmlns:a16="http://schemas.microsoft.com/office/drawing/2014/main" id="{9373F43F-748D-D245-8625-C0C28E996FC7}"/>
              </a:ext>
            </a:extLst>
          </p:cNvPr>
          <p:cNvSpPr>
            <a:spLocks noGrp="1"/>
          </p:cNvSpPr>
          <p:nvPr>
            <p:ph type="title"/>
          </p:nvPr>
        </p:nvSpPr>
        <p:spPr/>
        <p:txBody>
          <a:bodyPr/>
          <a:lstStyle/>
          <a:p>
            <a:r>
              <a:rPr lang="en-US" dirty="0"/>
              <a:t>CICS Technologies for Connectivity</a:t>
            </a:r>
          </a:p>
        </p:txBody>
      </p:sp>
      <p:sp>
        <p:nvSpPr>
          <p:cNvPr id="13314"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8</a:t>
            </a:fld>
            <a:endParaRPr lang="en-US" altLang="en-US" sz="1000">
              <a:solidFill>
                <a:srgbClr val="FFFFFF"/>
              </a:solidFill>
            </a:endParaRPr>
          </a:p>
        </p:txBody>
      </p:sp>
      <p:sp>
        <p:nvSpPr>
          <p:cNvPr id="13316" name="Rectangle 75"/>
          <p:cNvSpPr>
            <a:spLocks noChangeArrowheads="1"/>
          </p:cNvSpPr>
          <p:nvPr/>
        </p:nvSpPr>
        <p:spPr bwMode="auto">
          <a:xfrm>
            <a:off x="2647951" y="5772151"/>
            <a:ext cx="76819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 Events can have different transports or CICS can process its own events</a:t>
            </a:r>
            <a:endParaRPr lang="en-GB" altLang="en-US" sz="1800" b="0"/>
          </a:p>
        </p:txBody>
      </p:sp>
      <p:sp>
        <p:nvSpPr>
          <p:cNvPr id="13317" name="AutoShape 76"/>
          <p:cNvSpPr>
            <a:spLocks noChangeArrowheads="1"/>
          </p:cNvSpPr>
          <p:nvPr/>
        </p:nvSpPr>
        <p:spPr bwMode="auto">
          <a:xfrm>
            <a:off x="3124201" y="1219200"/>
            <a:ext cx="6880225" cy="4419600"/>
          </a:xfrm>
          <a:prstGeom prst="roundRect">
            <a:avLst>
              <a:gd name="adj" fmla="val 16667"/>
            </a:avLst>
          </a:prstGeom>
          <a:solidFill>
            <a:srgbClr val="CCFFFF">
              <a:alpha val="52156"/>
            </a:srgbClr>
          </a:solidFill>
          <a:ln w="3175" algn="ctr">
            <a:solidFill>
              <a:schemeClr val="tx1"/>
            </a:solidFill>
            <a:round/>
            <a:headEnd/>
            <a:tailEnd/>
          </a:ln>
        </p:spPr>
        <p:txBody>
          <a:bodyPr wrap="none" lIns="89046" tIns="44522" rIns="89046" bIns="44522"/>
          <a:lstStyle>
            <a:lvl1pPr defTabSz="800100">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defTabSz="80010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defTabSz="8001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defTabSz="8001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8001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defTabSz="8001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endParaRPr lang="en-US" altLang="en-US" sz="1800" b="0"/>
          </a:p>
        </p:txBody>
      </p:sp>
      <p:sp>
        <p:nvSpPr>
          <p:cNvPr id="13318" name="Rectangle 77"/>
          <p:cNvSpPr>
            <a:spLocks noChangeArrowheads="1"/>
          </p:cNvSpPr>
          <p:nvPr/>
        </p:nvSpPr>
        <p:spPr bwMode="auto">
          <a:xfrm>
            <a:off x="3721100" y="4265614"/>
            <a:ext cx="1657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t>WMQ DPL Bridge</a:t>
            </a:r>
            <a:endParaRPr lang="en-GB" altLang="en-US" sz="800" b="0"/>
          </a:p>
        </p:txBody>
      </p:sp>
      <p:sp>
        <p:nvSpPr>
          <p:cNvPr id="13319" name="Line 78"/>
          <p:cNvSpPr>
            <a:spLocks noChangeShapeType="1"/>
          </p:cNvSpPr>
          <p:nvPr/>
        </p:nvSpPr>
        <p:spPr bwMode="auto">
          <a:xfrm flipV="1">
            <a:off x="2211389" y="2493963"/>
            <a:ext cx="1368425" cy="0"/>
          </a:xfrm>
          <a:prstGeom prst="line">
            <a:avLst/>
          </a:prstGeom>
          <a:noFill/>
          <a:ln w="41275">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320" name="Rectangle 79"/>
          <p:cNvSpPr>
            <a:spLocks noChangeArrowheads="1"/>
          </p:cNvSpPr>
          <p:nvPr/>
        </p:nvSpPr>
        <p:spPr bwMode="auto">
          <a:xfrm>
            <a:off x="7981950" y="1809751"/>
            <a:ext cx="17907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3200">
                <a:solidFill>
                  <a:srgbClr val="000000"/>
                </a:solidFill>
              </a:rPr>
              <a:t>CICS TS</a:t>
            </a:r>
            <a:endParaRPr lang="en-GB" altLang="en-US" sz="3200"/>
          </a:p>
        </p:txBody>
      </p:sp>
      <p:sp>
        <p:nvSpPr>
          <p:cNvPr id="13321" name="Rectangle 80"/>
          <p:cNvSpPr>
            <a:spLocks noChangeArrowheads="1"/>
          </p:cNvSpPr>
          <p:nvPr/>
        </p:nvSpPr>
        <p:spPr bwMode="auto">
          <a:xfrm>
            <a:off x="3721100" y="3427414"/>
            <a:ext cx="26812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LU 6.2 and Inter-Region</a:t>
            </a:r>
            <a:endParaRPr lang="en-GB" altLang="en-US" sz="1800" b="0"/>
          </a:p>
        </p:txBody>
      </p:sp>
      <p:sp>
        <p:nvSpPr>
          <p:cNvPr id="13322" name="Line 81"/>
          <p:cNvSpPr>
            <a:spLocks noChangeShapeType="1"/>
          </p:cNvSpPr>
          <p:nvPr/>
        </p:nvSpPr>
        <p:spPr bwMode="auto">
          <a:xfrm flipV="1">
            <a:off x="7286626" y="3903664"/>
            <a:ext cx="334963" cy="1587"/>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323" name="Rectangle 82"/>
          <p:cNvSpPr>
            <a:spLocks noChangeArrowheads="1"/>
          </p:cNvSpPr>
          <p:nvPr/>
        </p:nvSpPr>
        <p:spPr bwMode="auto">
          <a:xfrm>
            <a:off x="6740525" y="3294063"/>
            <a:ext cx="3138488" cy="9715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324" name="Rectangle 83"/>
          <p:cNvSpPr>
            <a:spLocks noChangeArrowheads="1"/>
          </p:cNvSpPr>
          <p:nvPr/>
        </p:nvSpPr>
        <p:spPr bwMode="auto">
          <a:xfrm>
            <a:off x="6783388" y="3328989"/>
            <a:ext cx="2501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Business Function</a:t>
            </a:r>
            <a:endParaRPr lang="en-GB" altLang="en-US" sz="1800" b="0"/>
          </a:p>
        </p:txBody>
      </p:sp>
      <p:sp>
        <p:nvSpPr>
          <p:cNvPr id="13325" name="Rectangle 84"/>
          <p:cNvSpPr>
            <a:spLocks noChangeArrowheads="1"/>
          </p:cNvSpPr>
          <p:nvPr/>
        </p:nvSpPr>
        <p:spPr bwMode="auto">
          <a:xfrm>
            <a:off x="9345614" y="3724275"/>
            <a:ext cx="390525" cy="325438"/>
          </a:xfrm>
          <a:prstGeom prst="rect">
            <a:avLst/>
          </a:prstGeom>
          <a:solidFill>
            <a:srgbClr val="A3FFA3"/>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326" name="Rectangle 85"/>
          <p:cNvSpPr>
            <a:spLocks noChangeArrowheads="1"/>
          </p:cNvSpPr>
          <p:nvPr/>
        </p:nvSpPr>
        <p:spPr bwMode="auto">
          <a:xfrm>
            <a:off x="9467850" y="3767139"/>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D</a:t>
            </a:r>
            <a:endParaRPr lang="en-GB" altLang="en-US" sz="1800" b="0"/>
          </a:p>
        </p:txBody>
      </p:sp>
      <p:sp>
        <p:nvSpPr>
          <p:cNvPr id="13327" name="Rectangle 86"/>
          <p:cNvSpPr>
            <a:spLocks noChangeArrowheads="1"/>
          </p:cNvSpPr>
          <p:nvPr/>
        </p:nvSpPr>
        <p:spPr bwMode="auto">
          <a:xfrm>
            <a:off x="7688264" y="3724275"/>
            <a:ext cx="390525" cy="325438"/>
          </a:xfrm>
          <a:prstGeom prst="rect">
            <a:avLst/>
          </a:prstGeom>
          <a:solidFill>
            <a:srgbClr val="A3FFA3"/>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328" name="Rectangle 87"/>
          <p:cNvSpPr>
            <a:spLocks noChangeArrowheads="1"/>
          </p:cNvSpPr>
          <p:nvPr/>
        </p:nvSpPr>
        <p:spPr bwMode="auto">
          <a:xfrm>
            <a:off x="7843839" y="3763964"/>
            <a:ext cx="587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I</a:t>
            </a:r>
            <a:endParaRPr lang="en-GB" altLang="en-US" sz="1800"/>
          </a:p>
        </p:txBody>
      </p:sp>
      <p:sp>
        <p:nvSpPr>
          <p:cNvPr id="13329" name="Rectangle 88"/>
          <p:cNvSpPr>
            <a:spLocks noChangeArrowheads="1"/>
          </p:cNvSpPr>
          <p:nvPr/>
        </p:nvSpPr>
        <p:spPr bwMode="auto">
          <a:xfrm>
            <a:off x="6854825" y="3724275"/>
            <a:ext cx="388938" cy="325438"/>
          </a:xfrm>
          <a:prstGeom prst="rect">
            <a:avLst/>
          </a:prstGeom>
          <a:solidFill>
            <a:srgbClr val="FF6600"/>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330" name="Rectangle 89"/>
          <p:cNvSpPr>
            <a:spLocks noChangeArrowheads="1"/>
          </p:cNvSpPr>
          <p:nvPr/>
        </p:nvSpPr>
        <p:spPr bwMode="auto">
          <a:xfrm>
            <a:off x="6975475" y="3763964"/>
            <a:ext cx="134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P</a:t>
            </a:r>
            <a:endParaRPr lang="en-GB" altLang="en-US" sz="1800" b="0"/>
          </a:p>
        </p:txBody>
      </p:sp>
      <p:sp>
        <p:nvSpPr>
          <p:cNvPr id="13331" name="Rectangle 90"/>
          <p:cNvSpPr>
            <a:spLocks noChangeArrowheads="1"/>
          </p:cNvSpPr>
          <p:nvPr/>
        </p:nvSpPr>
        <p:spPr bwMode="auto">
          <a:xfrm>
            <a:off x="8512175" y="3724275"/>
            <a:ext cx="388938" cy="325438"/>
          </a:xfrm>
          <a:prstGeom prst="rect">
            <a:avLst/>
          </a:prstGeom>
          <a:solidFill>
            <a:srgbClr val="A3FFA3"/>
          </a:solidFill>
          <a:ln w="9525">
            <a:solidFill>
              <a:schemeClr val="tx1"/>
            </a:solidFill>
            <a:miter lim="800000"/>
            <a:headEnd/>
            <a:tailEnd/>
          </a:ln>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332" name="Rectangle 91"/>
          <p:cNvSpPr>
            <a:spLocks noChangeArrowheads="1"/>
          </p:cNvSpPr>
          <p:nvPr/>
        </p:nvSpPr>
        <p:spPr bwMode="auto">
          <a:xfrm>
            <a:off x="8632825" y="3763964"/>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a:solidFill>
                  <a:srgbClr val="000000"/>
                </a:solidFill>
              </a:rPr>
              <a:t>B</a:t>
            </a:r>
            <a:endParaRPr lang="en-GB" altLang="en-US" sz="1800"/>
          </a:p>
        </p:txBody>
      </p:sp>
      <p:sp>
        <p:nvSpPr>
          <p:cNvPr id="13333" name="Line 92"/>
          <p:cNvSpPr>
            <a:spLocks noChangeShapeType="1"/>
          </p:cNvSpPr>
          <p:nvPr/>
        </p:nvSpPr>
        <p:spPr bwMode="auto">
          <a:xfrm flipV="1">
            <a:off x="8102600" y="3886200"/>
            <a:ext cx="336550" cy="1588"/>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334" name="Line 93"/>
          <p:cNvSpPr>
            <a:spLocks noChangeShapeType="1"/>
          </p:cNvSpPr>
          <p:nvPr/>
        </p:nvSpPr>
        <p:spPr bwMode="auto">
          <a:xfrm flipV="1">
            <a:off x="8943975" y="3903664"/>
            <a:ext cx="338138" cy="1587"/>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335" name="Line 94"/>
          <p:cNvSpPr>
            <a:spLocks noChangeShapeType="1"/>
          </p:cNvSpPr>
          <p:nvPr/>
        </p:nvSpPr>
        <p:spPr bwMode="auto">
          <a:xfrm flipV="1">
            <a:off x="8175626" y="3544888"/>
            <a:ext cx="214313" cy="144462"/>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336" name="Line 95"/>
          <p:cNvSpPr>
            <a:spLocks noChangeShapeType="1"/>
          </p:cNvSpPr>
          <p:nvPr/>
        </p:nvSpPr>
        <p:spPr bwMode="auto">
          <a:xfrm>
            <a:off x="8175626" y="4048125"/>
            <a:ext cx="214313" cy="14605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337" name="Rectangle 96"/>
          <p:cNvSpPr>
            <a:spLocks noChangeArrowheads="1"/>
          </p:cNvSpPr>
          <p:nvPr/>
        </p:nvSpPr>
        <p:spPr bwMode="auto">
          <a:xfrm>
            <a:off x="2352676" y="2735264"/>
            <a:ext cx="9239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GB" altLang="en-US" sz="1600" b="0">
                <a:solidFill>
                  <a:srgbClr val="000000"/>
                </a:solidFill>
              </a:rPr>
              <a:t>TCP/IP***</a:t>
            </a:r>
            <a:endParaRPr lang="en-GB" altLang="en-US" sz="1800" b="0"/>
          </a:p>
        </p:txBody>
      </p:sp>
      <p:sp>
        <p:nvSpPr>
          <p:cNvPr id="13338" name="Rectangle 97"/>
          <p:cNvSpPr>
            <a:spLocks noChangeArrowheads="1"/>
          </p:cNvSpPr>
          <p:nvPr/>
        </p:nvSpPr>
        <p:spPr bwMode="auto">
          <a:xfrm>
            <a:off x="2425700" y="3703639"/>
            <a:ext cx="6873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SNA</a:t>
            </a:r>
            <a:endParaRPr lang="en-GB" altLang="en-US" sz="1800" b="0"/>
          </a:p>
        </p:txBody>
      </p:sp>
      <p:sp>
        <p:nvSpPr>
          <p:cNvPr id="13339" name="Rectangle 98"/>
          <p:cNvSpPr>
            <a:spLocks noChangeArrowheads="1"/>
          </p:cNvSpPr>
          <p:nvPr/>
        </p:nvSpPr>
        <p:spPr bwMode="auto">
          <a:xfrm>
            <a:off x="2241550" y="4324351"/>
            <a:ext cx="6873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GB" altLang="en-US" sz="1600" b="0">
                <a:solidFill>
                  <a:srgbClr val="000000"/>
                </a:solidFill>
              </a:rPr>
              <a:t>WMQ</a:t>
            </a:r>
            <a:endParaRPr lang="en-GB" altLang="en-US" sz="1800" b="0"/>
          </a:p>
        </p:txBody>
      </p:sp>
      <p:sp>
        <p:nvSpPr>
          <p:cNvPr id="13340" name="Rectangle 99"/>
          <p:cNvSpPr>
            <a:spLocks noChangeArrowheads="1"/>
          </p:cNvSpPr>
          <p:nvPr/>
        </p:nvSpPr>
        <p:spPr bwMode="auto">
          <a:xfrm>
            <a:off x="3721100" y="4481514"/>
            <a:ext cx="25209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t>WMQ Attachment Facility</a:t>
            </a:r>
            <a:endParaRPr lang="en-GB" altLang="en-US" sz="800" b="0"/>
          </a:p>
        </p:txBody>
      </p:sp>
      <p:sp>
        <p:nvSpPr>
          <p:cNvPr id="13341" name="Rectangle 100"/>
          <p:cNvSpPr>
            <a:spLocks noChangeArrowheads="1"/>
          </p:cNvSpPr>
          <p:nvPr/>
        </p:nvSpPr>
        <p:spPr bwMode="auto">
          <a:xfrm>
            <a:off x="3721100" y="4697414"/>
            <a:ext cx="30241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t>WMQ Web Service Transport</a:t>
            </a:r>
            <a:endParaRPr lang="en-GB" altLang="en-US" sz="800" b="0"/>
          </a:p>
        </p:txBody>
      </p:sp>
      <p:sp>
        <p:nvSpPr>
          <p:cNvPr id="13342" name="Rectangle 101"/>
          <p:cNvSpPr>
            <a:spLocks noChangeArrowheads="1"/>
          </p:cNvSpPr>
          <p:nvPr/>
        </p:nvSpPr>
        <p:spPr bwMode="auto">
          <a:xfrm>
            <a:off x="3721101" y="3643314"/>
            <a:ext cx="20161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3270 Terminal (LU 2)</a:t>
            </a:r>
            <a:endParaRPr lang="en-GB" altLang="en-US" sz="1800" b="0"/>
          </a:p>
        </p:txBody>
      </p:sp>
      <p:sp>
        <p:nvSpPr>
          <p:cNvPr id="13343" name="Rectangle 102"/>
          <p:cNvSpPr>
            <a:spLocks noChangeArrowheads="1"/>
          </p:cNvSpPr>
          <p:nvPr/>
        </p:nvSpPr>
        <p:spPr bwMode="auto">
          <a:xfrm>
            <a:off x="3735388" y="3922714"/>
            <a:ext cx="990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CICS TG</a:t>
            </a:r>
            <a:endParaRPr lang="en-GB" altLang="en-US" sz="1800" b="0"/>
          </a:p>
        </p:txBody>
      </p:sp>
      <p:sp>
        <p:nvSpPr>
          <p:cNvPr id="13344" name="Rectangle 103"/>
          <p:cNvSpPr>
            <a:spLocks noChangeArrowheads="1"/>
          </p:cNvSpPr>
          <p:nvPr/>
        </p:nvSpPr>
        <p:spPr bwMode="auto">
          <a:xfrm>
            <a:off x="3721101" y="2357439"/>
            <a:ext cx="7921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Sockets</a:t>
            </a:r>
            <a:endParaRPr lang="en-GB" altLang="en-US" sz="1800" b="0"/>
          </a:p>
        </p:txBody>
      </p:sp>
      <p:sp>
        <p:nvSpPr>
          <p:cNvPr id="13345" name="Rectangle 104"/>
          <p:cNvSpPr>
            <a:spLocks noChangeArrowheads="1"/>
          </p:cNvSpPr>
          <p:nvPr/>
        </p:nvSpPr>
        <p:spPr bwMode="auto">
          <a:xfrm>
            <a:off x="3721100" y="2562226"/>
            <a:ext cx="55753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CICS Java Web Container based on WAS Liberty technology</a:t>
            </a:r>
            <a:endParaRPr lang="en-GB" altLang="en-US" sz="1800" b="0"/>
          </a:p>
        </p:txBody>
      </p:sp>
      <p:sp>
        <p:nvSpPr>
          <p:cNvPr id="13346" name="Rectangle 105"/>
          <p:cNvSpPr>
            <a:spLocks noChangeArrowheads="1"/>
          </p:cNvSpPr>
          <p:nvPr/>
        </p:nvSpPr>
        <p:spPr bwMode="auto">
          <a:xfrm>
            <a:off x="3721101" y="2789239"/>
            <a:ext cx="35290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IPIC Inter-Region</a:t>
            </a:r>
            <a:endParaRPr lang="en-GB" altLang="en-US" sz="1800" b="0"/>
          </a:p>
        </p:txBody>
      </p:sp>
      <p:sp>
        <p:nvSpPr>
          <p:cNvPr id="13347" name="Rectangle 106"/>
          <p:cNvSpPr>
            <a:spLocks noChangeArrowheads="1"/>
          </p:cNvSpPr>
          <p:nvPr/>
        </p:nvSpPr>
        <p:spPr bwMode="auto">
          <a:xfrm>
            <a:off x="3721101" y="3087689"/>
            <a:ext cx="22320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CICS TG (ECI or IPIC)</a:t>
            </a:r>
            <a:endParaRPr lang="en-GB" altLang="en-US" sz="1800" b="0"/>
          </a:p>
        </p:txBody>
      </p:sp>
      <p:sp>
        <p:nvSpPr>
          <p:cNvPr id="13348" name="Rectangle 107"/>
          <p:cNvSpPr>
            <a:spLocks noChangeArrowheads="1"/>
          </p:cNvSpPr>
          <p:nvPr/>
        </p:nvSpPr>
        <p:spPr bwMode="auto">
          <a:xfrm>
            <a:off x="3721100" y="2000251"/>
            <a:ext cx="3517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HTTP (Web services, REST services, </a:t>
            </a:r>
            <a:endParaRPr lang="en-GB" altLang="en-US" sz="1800" b="0"/>
          </a:p>
        </p:txBody>
      </p:sp>
      <p:sp>
        <p:nvSpPr>
          <p:cNvPr id="13349" name="Line 108"/>
          <p:cNvSpPr>
            <a:spLocks noChangeShapeType="1"/>
          </p:cNvSpPr>
          <p:nvPr/>
        </p:nvSpPr>
        <p:spPr bwMode="auto">
          <a:xfrm flipV="1">
            <a:off x="2211389" y="3617913"/>
            <a:ext cx="1368425" cy="0"/>
          </a:xfrm>
          <a:prstGeom prst="line">
            <a:avLst/>
          </a:prstGeom>
          <a:noFill/>
          <a:ln w="41275">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350" name="Line 109"/>
          <p:cNvSpPr>
            <a:spLocks noChangeShapeType="1"/>
          </p:cNvSpPr>
          <p:nvPr/>
        </p:nvSpPr>
        <p:spPr bwMode="auto">
          <a:xfrm flipV="1">
            <a:off x="2211389" y="4608513"/>
            <a:ext cx="1368425" cy="0"/>
          </a:xfrm>
          <a:prstGeom prst="line">
            <a:avLst/>
          </a:prstGeom>
          <a:noFill/>
          <a:ln w="41275">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351" name="Line 110"/>
          <p:cNvSpPr>
            <a:spLocks noChangeShapeType="1"/>
          </p:cNvSpPr>
          <p:nvPr/>
        </p:nvSpPr>
        <p:spPr bwMode="auto">
          <a:xfrm flipV="1">
            <a:off x="2209801" y="1381125"/>
            <a:ext cx="1368425" cy="0"/>
          </a:xfrm>
          <a:prstGeom prst="line">
            <a:avLst/>
          </a:prstGeom>
          <a:noFill/>
          <a:ln w="41275">
            <a:solidFill>
              <a:schemeClr val="tx1"/>
            </a:solidFill>
            <a:round/>
            <a:headEnd type="triangle" w="lg" len="med"/>
            <a:tailEnd type="none" w="lg" len="med"/>
          </a:ln>
          <a:extLst>
            <a:ext uri="{909E8E84-426E-40DD-AFC4-6F175D3DCCD1}">
              <a14:hiddenFill xmlns:a14="http://schemas.microsoft.com/office/drawing/2010/main">
                <a:noFill/>
              </a14:hiddenFill>
            </a:ext>
          </a:extLst>
        </p:spPr>
        <p:txBody>
          <a:bodyPr/>
          <a:lstStyle/>
          <a:p>
            <a:endParaRPr lang="en-US"/>
          </a:p>
        </p:txBody>
      </p:sp>
      <p:sp>
        <p:nvSpPr>
          <p:cNvPr id="13352" name="Rectangle 111"/>
          <p:cNvSpPr>
            <a:spLocks noChangeArrowheads="1"/>
          </p:cNvSpPr>
          <p:nvPr/>
        </p:nvSpPr>
        <p:spPr bwMode="auto">
          <a:xfrm>
            <a:off x="2352675" y="1144589"/>
            <a:ext cx="6873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GB" altLang="en-US" sz="1600" b="0">
                <a:solidFill>
                  <a:srgbClr val="000000"/>
                </a:solidFill>
              </a:rPr>
              <a:t>Events</a:t>
            </a:r>
            <a:endParaRPr lang="en-GB" altLang="en-US" sz="1800" b="0"/>
          </a:p>
        </p:txBody>
      </p:sp>
      <p:sp>
        <p:nvSpPr>
          <p:cNvPr id="13353" name="Rectangle 112"/>
          <p:cNvSpPr>
            <a:spLocks noChangeArrowheads="1"/>
          </p:cNvSpPr>
          <p:nvPr/>
        </p:nvSpPr>
        <p:spPr bwMode="auto">
          <a:xfrm>
            <a:off x="3721101" y="1270001"/>
            <a:ext cx="43926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CICS Event Processing (multiple transports) *</a:t>
            </a:r>
            <a:endParaRPr lang="en-GB" altLang="en-US" sz="1800" b="0"/>
          </a:p>
        </p:txBody>
      </p:sp>
      <p:sp>
        <p:nvSpPr>
          <p:cNvPr id="13354" name="Rectangle 113"/>
          <p:cNvSpPr>
            <a:spLocks noChangeArrowheads="1"/>
          </p:cNvSpPr>
          <p:nvPr/>
        </p:nvSpPr>
        <p:spPr bwMode="auto">
          <a:xfrm>
            <a:off x="3937001" y="2192339"/>
            <a:ext cx="4752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ATOM feed, and Web browser interaction) </a:t>
            </a:r>
            <a:endParaRPr lang="en-GB" altLang="en-US" sz="1800" b="0"/>
          </a:p>
        </p:txBody>
      </p:sp>
      <p:sp>
        <p:nvSpPr>
          <p:cNvPr id="13355" name="Line 114"/>
          <p:cNvSpPr>
            <a:spLocks noChangeShapeType="1"/>
          </p:cNvSpPr>
          <p:nvPr/>
        </p:nvSpPr>
        <p:spPr bwMode="auto">
          <a:xfrm>
            <a:off x="3201989" y="1941513"/>
            <a:ext cx="3240087" cy="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3356" name="Line 115"/>
          <p:cNvSpPr>
            <a:spLocks noChangeShapeType="1"/>
          </p:cNvSpPr>
          <p:nvPr/>
        </p:nvSpPr>
        <p:spPr bwMode="auto">
          <a:xfrm>
            <a:off x="3201989" y="4198938"/>
            <a:ext cx="3240087" cy="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3357" name="Line 116"/>
          <p:cNvSpPr>
            <a:spLocks noChangeShapeType="1"/>
          </p:cNvSpPr>
          <p:nvPr/>
        </p:nvSpPr>
        <p:spPr bwMode="auto">
          <a:xfrm flipV="1">
            <a:off x="2211389" y="3208338"/>
            <a:ext cx="1368425" cy="0"/>
          </a:xfrm>
          <a:prstGeom prst="line">
            <a:avLst/>
          </a:prstGeom>
          <a:noFill/>
          <a:ln w="41275">
            <a:solidFill>
              <a:schemeClr val="tx1"/>
            </a:solidFill>
            <a:round/>
            <a:headEnd type="non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358" name="Line 117"/>
          <p:cNvSpPr>
            <a:spLocks noChangeShapeType="1"/>
          </p:cNvSpPr>
          <p:nvPr/>
        </p:nvSpPr>
        <p:spPr bwMode="auto">
          <a:xfrm flipV="1">
            <a:off x="2211389" y="4056063"/>
            <a:ext cx="1368425" cy="0"/>
          </a:xfrm>
          <a:prstGeom prst="line">
            <a:avLst/>
          </a:prstGeom>
          <a:noFill/>
          <a:ln w="41275">
            <a:solidFill>
              <a:schemeClr val="tx1"/>
            </a:solidFill>
            <a:round/>
            <a:headEnd type="non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359" name="Line 118"/>
          <p:cNvSpPr>
            <a:spLocks noChangeShapeType="1"/>
          </p:cNvSpPr>
          <p:nvPr/>
        </p:nvSpPr>
        <p:spPr bwMode="auto">
          <a:xfrm>
            <a:off x="3201989" y="3370263"/>
            <a:ext cx="3240087" cy="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3360" name="Line 119"/>
          <p:cNvSpPr>
            <a:spLocks noChangeShapeType="1"/>
          </p:cNvSpPr>
          <p:nvPr/>
        </p:nvSpPr>
        <p:spPr bwMode="auto">
          <a:xfrm>
            <a:off x="3201989" y="4989513"/>
            <a:ext cx="3240087" cy="0"/>
          </a:xfrm>
          <a:prstGeom prst="line">
            <a:avLst/>
          </a:prstGeom>
          <a:noFill/>
          <a:ln w="6350">
            <a:solidFill>
              <a:schemeClr val="bg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3361" name="Line 120"/>
          <p:cNvSpPr>
            <a:spLocks noChangeShapeType="1"/>
          </p:cNvSpPr>
          <p:nvPr/>
        </p:nvSpPr>
        <p:spPr bwMode="auto">
          <a:xfrm flipV="1">
            <a:off x="2209801" y="5105400"/>
            <a:ext cx="1368425" cy="0"/>
          </a:xfrm>
          <a:prstGeom prst="line">
            <a:avLst/>
          </a:prstGeom>
          <a:noFill/>
          <a:ln w="41275">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362" name="Rectangle 121"/>
          <p:cNvSpPr>
            <a:spLocks noChangeArrowheads="1"/>
          </p:cNvSpPr>
          <p:nvPr/>
        </p:nvSpPr>
        <p:spPr bwMode="auto">
          <a:xfrm>
            <a:off x="3721100" y="5018089"/>
            <a:ext cx="1657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t>WOLA</a:t>
            </a:r>
            <a:endParaRPr lang="en-GB" altLang="en-US" sz="800" b="0"/>
          </a:p>
        </p:txBody>
      </p:sp>
      <p:sp>
        <p:nvSpPr>
          <p:cNvPr id="13363" name="Rectangle 122"/>
          <p:cNvSpPr>
            <a:spLocks noChangeArrowheads="1"/>
          </p:cNvSpPr>
          <p:nvPr/>
        </p:nvSpPr>
        <p:spPr bwMode="auto">
          <a:xfrm>
            <a:off x="3721100" y="5233989"/>
            <a:ext cx="25209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t>EXCI</a:t>
            </a:r>
            <a:endParaRPr lang="en-GB" altLang="en-US" sz="800" b="0"/>
          </a:p>
        </p:txBody>
      </p:sp>
      <p:sp>
        <p:nvSpPr>
          <p:cNvPr id="13364" name="Line 123"/>
          <p:cNvSpPr>
            <a:spLocks noChangeShapeType="1"/>
          </p:cNvSpPr>
          <p:nvPr/>
        </p:nvSpPr>
        <p:spPr bwMode="auto">
          <a:xfrm flipV="1">
            <a:off x="2209801" y="5372100"/>
            <a:ext cx="1368425" cy="0"/>
          </a:xfrm>
          <a:prstGeom prst="line">
            <a:avLst/>
          </a:prstGeom>
          <a:noFill/>
          <a:ln w="41275">
            <a:solidFill>
              <a:schemeClr val="tx1"/>
            </a:solidFill>
            <a:round/>
            <a:headEnd type="non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365" name="Rectangle 124"/>
          <p:cNvSpPr>
            <a:spLocks noChangeArrowheads="1"/>
          </p:cNvSpPr>
          <p:nvPr/>
        </p:nvSpPr>
        <p:spPr bwMode="auto">
          <a:xfrm>
            <a:off x="2038350" y="5181600"/>
            <a:ext cx="152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lnSpc>
                <a:spcPct val="75000"/>
              </a:lnSpc>
              <a:spcBef>
                <a:spcPct val="0"/>
              </a:spcBef>
              <a:spcAft>
                <a:spcPct val="0"/>
              </a:spcAft>
              <a:buClrTx/>
              <a:buFontTx/>
              <a:buNone/>
            </a:pPr>
            <a:r>
              <a:rPr lang="en-GB" altLang="en-US" sz="1600" b="0">
                <a:solidFill>
                  <a:srgbClr val="000000"/>
                </a:solidFill>
              </a:rPr>
              <a:t>Cross Memory</a:t>
            </a:r>
            <a:endParaRPr lang="en-GB" altLang="en-US" sz="1800" b="0"/>
          </a:p>
        </p:txBody>
      </p:sp>
      <p:sp>
        <p:nvSpPr>
          <p:cNvPr id="13366" name="Line 125"/>
          <p:cNvSpPr>
            <a:spLocks noChangeShapeType="1"/>
          </p:cNvSpPr>
          <p:nvPr/>
        </p:nvSpPr>
        <p:spPr bwMode="auto">
          <a:xfrm>
            <a:off x="9520238" y="4121150"/>
            <a:ext cx="0" cy="43180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367" name="Line 126"/>
          <p:cNvSpPr>
            <a:spLocks noChangeShapeType="1"/>
          </p:cNvSpPr>
          <p:nvPr/>
        </p:nvSpPr>
        <p:spPr bwMode="auto">
          <a:xfrm>
            <a:off x="8686801" y="4133850"/>
            <a:ext cx="28575" cy="406400"/>
          </a:xfrm>
          <a:prstGeom prst="line">
            <a:avLst/>
          </a:prstGeom>
          <a:noFill/>
          <a:ln w="412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368" name="Rectangle 127"/>
          <p:cNvSpPr>
            <a:spLocks noChangeArrowheads="1"/>
          </p:cNvSpPr>
          <p:nvPr/>
        </p:nvSpPr>
        <p:spPr bwMode="auto">
          <a:xfrm>
            <a:off x="3721100" y="1466851"/>
            <a:ext cx="54991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Service Flow Feature (re-purpose 3270-based apps)</a:t>
            </a:r>
            <a:endParaRPr lang="en-GB" altLang="en-US" sz="1800" b="0"/>
          </a:p>
        </p:txBody>
      </p:sp>
      <p:sp>
        <p:nvSpPr>
          <p:cNvPr id="13369" name="Rectangle 128"/>
          <p:cNvSpPr>
            <a:spLocks noChangeArrowheads="1"/>
          </p:cNvSpPr>
          <p:nvPr/>
        </p:nvSpPr>
        <p:spPr bwMode="auto">
          <a:xfrm>
            <a:off x="3733800" y="1676401"/>
            <a:ext cx="3200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Software Component Architecture</a:t>
            </a:r>
            <a:endParaRPr lang="en-GB" altLang="en-US" sz="1800" b="0"/>
          </a:p>
        </p:txBody>
      </p:sp>
      <p:sp>
        <p:nvSpPr>
          <p:cNvPr id="13370" name="Line 129"/>
          <p:cNvSpPr>
            <a:spLocks noChangeShapeType="1"/>
          </p:cNvSpPr>
          <p:nvPr/>
        </p:nvSpPr>
        <p:spPr bwMode="auto">
          <a:xfrm flipV="1">
            <a:off x="2209801" y="1600200"/>
            <a:ext cx="1368425" cy="0"/>
          </a:xfrm>
          <a:prstGeom prst="line">
            <a:avLst/>
          </a:prstGeom>
          <a:noFill/>
          <a:ln w="41275">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371" name="AutoShape 130"/>
          <p:cNvSpPr>
            <a:spLocks noChangeArrowheads="1"/>
          </p:cNvSpPr>
          <p:nvPr/>
        </p:nvSpPr>
        <p:spPr bwMode="auto">
          <a:xfrm>
            <a:off x="8334375" y="4581526"/>
            <a:ext cx="749300" cy="790575"/>
          </a:xfrm>
          <a:prstGeom prst="flowChartMagneticDisk">
            <a:avLst/>
          </a:prstGeom>
          <a:solidFill>
            <a:srgbClr val="FF9900"/>
          </a:solidFill>
          <a:ln w="19050">
            <a:solidFill>
              <a:schemeClr val="tx1"/>
            </a:solidFill>
            <a:round/>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372" name="Line 131"/>
          <p:cNvSpPr>
            <a:spLocks noChangeShapeType="1"/>
          </p:cNvSpPr>
          <p:nvPr/>
        </p:nvSpPr>
        <p:spPr bwMode="auto">
          <a:xfrm flipV="1">
            <a:off x="2209801" y="1828800"/>
            <a:ext cx="1368425" cy="0"/>
          </a:xfrm>
          <a:prstGeom prst="line">
            <a:avLst/>
          </a:prstGeom>
          <a:noFill/>
          <a:ln w="41275">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3373" name="Rectangle 132"/>
          <p:cNvSpPr>
            <a:spLocks noChangeArrowheads="1"/>
          </p:cNvSpPr>
          <p:nvPr/>
        </p:nvSpPr>
        <p:spPr bwMode="auto">
          <a:xfrm>
            <a:off x="2171700" y="1373189"/>
            <a:ext cx="6873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GB" altLang="en-US" sz="1600" b="0">
                <a:solidFill>
                  <a:srgbClr val="000000"/>
                </a:solidFill>
              </a:rPr>
              <a:t>SFM</a:t>
            </a:r>
            <a:endParaRPr lang="en-GB" altLang="en-US" sz="1800" b="0"/>
          </a:p>
        </p:txBody>
      </p:sp>
      <p:sp>
        <p:nvSpPr>
          <p:cNvPr id="13374" name="Rectangle 133"/>
          <p:cNvSpPr>
            <a:spLocks noChangeArrowheads="1"/>
          </p:cNvSpPr>
          <p:nvPr/>
        </p:nvSpPr>
        <p:spPr bwMode="auto">
          <a:xfrm>
            <a:off x="2181225" y="1601789"/>
            <a:ext cx="6873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GB" altLang="en-US" sz="1600" b="0">
                <a:solidFill>
                  <a:srgbClr val="000000"/>
                </a:solidFill>
              </a:rPr>
              <a:t>SCA</a:t>
            </a:r>
            <a:endParaRPr lang="en-GB" altLang="en-US" sz="1800" b="0"/>
          </a:p>
        </p:txBody>
      </p:sp>
      <p:sp>
        <p:nvSpPr>
          <p:cNvPr id="13375" name="Rectangle 134"/>
          <p:cNvSpPr>
            <a:spLocks noChangeArrowheads="1"/>
          </p:cNvSpPr>
          <p:nvPr/>
        </p:nvSpPr>
        <p:spPr bwMode="auto">
          <a:xfrm>
            <a:off x="8315325" y="4829175"/>
            <a:ext cx="788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GB" altLang="en-US" sz="1500" b="0">
                <a:solidFill>
                  <a:srgbClr val="000000"/>
                </a:solidFill>
              </a:rPr>
              <a:t>** Rules</a:t>
            </a:r>
            <a:br>
              <a:rPr lang="en-GB" altLang="en-US" sz="1500" b="0">
                <a:solidFill>
                  <a:srgbClr val="000000"/>
                </a:solidFill>
              </a:rPr>
            </a:br>
            <a:r>
              <a:rPr lang="en-GB" altLang="en-US" sz="1500" b="0">
                <a:solidFill>
                  <a:srgbClr val="000000"/>
                </a:solidFill>
              </a:rPr>
              <a:t>Engine</a:t>
            </a:r>
            <a:endParaRPr lang="en-GB" altLang="en-US" sz="1500" b="0"/>
          </a:p>
        </p:txBody>
      </p:sp>
      <p:sp>
        <p:nvSpPr>
          <p:cNvPr id="13376" name="AutoShape 135"/>
          <p:cNvSpPr>
            <a:spLocks noChangeArrowheads="1"/>
          </p:cNvSpPr>
          <p:nvPr/>
        </p:nvSpPr>
        <p:spPr bwMode="auto">
          <a:xfrm>
            <a:off x="9163050" y="4572001"/>
            <a:ext cx="749300" cy="790575"/>
          </a:xfrm>
          <a:prstGeom prst="flowChartMagneticDisk">
            <a:avLst/>
          </a:prstGeom>
          <a:solidFill>
            <a:srgbClr val="FF9900"/>
          </a:solidFill>
          <a:ln w="19050">
            <a:solidFill>
              <a:schemeClr val="tx1"/>
            </a:solidFill>
            <a:round/>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3377" name="Rectangle 136"/>
          <p:cNvSpPr>
            <a:spLocks noChangeArrowheads="1"/>
          </p:cNvSpPr>
          <p:nvPr/>
        </p:nvSpPr>
        <p:spPr bwMode="auto">
          <a:xfrm>
            <a:off x="9163050" y="4832351"/>
            <a:ext cx="762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****Data</a:t>
            </a:r>
            <a:endParaRPr lang="en-GB" altLang="en-US" sz="1800" b="0"/>
          </a:p>
        </p:txBody>
      </p:sp>
      <p:sp>
        <p:nvSpPr>
          <p:cNvPr id="13378" name="Rectangle 137"/>
          <p:cNvSpPr>
            <a:spLocks noChangeArrowheads="1"/>
          </p:cNvSpPr>
          <p:nvPr/>
        </p:nvSpPr>
        <p:spPr bwMode="auto">
          <a:xfrm>
            <a:off x="2562226" y="5962651"/>
            <a:ext cx="76819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dirty="0">
                <a:solidFill>
                  <a:srgbClr val="000000"/>
                </a:solidFill>
              </a:rPr>
              <a:t>** IBM Operational Decision Manager</a:t>
            </a:r>
            <a:endParaRPr lang="en-GB" altLang="en-US" sz="1800" b="0" dirty="0"/>
          </a:p>
        </p:txBody>
      </p:sp>
      <p:sp>
        <p:nvSpPr>
          <p:cNvPr id="13379" name="Rectangle 138"/>
          <p:cNvSpPr>
            <a:spLocks noChangeArrowheads="1"/>
          </p:cNvSpPr>
          <p:nvPr/>
        </p:nvSpPr>
        <p:spPr bwMode="auto">
          <a:xfrm>
            <a:off x="2481264" y="6153151"/>
            <a:ext cx="83200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 IBM Worklight – can access CICS Data using REST, Web Services, and ATOM feeds</a:t>
            </a:r>
            <a:endParaRPr lang="en-GB" altLang="en-US" sz="1800" b="0"/>
          </a:p>
        </p:txBody>
      </p:sp>
      <p:sp>
        <p:nvSpPr>
          <p:cNvPr id="13380" name="Rectangle 139"/>
          <p:cNvSpPr>
            <a:spLocks noChangeArrowheads="1"/>
          </p:cNvSpPr>
          <p:nvPr/>
        </p:nvSpPr>
        <p:spPr bwMode="auto">
          <a:xfrm>
            <a:off x="2414589" y="6334126"/>
            <a:ext cx="83200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GB" altLang="en-US" sz="1600" b="0">
                <a:solidFill>
                  <a:srgbClr val="000000"/>
                </a:solidFill>
              </a:rPr>
              <a:t>**** VSAM, DB2, and IMS</a:t>
            </a:r>
            <a:endParaRPr lang="en-GB" altLang="en-US" sz="1800" b="0"/>
          </a:p>
        </p:txBody>
      </p:sp>
    </p:spTree>
    <p:extLst>
      <p:ext uri="{BB962C8B-B14F-4D97-AF65-F5344CB8AC3E}">
        <p14:creationId xmlns:p14="http://schemas.microsoft.com/office/powerpoint/2010/main" val="1895704193"/>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p:txBody>
          <a:bodyPr/>
          <a:lstStyle/>
          <a:p>
            <a:pPr eaLnBrk="1" hangingPunct="1"/>
            <a:r>
              <a:rPr lang="en-US" altLang="en-US" sz="2800" b="1"/>
              <a:t>CICS TCP/IP Connectivity Options</a:t>
            </a:r>
          </a:p>
        </p:txBody>
      </p:sp>
      <p:sp>
        <p:nvSpPr>
          <p:cNvPr id="94212"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en-US" sz="4400"/>
              <a:t>ATOM Support</a:t>
            </a:r>
          </a:p>
        </p:txBody>
      </p:sp>
      <p:sp>
        <p:nvSpPr>
          <p:cNvPr id="94210"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80</a:t>
            </a:fld>
            <a:endParaRPr lang="en-US" altLang="en-US" sz="1000">
              <a:solidFill>
                <a:srgbClr val="FFFFFF"/>
              </a:solidFill>
            </a:endParaRPr>
          </a:p>
        </p:txBody>
      </p:sp>
    </p:spTree>
    <p:extLst>
      <p:ext uri="{BB962C8B-B14F-4D97-AF65-F5344CB8AC3E}">
        <p14:creationId xmlns:p14="http://schemas.microsoft.com/office/powerpoint/2010/main" val="91544955"/>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81</a:t>
            </a:fld>
            <a:endParaRPr lang="en-US" altLang="en-US" sz="1000">
              <a:solidFill>
                <a:srgbClr val="FFFFFF"/>
              </a:solidFill>
            </a:endParaRPr>
          </a:p>
        </p:txBody>
      </p:sp>
      <p:sp>
        <p:nvSpPr>
          <p:cNvPr id="95235" name="Rectangle 2"/>
          <p:cNvSpPr>
            <a:spLocks noGrp="1" noChangeArrowheads="1"/>
          </p:cNvSpPr>
          <p:nvPr>
            <p:ph type="title"/>
          </p:nvPr>
        </p:nvSpPr>
        <p:spPr/>
        <p:txBody>
          <a:bodyPr/>
          <a:lstStyle/>
          <a:p>
            <a:pPr eaLnBrk="1" hangingPunct="1"/>
            <a:r>
              <a:rPr lang="en-US" altLang="en-US" sz="2800"/>
              <a:t>Notes:</a:t>
            </a:r>
          </a:p>
        </p:txBody>
      </p:sp>
      <p:sp>
        <p:nvSpPr>
          <p:cNvPr id="95236" name="Rectangle 3"/>
          <p:cNvSpPr>
            <a:spLocks noGrp="1" noChangeArrowheads="1"/>
          </p:cNvSpPr>
          <p:nvPr>
            <p:ph type="body" idx="1"/>
          </p:nvPr>
        </p:nvSpPr>
        <p:spPr/>
        <p:txBody>
          <a:bodyPr/>
          <a:lstStyle/>
          <a:p>
            <a:pPr eaLnBrk="1" hangingPunct="1"/>
            <a:r>
              <a:rPr lang="en-US" altLang="en-US" sz="1400"/>
              <a:t>This section discusses CICS’s ATOM support</a:t>
            </a:r>
          </a:p>
        </p:txBody>
      </p:sp>
    </p:spTree>
    <p:extLst>
      <p:ext uri="{BB962C8B-B14F-4D97-AF65-F5344CB8AC3E}">
        <p14:creationId xmlns:p14="http://schemas.microsoft.com/office/powerpoint/2010/main" val="712810721"/>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9" name="Rectangle 2"/>
          <p:cNvSpPr>
            <a:spLocks noGrp="1" noChangeArrowheads="1"/>
          </p:cNvSpPr>
          <p:nvPr>
            <p:ph type="title"/>
          </p:nvPr>
        </p:nvSpPr>
        <p:spPr/>
        <p:txBody>
          <a:bodyPr/>
          <a:lstStyle/>
          <a:p>
            <a:pPr eaLnBrk="1" hangingPunct="1"/>
            <a:r>
              <a:rPr lang="en-US" altLang="en-US" sz="2800" b="1"/>
              <a:t>CICS ATOM Support…</a:t>
            </a:r>
          </a:p>
        </p:txBody>
      </p:sp>
      <p:sp>
        <p:nvSpPr>
          <p:cNvPr id="96260" name="Rectangle 3"/>
          <p:cNvSpPr>
            <a:spLocks noGrp="1" noChangeArrowheads="1"/>
          </p:cNvSpPr>
          <p:nvPr>
            <p:ph idx="1"/>
          </p:nvPr>
        </p:nvSpPr>
        <p:spPr>
          <a:xfrm>
            <a:off x="2265528" y="1825624"/>
            <a:ext cx="5351954" cy="4206686"/>
          </a:xfrm>
          <a:noFill/>
        </p:spPr>
        <p:txBody>
          <a:bodyPr/>
          <a:lstStyle/>
          <a:p>
            <a:pPr eaLnBrk="1" hangingPunct="1"/>
            <a:r>
              <a:rPr lang="en-GB" altLang="en-US" sz="1800" dirty="0"/>
              <a:t>Enables CICS applications to: </a:t>
            </a:r>
          </a:p>
          <a:p>
            <a:pPr marL="465138" lvl="1" indent="-234950"/>
            <a:r>
              <a:rPr lang="en-GB" altLang="en-US" sz="1800" dirty="0"/>
              <a:t>Provide live information for Web 2.0 consumption</a:t>
            </a:r>
          </a:p>
          <a:p>
            <a:pPr marL="465138" lvl="1" indent="-234950"/>
            <a:r>
              <a:rPr lang="en-GB" altLang="en-US" sz="1800" dirty="0"/>
              <a:t>Integrate with related data</a:t>
            </a:r>
          </a:p>
          <a:p>
            <a:pPr marL="465138" lvl="1" indent="-234950"/>
            <a:r>
              <a:rPr lang="en-GB" altLang="en-US" sz="1800" dirty="0"/>
              <a:t>Give full picture in a single holistic view </a:t>
            </a:r>
          </a:p>
          <a:p>
            <a:pPr eaLnBrk="1" hangingPunct="1"/>
            <a:r>
              <a:rPr lang="en-GB" altLang="en-US" sz="1800" dirty="0"/>
              <a:t>Create new applications based on up-to-date content and information</a:t>
            </a:r>
          </a:p>
          <a:p>
            <a:pPr marL="465138" lvl="1" indent="-234950"/>
            <a:r>
              <a:rPr lang="en-GB" altLang="en-US" sz="1800" dirty="0"/>
              <a:t>Decision-support tools for knowledge workers</a:t>
            </a:r>
          </a:p>
          <a:p>
            <a:pPr marL="465138" lvl="1" indent="-234950"/>
            <a:r>
              <a:rPr lang="en-GB" altLang="en-US" sz="1800" dirty="0"/>
              <a:t>Composite user interfaces for expert workers</a:t>
            </a:r>
          </a:p>
          <a:p>
            <a:pPr marL="465138" lvl="1" indent="-234950"/>
            <a:r>
              <a:rPr lang="en-GB" altLang="en-US" sz="1800" dirty="0"/>
              <a:t>Information feeds &amp; widgets to consumers for use in their own mashups</a:t>
            </a:r>
          </a:p>
        </p:txBody>
      </p:sp>
      <p:sp>
        <p:nvSpPr>
          <p:cNvPr id="96258"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82</a:t>
            </a:fld>
            <a:endParaRPr lang="en-US" altLang="en-US" sz="1000">
              <a:solidFill>
                <a:srgbClr val="FFFFFF"/>
              </a:solidFill>
            </a:endParaRPr>
          </a:p>
        </p:txBody>
      </p:sp>
      <p:pic>
        <p:nvPicPr>
          <p:cNvPr id="9626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3201" y="5213351"/>
            <a:ext cx="9191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2" name="Rectangle 5"/>
          <p:cNvSpPr>
            <a:spLocks noChangeArrowheads="1"/>
          </p:cNvSpPr>
          <p:nvPr/>
        </p:nvSpPr>
        <p:spPr bwMode="auto">
          <a:xfrm>
            <a:off x="7894638" y="752475"/>
            <a:ext cx="32686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
                <a:srgbClr val="000000"/>
              </a:buClr>
              <a:buFont typeface="Times New Roman" panose="02020603050405020304" pitchFamily="18" charset="0"/>
              <a:buNone/>
            </a:pPr>
            <a:r>
              <a:rPr lang="en-GB" altLang="en-US" sz="1600" i="1" dirty="0">
                <a:solidFill>
                  <a:srgbClr val="9900CC"/>
                </a:solidFill>
                <a:latin typeface="Trebuchet MS" panose="020B0603020202020204" pitchFamily="34" charset="0"/>
              </a:rPr>
              <a:t>Example High level architecture: </a:t>
            </a:r>
            <a:br>
              <a:rPr lang="en-GB" altLang="en-US" sz="1600" i="1" dirty="0">
                <a:solidFill>
                  <a:srgbClr val="9900CC"/>
                </a:solidFill>
                <a:latin typeface="Trebuchet MS" panose="020B0603020202020204" pitchFamily="34" charset="0"/>
              </a:rPr>
            </a:br>
            <a:r>
              <a:rPr lang="en-GB" altLang="en-US" sz="1600" i="1" dirty="0">
                <a:solidFill>
                  <a:srgbClr val="9900CC"/>
                </a:solidFill>
                <a:latin typeface="Trebuchet MS" panose="020B0603020202020204" pitchFamily="34" charset="0"/>
              </a:rPr>
              <a:t>CICS Atom feeds</a:t>
            </a:r>
          </a:p>
        </p:txBody>
      </p:sp>
      <p:pic>
        <p:nvPicPr>
          <p:cNvPr id="9626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0313" y="5051426"/>
            <a:ext cx="823912"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9213" y="5291138"/>
            <a:ext cx="8699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5" name="Freeform 8"/>
          <p:cNvSpPr>
            <a:spLocks noEditPoints="1"/>
          </p:cNvSpPr>
          <p:nvPr/>
        </p:nvSpPr>
        <p:spPr bwMode="auto">
          <a:xfrm rot="-4989068">
            <a:off x="8445501" y="4364038"/>
            <a:ext cx="866775" cy="508000"/>
          </a:xfrm>
          <a:custGeom>
            <a:avLst/>
            <a:gdLst>
              <a:gd name="T0" fmla="*/ 2147483646 w 442"/>
              <a:gd name="T1" fmla="*/ 2147483646 h 225"/>
              <a:gd name="T2" fmla="*/ 2147483646 w 442"/>
              <a:gd name="T3" fmla="*/ 2147483646 h 225"/>
              <a:gd name="T4" fmla="*/ 2147483646 w 442"/>
              <a:gd name="T5" fmla="*/ 2147483646 h 225"/>
              <a:gd name="T6" fmla="*/ 2147483646 w 442"/>
              <a:gd name="T7" fmla="*/ 2147483646 h 225"/>
              <a:gd name="T8" fmla="*/ 2147483646 w 442"/>
              <a:gd name="T9" fmla="*/ 2147483646 h 225"/>
              <a:gd name="T10" fmla="*/ 2147483646 w 442"/>
              <a:gd name="T11" fmla="*/ 2147483646 h 225"/>
              <a:gd name="T12" fmla="*/ 0 w 442"/>
              <a:gd name="T13" fmla="*/ 2147483646 h 225"/>
              <a:gd name="T14" fmla="*/ 2147483646 w 442"/>
              <a:gd name="T15" fmla="*/ 2147483646 h 225"/>
              <a:gd name="T16" fmla="*/ 2147483646 w 442"/>
              <a:gd name="T17" fmla="*/ 2147483646 h 225"/>
              <a:gd name="T18" fmla="*/ 2147483646 w 442"/>
              <a:gd name="T19" fmla="*/ 0 h 225"/>
              <a:gd name="T20" fmla="*/ 2147483646 w 442"/>
              <a:gd name="T21" fmla="*/ 0 h 225"/>
              <a:gd name="T22" fmla="*/ 2147483646 w 442"/>
              <a:gd name="T23" fmla="*/ 2147483646 h 225"/>
              <a:gd name="T24" fmla="*/ 2147483646 w 442"/>
              <a:gd name="T25" fmla="*/ 0 h 2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2"/>
              <a:gd name="T40" fmla="*/ 0 h 225"/>
              <a:gd name="T41" fmla="*/ 442 w 442"/>
              <a:gd name="T42" fmla="*/ 225 h 2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2" h="225">
                <a:moveTo>
                  <a:pt x="23" y="204"/>
                </a:moveTo>
                <a:lnTo>
                  <a:pt x="411" y="7"/>
                </a:lnTo>
                <a:lnTo>
                  <a:pt x="411" y="14"/>
                </a:lnTo>
                <a:lnTo>
                  <a:pt x="30" y="211"/>
                </a:lnTo>
                <a:lnTo>
                  <a:pt x="23" y="204"/>
                </a:lnTo>
                <a:close/>
                <a:moveTo>
                  <a:pt x="46" y="218"/>
                </a:moveTo>
                <a:lnTo>
                  <a:pt x="0" y="225"/>
                </a:lnTo>
                <a:lnTo>
                  <a:pt x="23" y="190"/>
                </a:lnTo>
                <a:lnTo>
                  <a:pt x="46" y="218"/>
                </a:lnTo>
                <a:close/>
                <a:moveTo>
                  <a:pt x="396" y="0"/>
                </a:moveTo>
                <a:lnTo>
                  <a:pt x="442" y="0"/>
                </a:lnTo>
                <a:lnTo>
                  <a:pt x="411" y="28"/>
                </a:lnTo>
                <a:lnTo>
                  <a:pt x="396" y="0"/>
                </a:lnTo>
                <a:close/>
              </a:path>
            </a:pathLst>
          </a:custGeom>
          <a:solidFill>
            <a:srgbClr val="000000"/>
          </a:solidFill>
          <a:ln w="0">
            <a:solidFill>
              <a:srgbClr val="000000"/>
            </a:solidFill>
            <a:round/>
            <a:headEnd/>
            <a:tailEnd/>
          </a:ln>
        </p:spPr>
        <p:txBody>
          <a:bodyPr/>
          <a:lstStyle/>
          <a:p>
            <a:endParaRPr lang="en-US"/>
          </a:p>
        </p:txBody>
      </p:sp>
      <p:sp>
        <p:nvSpPr>
          <p:cNvPr id="96266" name="Rectangle 9"/>
          <p:cNvSpPr>
            <a:spLocks noChangeArrowheads="1"/>
          </p:cNvSpPr>
          <p:nvPr/>
        </p:nvSpPr>
        <p:spPr bwMode="auto">
          <a:xfrm>
            <a:off x="8039100" y="5194301"/>
            <a:ext cx="1923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
                <a:srgbClr val="000000"/>
              </a:buClr>
              <a:buFont typeface="Times New Roman" panose="02020603050405020304" pitchFamily="18" charset="0"/>
              <a:buNone/>
            </a:pPr>
            <a:r>
              <a:rPr lang="en-GB" altLang="en-US" sz="900">
                <a:solidFill>
                  <a:srgbClr val="000000"/>
                </a:solidFill>
              </a:rPr>
              <a:t>PC </a:t>
            </a:r>
            <a:endParaRPr lang="en-GB" altLang="en-US" sz="2800" b="0">
              <a:solidFill>
                <a:schemeClr val="bg1"/>
              </a:solidFill>
            </a:endParaRPr>
          </a:p>
        </p:txBody>
      </p:sp>
      <p:sp>
        <p:nvSpPr>
          <p:cNvPr id="96267" name="Rectangle 10"/>
          <p:cNvSpPr>
            <a:spLocks noChangeArrowheads="1"/>
          </p:cNvSpPr>
          <p:nvPr/>
        </p:nvSpPr>
        <p:spPr bwMode="auto">
          <a:xfrm>
            <a:off x="8224839" y="5192714"/>
            <a:ext cx="46166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
                <a:srgbClr val="000000"/>
              </a:buClr>
              <a:buFont typeface="Times New Roman" panose="02020603050405020304" pitchFamily="18" charset="0"/>
              <a:buNone/>
            </a:pPr>
            <a:r>
              <a:rPr lang="en-GB" altLang="en-US" sz="900">
                <a:solidFill>
                  <a:srgbClr val="000000"/>
                </a:solidFill>
              </a:rPr>
              <a:t>Browser</a:t>
            </a:r>
            <a:endParaRPr lang="en-GB" altLang="en-US" sz="2800" b="0">
              <a:solidFill>
                <a:schemeClr val="bg1"/>
              </a:solidFill>
            </a:endParaRPr>
          </a:p>
        </p:txBody>
      </p:sp>
      <p:sp>
        <p:nvSpPr>
          <p:cNvPr id="96268" name="Rectangle 11"/>
          <p:cNvSpPr>
            <a:spLocks noChangeArrowheads="1"/>
          </p:cNvSpPr>
          <p:nvPr/>
        </p:nvSpPr>
        <p:spPr bwMode="auto">
          <a:xfrm>
            <a:off x="10077451" y="4813301"/>
            <a:ext cx="45525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
                <a:srgbClr val="000000"/>
              </a:buClr>
              <a:buFont typeface="Times New Roman" panose="02020603050405020304" pitchFamily="18" charset="0"/>
              <a:buNone/>
            </a:pPr>
            <a:r>
              <a:rPr lang="en-GB" altLang="en-US" sz="900">
                <a:solidFill>
                  <a:srgbClr val="000000"/>
                </a:solidFill>
              </a:rPr>
              <a:t>Map API</a:t>
            </a:r>
            <a:endParaRPr lang="en-GB" altLang="en-US" sz="2800" b="0">
              <a:solidFill>
                <a:schemeClr val="bg1"/>
              </a:solidFill>
            </a:endParaRPr>
          </a:p>
        </p:txBody>
      </p:sp>
      <p:sp>
        <p:nvSpPr>
          <p:cNvPr id="96269" name="Rectangle 12"/>
          <p:cNvSpPr>
            <a:spLocks noChangeArrowheads="1"/>
          </p:cNvSpPr>
          <p:nvPr/>
        </p:nvSpPr>
        <p:spPr bwMode="auto">
          <a:xfrm>
            <a:off x="8037513" y="1376364"/>
            <a:ext cx="2647950" cy="1557337"/>
          </a:xfrm>
          <a:prstGeom prst="rect">
            <a:avLst/>
          </a:prstGeom>
          <a:solidFill>
            <a:srgbClr val="BBE0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96270" name="Rectangle 13"/>
          <p:cNvSpPr>
            <a:spLocks noChangeArrowheads="1"/>
          </p:cNvSpPr>
          <p:nvPr/>
        </p:nvSpPr>
        <p:spPr bwMode="auto">
          <a:xfrm>
            <a:off x="8037513" y="1376364"/>
            <a:ext cx="2647950" cy="155733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96271" name="Rectangle 14"/>
          <p:cNvSpPr>
            <a:spLocks noChangeArrowheads="1"/>
          </p:cNvSpPr>
          <p:nvPr/>
        </p:nvSpPr>
        <p:spPr bwMode="auto">
          <a:xfrm>
            <a:off x="8377238" y="1389063"/>
            <a:ext cx="3831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
                <a:srgbClr val="000000"/>
              </a:buClr>
              <a:buFont typeface="Times New Roman" panose="02020603050405020304" pitchFamily="18" charset="0"/>
              <a:buNone/>
            </a:pPr>
            <a:r>
              <a:rPr lang="en-GB" altLang="en-US" sz="1400">
                <a:solidFill>
                  <a:srgbClr val="000000"/>
                </a:solidFill>
                <a:latin typeface="Trebuchet MS" panose="020B0603020202020204" pitchFamily="34" charset="0"/>
              </a:rPr>
              <a:t>z/OS</a:t>
            </a:r>
            <a:endParaRPr lang="en-GB" altLang="en-US" sz="2800" b="0">
              <a:solidFill>
                <a:schemeClr val="bg1"/>
              </a:solidFill>
            </a:endParaRPr>
          </a:p>
        </p:txBody>
      </p:sp>
      <p:sp>
        <p:nvSpPr>
          <p:cNvPr id="96272" name="Rectangle 15"/>
          <p:cNvSpPr>
            <a:spLocks noChangeArrowheads="1"/>
          </p:cNvSpPr>
          <p:nvPr/>
        </p:nvSpPr>
        <p:spPr bwMode="auto">
          <a:xfrm>
            <a:off x="8197851" y="1655764"/>
            <a:ext cx="1196975" cy="661987"/>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96273" name="Rectangle 16"/>
          <p:cNvSpPr>
            <a:spLocks noChangeArrowheads="1"/>
          </p:cNvSpPr>
          <p:nvPr/>
        </p:nvSpPr>
        <p:spPr bwMode="auto">
          <a:xfrm>
            <a:off x="8197851" y="1655764"/>
            <a:ext cx="1196975" cy="66198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96274" name="Rectangle 17"/>
          <p:cNvSpPr>
            <a:spLocks noChangeArrowheads="1"/>
          </p:cNvSpPr>
          <p:nvPr/>
        </p:nvSpPr>
        <p:spPr bwMode="auto">
          <a:xfrm>
            <a:off x="8588375" y="1787525"/>
            <a:ext cx="33813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
                <a:srgbClr val="000000"/>
              </a:buClr>
              <a:buFont typeface="Times New Roman" panose="02020603050405020304" pitchFamily="18" charset="0"/>
              <a:buNone/>
            </a:pPr>
            <a:r>
              <a:rPr lang="en-GB" altLang="en-US" sz="1000">
                <a:solidFill>
                  <a:srgbClr val="000000"/>
                </a:solidFill>
              </a:rPr>
              <a:t>CICS </a:t>
            </a:r>
            <a:endParaRPr lang="en-GB" altLang="en-US" sz="2800" b="0">
              <a:solidFill>
                <a:schemeClr val="bg1"/>
              </a:solidFill>
            </a:endParaRPr>
          </a:p>
        </p:txBody>
      </p:sp>
      <p:sp>
        <p:nvSpPr>
          <p:cNvPr id="96275" name="Rectangle 18"/>
          <p:cNvSpPr>
            <a:spLocks noChangeArrowheads="1"/>
          </p:cNvSpPr>
          <p:nvPr/>
        </p:nvSpPr>
        <p:spPr bwMode="auto">
          <a:xfrm>
            <a:off x="8377238" y="1919288"/>
            <a:ext cx="8445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
                <a:srgbClr val="000000"/>
              </a:buClr>
              <a:buFont typeface="Times New Roman" panose="02020603050405020304" pitchFamily="18" charset="0"/>
              <a:buNone/>
            </a:pPr>
            <a:r>
              <a:rPr lang="en-GB" altLang="en-US" sz="1000">
                <a:solidFill>
                  <a:srgbClr val="000000"/>
                </a:solidFill>
              </a:rPr>
              <a:t>Transaction </a:t>
            </a:r>
            <a:endParaRPr lang="en-GB" altLang="en-US" sz="2800" b="0">
              <a:solidFill>
                <a:schemeClr val="bg1"/>
              </a:solidFill>
            </a:endParaRPr>
          </a:p>
        </p:txBody>
      </p:sp>
      <p:sp>
        <p:nvSpPr>
          <p:cNvPr id="96276" name="Rectangle 19"/>
          <p:cNvSpPr>
            <a:spLocks noChangeArrowheads="1"/>
          </p:cNvSpPr>
          <p:nvPr/>
        </p:nvSpPr>
        <p:spPr bwMode="auto">
          <a:xfrm>
            <a:off x="8577264" y="2068513"/>
            <a:ext cx="4286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
                <a:srgbClr val="000000"/>
              </a:buClr>
              <a:buFont typeface="Times New Roman" panose="02020603050405020304" pitchFamily="18" charset="0"/>
              <a:buNone/>
            </a:pPr>
            <a:r>
              <a:rPr lang="en-GB" altLang="en-US" sz="1000">
                <a:solidFill>
                  <a:srgbClr val="000000"/>
                </a:solidFill>
              </a:rPr>
              <a:t>Server </a:t>
            </a:r>
            <a:endParaRPr lang="en-GB" altLang="en-US" sz="2800" b="0">
              <a:solidFill>
                <a:schemeClr val="bg1"/>
              </a:solidFill>
            </a:endParaRPr>
          </a:p>
        </p:txBody>
      </p:sp>
      <p:sp>
        <p:nvSpPr>
          <p:cNvPr id="96277" name="Rectangle 20"/>
          <p:cNvSpPr>
            <a:spLocks noChangeArrowheads="1"/>
          </p:cNvSpPr>
          <p:nvPr/>
        </p:nvSpPr>
        <p:spPr bwMode="auto">
          <a:xfrm>
            <a:off x="9491663" y="1889126"/>
            <a:ext cx="982662" cy="663575"/>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96278" name="Rectangle 21"/>
          <p:cNvSpPr>
            <a:spLocks noChangeArrowheads="1"/>
          </p:cNvSpPr>
          <p:nvPr/>
        </p:nvSpPr>
        <p:spPr bwMode="auto">
          <a:xfrm>
            <a:off x="9491663" y="1889126"/>
            <a:ext cx="982662" cy="663575"/>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96279" name="Rectangle 22"/>
          <p:cNvSpPr>
            <a:spLocks noChangeArrowheads="1"/>
          </p:cNvSpPr>
          <p:nvPr/>
        </p:nvSpPr>
        <p:spPr bwMode="auto">
          <a:xfrm>
            <a:off x="9793289" y="2068514"/>
            <a:ext cx="498475"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
                <a:srgbClr val="000000"/>
              </a:buClr>
              <a:buFont typeface="Times New Roman" panose="02020603050405020304" pitchFamily="18" charset="0"/>
              <a:buNone/>
            </a:pPr>
            <a:r>
              <a:rPr lang="en-GB" altLang="en-US" sz="1000">
                <a:solidFill>
                  <a:srgbClr val="000000"/>
                </a:solidFill>
              </a:rPr>
              <a:t>DB2 for </a:t>
            </a:r>
            <a:endParaRPr lang="en-GB" altLang="en-US" sz="2800" b="0">
              <a:solidFill>
                <a:schemeClr val="bg1"/>
              </a:solidFill>
            </a:endParaRPr>
          </a:p>
        </p:txBody>
      </p:sp>
      <p:sp>
        <p:nvSpPr>
          <p:cNvPr id="96280" name="Rectangle 23"/>
          <p:cNvSpPr>
            <a:spLocks noChangeArrowheads="1"/>
          </p:cNvSpPr>
          <p:nvPr/>
        </p:nvSpPr>
        <p:spPr bwMode="auto">
          <a:xfrm>
            <a:off x="9844088" y="2200275"/>
            <a:ext cx="2837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
                <a:srgbClr val="000000"/>
              </a:buClr>
              <a:buFont typeface="Times New Roman" panose="02020603050405020304" pitchFamily="18" charset="0"/>
              <a:buNone/>
            </a:pPr>
            <a:r>
              <a:rPr lang="en-GB" altLang="en-US" sz="1000">
                <a:solidFill>
                  <a:srgbClr val="000000"/>
                </a:solidFill>
              </a:rPr>
              <a:t>z/OS</a:t>
            </a:r>
            <a:endParaRPr lang="en-GB" altLang="en-US" sz="2800" b="0">
              <a:solidFill>
                <a:schemeClr val="bg1"/>
              </a:solidFill>
            </a:endParaRPr>
          </a:p>
        </p:txBody>
      </p:sp>
      <p:sp>
        <p:nvSpPr>
          <p:cNvPr id="96281" name="Freeform 24"/>
          <p:cNvSpPr>
            <a:spLocks noEditPoints="1"/>
          </p:cNvSpPr>
          <p:nvPr/>
        </p:nvSpPr>
        <p:spPr bwMode="auto">
          <a:xfrm>
            <a:off x="9070975" y="1889125"/>
            <a:ext cx="514350" cy="382588"/>
          </a:xfrm>
          <a:custGeom>
            <a:avLst/>
            <a:gdLst>
              <a:gd name="T0" fmla="*/ 2147483646 w 244"/>
              <a:gd name="T1" fmla="*/ 2147483646 h 183"/>
              <a:gd name="T2" fmla="*/ 2147483646 w 244"/>
              <a:gd name="T3" fmla="*/ 2147483646 h 183"/>
              <a:gd name="T4" fmla="*/ 2147483646 w 244"/>
              <a:gd name="T5" fmla="*/ 2147483646 h 183"/>
              <a:gd name="T6" fmla="*/ 2147483646 w 244"/>
              <a:gd name="T7" fmla="*/ 2147483646 h 183"/>
              <a:gd name="T8" fmla="*/ 2147483646 w 244"/>
              <a:gd name="T9" fmla="*/ 2147483646 h 183"/>
              <a:gd name="T10" fmla="*/ 2147483646 w 244"/>
              <a:gd name="T11" fmla="*/ 2147483646 h 183"/>
              <a:gd name="T12" fmla="*/ 2147483646 w 244"/>
              <a:gd name="T13" fmla="*/ 2147483646 h 183"/>
              <a:gd name="T14" fmla="*/ 2147483646 w 244"/>
              <a:gd name="T15" fmla="*/ 2147483646 h 183"/>
              <a:gd name="T16" fmla="*/ 2147483646 w 244"/>
              <a:gd name="T17" fmla="*/ 2147483646 h 183"/>
              <a:gd name="T18" fmla="*/ 0 w 244"/>
              <a:gd name="T19" fmla="*/ 0 h 183"/>
              <a:gd name="T20" fmla="*/ 2147483646 w 244"/>
              <a:gd name="T21" fmla="*/ 2147483646 h 183"/>
              <a:gd name="T22" fmla="*/ 2147483646 w 244"/>
              <a:gd name="T23" fmla="*/ 2147483646 h 183"/>
              <a:gd name="T24" fmla="*/ 2147483646 w 244"/>
              <a:gd name="T25" fmla="*/ 2147483646 h 183"/>
              <a:gd name="T26" fmla="*/ 2147483646 w 244"/>
              <a:gd name="T27" fmla="*/ 2147483646 h 183"/>
              <a:gd name="T28" fmla="*/ 2147483646 w 244"/>
              <a:gd name="T29" fmla="*/ 2147483646 h 183"/>
              <a:gd name="T30" fmla="*/ 2147483646 w 244"/>
              <a:gd name="T31" fmla="*/ 2147483646 h 18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4"/>
              <a:gd name="T49" fmla="*/ 0 h 183"/>
              <a:gd name="T50" fmla="*/ 244 w 244"/>
              <a:gd name="T51" fmla="*/ 183 h 18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4" h="183">
                <a:moveTo>
                  <a:pt x="23" y="14"/>
                </a:moveTo>
                <a:lnTo>
                  <a:pt x="229" y="169"/>
                </a:lnTo>
                <a:lnTo>
                  <a:pt x="229" y="176"/>
                </a:lnTo>
                <a:lnTo>
                  <a:pt x="16" y="14"/>
                </a:lnTo>
                <a:lnTo>
                  <a:pt x="23" y="14"/>
                </a:lnTo>
                <a:close/>
                <a:moveTo>
                  <a:pt x="16" y="28"/>
                </a:moveTo>
                <a:lnTo>
                  <a:pt x="0" y="0"/>
                </a:lnTo>
                <a:lnTo>
                  <a:pt x="31" y="7"/>
                </a:lnTo>
                <a:lnTo>
                  <a:pt x="16" y="28"/>
                </a:lnTo>
                <a:close/>
                <a:moveTo>
                  <a:pt x="237" y="162"/>
                </a:moveTo>
                <a:lnTo>
                  <a:pt x="244" y="183"/>
                </a:lnTo>
                <a:lnTo>
                  <a:pt x="221" y="176"/>
                </a:lnTo>
                <a:lnTo>
                  <a:pt x="237" y="162"/>
                </a:lnTo>
                <a:close/>
              </a:path>
            </a:pathLst>
          </a:custGeom>
          <a:solidFill>
            <a:srgbClr val="000000"/>
          </a:solidFill>
          <a:ln w="0">
            <a:solidFill>
              <a:srgbClr val="000000"/>
            </a:solidFill>
            <a:round/>
            <a:headEnd/>
            <a:tailEnd/>
          </a:ln>
        </p:spPr>
        <p:txBody>
          <a:bodyPr/>
          <a:lstStyle/>
          <a:p>
            <a:endParaRPr lang="en-US"/>
          </a:p>
        </p:txBody>
      </p:sp>
      <p:sp>
        <p:nvSpPr>
          <p:cNvPr id="96282" name="Rectangle 25"/>
          <p:cNvSpPr>
            <a:spLocks noChangeArrowheads="1"/>
          </p:cNvSpPr>
          <p:nvPr/>
        </p:nvSpPr>
        <p:spPr bwMode="auto">
          <a:xfrm>
            <a:off x="8197851" y="2317750"/>
            <a:ext cx="1196975" cy="27940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96283" name="Rectangle 26"/>
          <p:cNvSpPr>
            <a:spLocks noChangeArrowheads="1"/>
          </p:cNvSpPr>
          <p:nvPr/>
        </p:nvSpPr>
        <p:spPr bwMode="auto">
          <a:xfrm>
            <a:off x="8197851" y="2317750"/>
            <a:ext cx="1196975" cy="27940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96284" name="Rectangle 27"/>
          <p:cNvSpPr>
            <a:spLocks noChangeArrowheads="1"/>
          </p:cNvSpPr>
          <p:nvPr/>
        </p:nvSpPr>
        <p:spPr bwMode="auto">
          <a:xfrm>
            <a:off x="8310563" y="2405064"/>
            <a:ext cx="83997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
                <a:srgbClr val="000000"/>
              </a:buClr>
              <a:buFont typeface="Times New Roman" panose="02020603050405020304" pitchFamily="18" charset="0"/>
              <a:buNone/>
            </a:pPr>
            <a:r>
              <a:rPr lang="en-GB" altLang="en-US" sz="900" b="0">
                <a:solidFill>
                  <a:srgbClr val="000000"/>
                </a:solidFill>
              </a:rPr>
              <a:t>ATOMSERVICE</a:t>
            </a:r>
            <a:endParaRPr lang="en-GB" altLang="en-US" sz="2800" b="0">
              <a:solidFill>
                <a:schemeClr val="bg1"/>
              </a:solidFill>
            </a:endParaRPr>
          </a:p>
        </p:txBody>
      </p:sp>
      <p:sp>
        <p:nvSpPr>
          <p:cNvPr id="96285" name="Freeform 28"/>
          <p:cNvSpPr>
            <a:spLocks/>
          </p:cNvSpPr>
          <p:nvPr/>
        </p:nvSpPr>
        <p:spPr bwMode="auto">
          <a:xfrm>
            <a:off x="10055226" y="2552700"/>
            <a:ext cx="792163" cy="808038"/>
          </a:xfrm>
          <a:custGeom>
            <a:avLst/>
            <a:gdLst>
              <a:gd name="T0" fmla="*/ 2147483646 w 374"/>
              <a:gd name="T1" fmla="*/ 0 h 386"/>
              <a:gd name="T2" fmla="*/ 2147483646 w 374"/>
              <a:gd name="T3" fmla="*/ 0 h 386"/>
              <a:gd name="T4" fmla="*/ 2147483646 w 374"/>
              <a:gd name="T5" fmla="*/ 2147483646 h 386"/>
              <a:gd name="T6" fmla="*/ 2147483646 w 374"/>
              <a:gd name="T7" fmla="*/ 2147483646 h 386"/>
              <a:gd name="T8" fmla="*/ 2147483646 w 374"/>
              <a:gd name="T9" fmla="*/ 2147483646 h 386"/>
              <a:gd name="T10" fmla="*/ 2147483646 w 374"/>
              <a:gd name="T11" fmla="*/ 2147483646 h 386"/>
              <a:gd name="T12" fmla="*/ 2147483646 w 374"/>
              <a:gd name="T13" fmla="*/ 2147483646 h 386"/>
              <a:gd name="T14" fmla="*/ 2147483646 w 374"/>
              <a:gd name="T15" fmla="*/ 2147483646 h 386"/>
              <a:gd name="T16" fmla="*/ 2147483646 w 374"/>
              <a:gd name="T17" fmla="*/ 2147483646 h 386"/>
              <a:gd name="T18" fmla="*/ 0 w 374"/>
              <a:gd name="T19" fmla="*/ 2147483646 h 386"/>
              <a:gd name="T20" fmla="*/ 0 w 374"/>
              <a:gd name="T21" fmla="*/ 2147483646 h 386"/>
              <a:gd name="T22" fmla="*/ 0 w 374"/>
              <a:gd name="T23" fmla="*/ 2147483646 h 386"/>
              <a:gd name="T24" fmla="*/ 0 w 374"/>
              <a:gd name="T25" fmla="*/ 2147483646 h 386"/>
              <a:gd name="T26" fmla="*/ 2147483646 w 374"/>
              <a:gd name="T27" fmla="*/ 2147483646 h 386"/>
              <a:gd name="T28" fmla="*/ 2147483646 w 374"/>
              <a:gd name="T29" fmla="*/ 2147483646 h 386"/>
              <a:gd name="T30" fmla="*/ 2147483646 w 374"/>
              <a:gd name="T31" fmla="*/ 2147483646 h 386"/>
              <a:gd name="T32" fmla="*/ 2147483646 w 374"/>
              <a:gd name="T33" fmla="*/ 2147483646 h 386"/>
              <a:gd name="T34" fmla="*/ 2147483646 w 374"/>
              <a:gd name="T35" fmla="*/ 2147483646 h 386"/>
              <a:gd name="T36" fmla="*/ 2147483646 w 374"/>
              <a:gd name="T37" fmla="*/ 2147483646 h 386"/>
              <a:gd name="T38" fmla="*/ 2147483646 w 374"/>
              <a:gd name="T39" fmla="*/ 2147483646 h 386"/>
              <a:gd name="T40" fmla="*/ 2147483646 w 374"/>
              <a:gd name="T41" fmla="*/ 2147483646 h 386"/>
              <a:gd name="T42" fmla="*/ 2147483646 w 374"/>
              <a:gd name="T43" fmla="*/ 2147483646 h 386"/>
              <a:gd name="T44" fmla="*/ 2147483646 w 374"/>
              <a:gd name="T45" fmla="*/ 2147483646 h 386"/>
              <a:gd name="T46" fmla="*/ 2147483646 w 374"/>
              <a:gd name="T47" fmla="*/ 2147483646 h 386"/>
              <a:gd name="T48" fmla="*/ 2147483646 w 374"/>
              <a:gd name="T49" fmla="*/ 2147483646 h 386"/>
              <a:gd name="T50" fmla="*/ 2147483646 w 374"/>
              <a:gd name="T51" fmla="*/ 2147483646 h 386"/>
              <a:gd name="T52" fmla="*/ 2147483646 w 374"/>
              <a:gd name="T53" fmla="*/ 2147483646 h 386"/>
              <a:gd name="T54" fmla="*/ 2147483646 w 374"/>
              <a:gd name="T55" fmla="*/ 2147483646 h 386"/>
              <a:gd name="T56" fmla="*/ 2147483646 w 374"/>
              <a:gd name="T57" fmla="*/ 2147483646 h 386"/>
              <a:gd name="T58" fmla="*/ 2147483646 w 374"/>
              <a:gd name="T59" fmla="*/ 2147483646 h 386"/>
              <a:gd name="T60" fmla="*/ 2147483646 w 374"/>
              <a:gd name="T61" fmla="*/ 2147483646 h 386"/>
              <a:gd name="T62" fmla="*/ 2147483646 w 374"/>
              <a:gd name="T63" fmla="*/ 2147483646 h 386"/>
              <a:gd name="T64" fmla="*/ 2147483646 w 374"/>
              <a:gd name="T65" fmla="*/ 2147483646 h 386"/>
              <a:gd name="T66" fmla="*/ 2147483646 w 374"/>
              <a:gd name="T67" fmla="*/ 2147483646 h 386"/>
              <a:gd name="T68" fmla="*/ 2147483646 w 374"/>
              <a:gd name="T69" fmla="*/ 2147483646 h 386"/>
              <a:gd name="T70" fmla="*/ 2147483646 w 374"/>
              <a:gd name="T71" fmla="*/ 2147483646 h 386"/>
              <a:gd name="T72" fmla="*/ 2147483646 w 374"/>
              <a:gd name="T73" fmla="*/ 2147483646 h 386"/>
              <a:gd name="T74" fmla="*/ 2147483646 w 374"/>
              <a:gd name="T75" fmla="*/ 2147483646 h 386"/>
              <a:gd name="T76" fmla="*/ 2147483646 w 374"/>
              <a:gd name="T77" fmla="*/ 2147483646 h 386"/>
              <a:gd name="T78" fmla="*/ 2147483646 w 374"/>
              <a:gd name="T79" fmla="*/ 2147483646 h 386"/>
              <a:gd name="T80" fmla="*/ 2147483646 w 374"/>
              <a:gd name="T81" fmla="*/ 2147483646 h 386"/>
              <a:gd name="T82" fmla="*/ 2147483646 w 374"/>
              <a:gd name="T83" fmla="*/ 0 h 386"/>
              <a:gd name="T84" fmla="*/ 2147483646 w 374"/>
              <a:gd name="T85" fmla="*/ 0 h 386"/>
              <a:gd name="T86" fmla="*/ 2147483646 w 374"/>
              <a:gd name="T87" fmla="*/ 0 h 3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4"/>
              <a:gd name="T133" fmla="*/ 0 h 386"/>
              <a:gd name="T134" fmla="*/ 374 w 374"/>
              <a:gd name="T135" fmla="*/ 386 h 38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4" h="386">
                <a:moveTo>
                  <a:pt x="191" y="0"/>
                </a:moveTo>
                <a:lnTo>
                  <a:pt x="153" y="0"/>
                </a:lnTo>
                <a:lnTo>
                  <a:pt x="115" y="7"/>
                </a:lnTo>
                <a:lnTo>
                  <a:pt x="84" y="14"/>
                </a:lnTo>
                <a:lnTo>
                  <a:pt x="54" y="21"/>
                </a:lnTo>
                <a:lnTo>
                  <a:pt x="31" y="28"/>
                </a:lnTo>
                <a:lnTo>
                  <a:pt x="16" y="35"/>
                </a:lnTo>
                <a:lnTo>
                  <a:pt x="8" y="42"/>
                </a:lnTo>
                <a:lnTo>
                  <a:pt x="8" y="49"/>
                </a:lnTo>
                <a:lnTo>
                  <a:pt x="0" y="56"/>
                </a:lnTo>
                <a:lnTo>
                  <a:pt x="0" y="63"/>
                </a:lnTo>
                <a:lnTo>
                  <a:pt x="0" y="323"/>
                </a:lnTo>
                <a:lnTo>
                  <a:pt x="0" y="330"/>
                </a:lnTo>
                <a:lnTo>
                  <a:pt x="8" y="337"/>
                </a:lnTo>
                <a:lnTo>
                  <a:pt x="8" y="344"/>
                </a:lnTo>
                <a:lnTo>
                  <a:pt x="16" y="344"/>
                </a:lnTo>
                <a:lnTo>
                  <a:pt x="31" y="358"/>
                </a:lnTo>
                <a:lnTo>
                  <a:pt x="54" y="365"/>
                </a:lnTo>
                <a:lnTo>
                  <a:pt x="84" y="372"/>
                </a:lnTo>
                <a:lnTo>
                  <a:pt x="115" y="379"/>
                </a:lnTo>
                <a:lnTo>
                  <a:pt x="153" y="386"/>
                </a:lnTo>
                <a:lnTo>
                  <a:pt x="191" y="386"/>
                </a:lnTo>
                <a:lnTo>
                  <a:pt x="221" y="386"/>
                </a:lnTo>
                <a:lnTo>
                  <a:pt x="259" y="379"/>
                </a:lnTo>
                <a:lnTo>
                  <a:pt x="290" y="372"/>
                </a:lnTo>
                <a:lnTo>
                  <a:pt x="320" y="365"/>
                </a:lnTo>
                <a:lnTo>
                  <a:pt x="343" y="358"/>
                </a:lnTo>
                <a:lnTo>
                  <a:pt x="358" y="344"/>
                </a:lnTo>
                <a:lnTo>
                  <a:pt x="366" y="344"/>
                </a:lnTo>
                <a:lnTo>
                  <a:pt x="366" y="337"/>
                </a:lnTo>
                <a:lnTo>
                  <a:pt x="374" y="330"/>
                </a:lnTo>
                <a:lnTo>
                  <a:pt x="374" y="323"/>
                </a:lnTo>
                <a:lnTo>
                  <a:pt x="374" y="63"/>
                </a:lnTo>
                <a:lnTo>
                  <a:pt x="374" y="56"/>
                </a:lnTo>
                <a:lnTo>
                  <a:pt x="366" y="49"/>
                </a:lnTo>
                <a:lnTo>
                  <a:pt x="366" y="42"/>
                </a:lnTo>
                <a:lnTo>
                  <a:pt x="358" y="35"/>
                </a:lnTo>
                <a:lnTo>
                  <a:pt x="343" y="28"/>
                </a:lnTo>
                <a:lnTo>
                  <a:pt x="320" y="21"/>
                </a:lnTo>
                <a:lnTo>
                  <a:pt x="290" y="14"/>
                </a:lnTo>
                <a:lnTo>
                  <a:pt x="259" y="7"/>
                </a:lnTo>
                <a:lnTo>
                  <a:pt x="221" y="0"/>
                </a:lnTo>
                <a:lnTo>
                  <a:pt x="191"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286" name="Freeform 29"/>
          <p:cNvSpPr>
            <a:spLocks/>
          </p:cNvSpPr>
          <p:nvPr/>
        </p:nvSpPr>
        <p:spPr bwMode="auto">
          <a:xfrm>
            <a:off x="10055226" y="2552700"/>
            <a:ext cx="792163" cy="808038"/>
          </a:xfrm>
          <a:custGeom>
            <a:avLst/>
            <a:gdLst>
              <a:gd name="T0" fmla="*/ 2147483646 w 374"/>
              <a:gd name="T1" fmla="*/ 0 h 386"/>
              <a:gd name="T2" fmla="*/ 2147483646 w 374"/>
              <a:gd name="T3" fmla="*/ 0 h 386"/>
              <a:gd name="T4" fmla="*/ 2147483646 w 374"/>
              <a:gd name="T5" fmla="*/ 2147483646 h 386"/>
              <a:gd name="T6" fmla="*/ 2147483646 w 374"/>
              <a:gd name="T7" fmla="*/ 2147483646 h 386"/>
              <a:gd name="T8" fmla="*/ 2147483646 w 374"/>
              <a:gd name="T9" fmla="*/ 2147483646 h 386"/>
              <a:gd name="T10" fmla="*/ 2147483646 w 374"/>
              <a:gd name="T11" fmla="*/ 2147483646 h 386"/>
              <a:gd name="T12" fmla="*/ 2147483646 w 374"/>
              <a:gd name="T13" fmla="*/ 2147483646 h 386"/>
              <a:gd name="T14" fmla="*/ 2147483646 w 374"/>
              <a:gd name="T15" fmla="*/ 2147483646 h 386"/>
              <a:gd name="T16" fmla="*/ 2147483646 w 374"/>
              <a:gd name="T17" fmla="*/ 2147483646 h 386"/>
              <a:gd name="T18" fmla="*/ 0 w 374"/>
              <a:gd name="T19" fmla="*/ 2147483646 h 386"/>
              <a:gd name="T20" fmla="*/ 0 w 374"/>
              <a:gd name="T21" fmla="*/ 2147483646 h 386"/>
              <a:gd name="T22" fmla="*/ 0 w 374"/>
              <a:gd name="T23" fmla="*/ 2147483646 h 386"/>
              <a:gd name="T24" fmla="*/ 0 w 374"/>
              <a:gd name="T25" fmla="*/ 2147483646 h 386"/>
              <a:gd name="T26" fmla="*/ 2147483646 w 374"/>
              <a:gd name="T27" fmla="*/ 2147483646 h 386"/>
              <a:gd name="T28" fmla="*/ 2147483646 w 374"/>
              <a:gd name="T29" fmla="*/ 2147483646 h 386"/>
              <a:gd name="T30" fmla="*/ 2147483646 w 374"/>
              <a:gd name="T31" fmla="*/ 2147483646 h 386"/>
              <a:gd name="T32" fmla="*/ 2147483646 w 374"/>
              <a:gd name="T33" fmla="*/ 2147483646 h 386"/>
              <a:gd name="T34" fmla="*/ 2147483646 w 374"/>
              <a:gd name="T35" fmla="*/ 2147483646 h 386"/>
              <a:gd name="T36" fmla="*/ 2147483646 w 374"/>
              <a:gd name="T37" fmla="*/ 2147483646 h 386"/>
              <a:gd name="T38" fmla="*/ 2147483646 w 374"/>
              <a:gd name="T39" fmla="*/ 2147483646 h 386"/>
              <a:gd name="T40" fmla="*/ 2147483646 w 374"/>
              <a:gd name="T41" fmla="*/ 2147483646 h 386"/>
              <a:gd name="T42" fmla="*/ 2147483646 w 374"/>
              <a:gd name="T43" fmla="*/ 2147483646 h 386"/>
              <a:gd name="T44" fmla="*/ 2147483646 w 374"/>
              <a:gd name="T45" fmla="*/ 2147483646 h 386"/>
              <a:gd name="T46" fmla="*/ 2147483646 w 374"/>
              <a:gd name="T47" fmla="*/ 2147483646 h 386"/>
              <a:gd name="T48" fmla="*/ 2147483646 w 374"/>
              <a:gd name="T49" fmla="*/ 2147483646 h 386"/>
              <a:gd name="T50" fmla="*/ 2147483646 w 374"/>
              <a:gd name="T51" fmla="*/ 2147483646 h 386"/>
              <a:gd name="T52" fmla="*/ 2147483646 w 374"/>
              <a:gd name="T53" fmla="*/ 2147483646 h 386"/>
              <a:gd name="T54" fmla="*/ 2147483646 w 374"/>
              <a:gd name="T55" fmla="*/ 2147483646 h 386"/>
              <a:gd name="T56" fmla="*/ 2147483646 w 374"/>
              <a:gd name="T57" fmla="*/ 2147483646 h 386"/>
              <a:gd name="T58" fmla="*/ 2147483646 w 374"/>
              <a:gd name="T59" fmla="*/ 2147483646 h 386"/>
              <a:gd name="T60" fmla="*/ 2147483646 w 374"/>
              <a:gd name="T61" fmla="*/ 2147483646 h 386"/>
              <a:gd name="T62" fmla="*/ 2147483646 w 374"/>
              <a:gd name="T63" fmla="*/ 2147483646 h 386"/>
              <a:gd name="T64" fmla="*/ 2147483646 w 374"/>
              <a:gd name="T65" fmla="*/ 2147483646 h 386"/>
              <a:gd name="T66" fmla="*/ 2147483646 w 374"/>
              <a:gd name="T67" fmla="*/ 2147483646 h 386"/>
              <a:gd name="T68" fmla="*/ 2147483646 w 374"/>
              <a:gd name="T69" fmla="*/ 2147483646 h 386"/>
              <a:gd name="T70" fmla="*/ 2147483646 w 374"/>
              <a:gd name="T71" fmla="*/ 2147483646 h 386"/>
              <a:gd name="T72" fmla="*/ 2147483646 w 374"/>
              <a:gd name="T73" fmla="*/ 2147483646 h 386"/>
              <a:gd name="T74" fmla="*/ 2147483646 w 374"/>
              <a:gd name="T75" fmla="*/ 2147483646 h 386"/>
              <a:gd name="T76" fmla="*/ 2147483646 w 374"/>
              <a:gd name="T77" fmla="*/ 2147483646 h 386"/>
              <a:gd name="T78" fmla="*/ 2147483646 w 374"/>
              <a:gd name="T79" fmla="*/ 2147483646 h 386"/>
              <a:gd name="T80" fmla="*/ 2147483646 w 374"/>
              <a:gd name="T81" fmla="*/ 2147483646 h 386"/>
              <a:gd name="T82" fmla="*/ 2147483646 w 374"/>
              <a:gd name="T83" fmla="*/ 0 h 386"/>
              <a:gd name="T84" fmla="*/ 2147483646 w 374"/>
              <a:gd name="T85" fmla="*/ 0 h 386"/>
              <a:gd name="T86" fmla="*/ 2147483646 w 374"/>
              <a:gd name="T87" fmla="*/ 0 h 3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4"/>
              <a:gd name="T133" fmla="*/ 0 h 386"/>
              <a:gd name="T134" fmla="*/ 374 w 374"/>
              <a:gd name="T135" fmla="*/ 386 h 38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4" h="386">
                <a:moveTo>
                  <a:pt x="191" y="0"/>
                </a:moveTo>
                <a:lnTo>
                  <a:pt x="153" y="0"/>
                </a:lnTo>
                <a:lnTo>
                  <a:pt x="115" y="7"/>
                </a:lnTo>
                <a:lnTo>
                  <a:pt x="84" y="14"/>
                </a:lnTo>
                <a:lnTo>
                  <a:pt x="54" y="21"/>
                </a:lnTo>
                <a:lnTo>
                  <a:pt x="31" y="28"/>
                </a:lnTo>
                <a:lnTo>
                  <a:pt x="16" y="35"/>
                </a:lnTo>
                <a:lnTo>
                  <a:pt x="8" y="42"/>
                </a:lnTo>
                <a:lnTo>
                  <a:pt x="8" y="49"/>
                </a:lnTo>
                <a:lnTo>
                  <a:pt x="0" y="56"/>
                </a:lnTo>
                <a:lnTo>
                  <a:pt x="0" y="63"/>
                </a:lnTo>
                <a:lnTo>
                  <a:pt x="0" y="323"/>
                </a:lnTo>
                <a:lnTo>
                  <a:pt x="0" y="330"/>
                </a:lnTo>
                <a:lnTo>
                  <a:pt x="8" y="337"/>
                </a:lnTo>
                <a:lnTo>
                  <a:pt x="8" y="344"/>
                </a:lnTo>
                <a:lnTo>
                  <a:pt x="16" y="344"/>
                </a:lnTo>
                <a:lnTo>
                  <a:pt x="31" y="358"/>
                </a:lnTo>
                <a:lnTo>
                  <a:pt x="54" y="365"/>
                </a:lnTo>
                <a:lnTo>
                  <a:pt x="84" y="372"/>
                </a:lnTo>
                <a:lnTo>
                  <a:pt x="115" y="379"/>
                </a:lnTo>
                <a:lnTo>
                  <a:pt x="153" y="386"/>
                </a:lnTo>
                <a:lnTo>
                  <a:pt x="191" y="386"/>
                </a:lnTo>
                <a:lnTo>
                  <a:pt x="221" y="386"/>
                </a:lnTo>
                <a:lnTo>
                  <a:pt x="259" y="379"/>
                </a:lnTo>
                <a:lnTo>
                  <a:pt x="290" y="372"/>
                </a:lnTo>
                <a:lnTo>
                  <a:pt x="320" y="365"/>
                </a:lnTo>
                <a:lnTo>
                  <a:pt x="343" y="358"/>
                </a:lnTo>
                <a:lnTo>
                  <a:pt x="358" y="344"/>
                </a:lnTo>
                <a:lnTo>
                  <a:pt x="366" y="344"/>
                </a:lnTo>
                <a:lnTo>
                  <a:pt x="366" y="337"/>
                </a:lnTo>
                <a:lnTo>
                  <a:pt x="374" y="330"/>
                </a:lnTo>
                <a:lnTo>
                  <a:pt x="374" y="323"/>
                </a:lnTo>
                <a:lnTo>
                  <a:pt x="374" y="63"/>
                </a:lnTo>
                <a:lnTo>
                  <a:pt x="374" y="56"/>
                </a:lnTo>
                <a:lnTo>
                  <a:pt x="366" y="49"/>
                </a:lnTo>
                <a:lnTo>
                  <a:pt x="366" y="42"/>
                </a:lnTo>
                <a:lnTo>
                  <a:pt x="358" y="35"/>
                </a:lnTo>
                <a:lnTo>
                  <a:pt x="343" y="28"/>
                </a:lnTo>
                <a:lnTo>
                  <a:pt x="320" y="21"/>
                </a:lnTo>
                <a:lnTo>
                  <a:pt x="290" y="14"/>
                </a:lnTo>
                <a:lnTo>
                  <a:pt x="259" y="7"/>
                </a:lnTo>
                <a:lnTo>
                  <a:pt x="221" y="0"/>
                </a:lnTo>
                <a:lnTo>
                  <a:pt x="19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287" name="Freeform 30"/>
          <p:cNvSpPr>
            <a:spLocks/>
          </p:cNvSpPr>
          <p:nvPr/>
        </p:nvSpPr>
        <p:spPr bwMode="auto">
          <a:xfrm>
            <a:off x="10055226" y="2686050"/>
            <a:ext cx="792163" cy="115888"/>
          </a:xfrm>
          <a:custGeom>
            <a:avLst/>
            <a:gdLst>
              <a:gd name="T0" fmla="*/ 0 w 374"/>
              <a:gd name="T1" fmla="*/ 0 h 56"/>
              <a:gd name="T2" fmla="*/ 0 w 374"/>
              <a:gd name="T3" fmla="*/ 2147483646 h 56"/>
              <a:gd name="T4" fmla="*/ 2147483646 w 374"/>
              <a:gd name="T5" fmla="*/ 2147483646 h 56"/>
              <a:gd name="T6" fmla="*/ 2147483646 w 374"/>
              <a:gd name="T7" fmla="*/ 2147483646 h 56"/>
              <a:gd name="T8" fmla="*/ 2147483646 w 374"/>
              <a:gd name="T9" fmla="*/ 2147483646 h 56"/>
              <a:gd name="T10" fmla="*/ 2147483646 w 374"/>
              <a:gd name="T11" fmla="*/ 2147483646 h 56"/>
              <a:gd name="T12" fmla="*/ 2147483646 w 374"/>
              <a:gd name="T13" fmla="*/ 2147483646 h 56"/>
              <a:gd name="T14" fmla="*/ 2147483646 w 374"/>
              <a:gd name="T15" fmla="*/ 2147483646 h 56"/>
              <a:gd name="T16" fmla="*/ 2147483646 w 374"/>
              <a:gd name="T17" fmla="*/ 2147483646 h 56"/>
              <a:gd name="T18" fmla="*/ 2147483646 w 374"/>
              <a:gd name="T19" fmla="*/ 2147483646 h 56"/>
              <a:gd name="T20" fmla="*/ 2147483646 w 374"/>
              <a:gd name="T21" fmla="*/ 2147483646 h 56"/>
              <a:gd name="T22" fmla="*/ 2147483646 w 374"/>
              <a:gd name="T23" fmla="*/ 2147483646 h 56"/>
              <a:gd name="T24" fmla="*/ 2147483646 w 374"/>
              <a:gd name="T25" fmla="*/ 2147483646 h 56"/>
              <a:gd name="T26" fmla="*/ 2147483646 w 374"/>
              <a:gd name="T27" fmla="*/ 2147483646 h 56"/>
              <a:gd name="T28" fmla="*/ 2147483646 w 374"/>
              <a:gd name="T29" fmla="*/ 2147483646 h 56"/>
              <a:gd name="T30" fmla="*/ 2147483646 w 374"/>
              <a:gd name="T31" fmla="*/ 2147483646 h 56"/>
              <a:gd name="T32" fmla="*/ 2147483646 w 374"/>
              <a:gd name="T33" fmla="*/ 2147483646 h 56"/>
              <a:gd name="T34" fmla="*/ 2147483646 w 374"/>
              <a:gd name="T35" fmla="*/ 2147483646 h 56"/>
              <a:gd name="T36" fmla="*/ 2147483646 w 374"/>
              <a:gd name="T37" fmla="*/ 2147483646 h 56"/>
              <a:gd name="T38" fmla="*/ 2147483646 w 374"/>
              <a:gd name="T39" fmla="*/ 2147483646 h 56"/>
              <a:gd name="T40" fmla="*/ 2147483646 w 374"/>
              <a:gd name="T41" fmla="*/ 0 h 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4"/>
              <a:gd name="T64" fmla="*/ 0 h 56"/>
              <a:gd name="T65" fmla="*/ 374 w 374"/>
              <a:gd name="T66" fmla="*/ 56 h 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4" h="56">
                <a:moveTo>
                  <a:pt x="0" y="0"/>
                </a:moveTo>
                <a:lnTo>
                  <a:pt x="0" y="7"/>
                </a:lnTo>
                <a:lnTo>
                  <a:pt x="8" y="14"/>
                </a:lnTo>
                <a:lnTo>
                  <a:pt x="16" y="21"/>
                </a:lnTo>
                <a:lnTo>
                  <a:pt x="31" y="35"/>
                </a:lnTo>
                <a:lnTo>
                  <a:pt x="54" y="42"/>
                </a:lnTo>
                <a:lnTo>
                  <a:pt x="84" y="49"/>
                </a:lnTo>
                <a:lnTo>
                  <a:pt x="115" y="56"/>
                </a:lnTo>
                <a:lnTo>
                  <a:pt x="153" y="56"/>
                </a:lnTo>
                <a:lnTo>
                  <a:pt x="191" y="56"/>
                </a:lnTo>
                <a:lnTo>
                  <a:pt x="221" y="56"/>
                </a:lnTo>
                <a:lnTo>
                  <a:pt x="259" y="56"/>
                </a:lnTo>
                <a:lnTo>
                  <a:pt x="290" y="49"/>
                </a:lnTo>
                <a:lnTo>
                  <a:pt x="320" y="42"/>
                </a:lnTo>
                <a:lnTo>
                  <a:pt x="343" y="35"/>
                </a:lnTo>
                <a:lnTo>
                  <a:pt x="358" y="21"/>
                </a:lnTo>
                <a:lnTo>
                  <a:pt x="366" y="14"/>
                </a:lnTo>
                <a:lnTo>
                  <a:pt x="374" y="7"/>
                </a:lnTo>
                <a:lnTo>
                  <a:pt x="374"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288" name="Rectangle 31"/>
          <p:cNvSpPr>
            <a:spLocks noChangeArrowheads="1"/>
          </p:cNvSpPr>
          <p:nvPr/>
        </p:nvSpPr>
        <p:spPr bwMode="auto">
          <a:xfrm>
            <a:off x="10168377" y="2786064"/>
            <a:ext cx="56586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
                <a:srgbClr val="000000"/>
              </a:buClr>
              <a:buFont typeface="Times New Roman" panose="02020603050405020304" pitchFamily="18" charset="0"/>
              <a:buNone/>
            </a:pPr>
            <a:r>
              <a:rPr lang="en-GB" altLang="en-US" sz="800">
                <a:solidFill>
                  <a:srgbClr val="000000"/>
                </a:solidFill>
              </a:rPr>
              <a:t>Customers </a:t>
            </a:r>
          </a:p>
          <a:p>
            <a:pPr algn="ctr" eaLnBrk="1" hangingPunct="1">
              <a:spcBef>
                <a:spcPct val="0"/>
              </a:spcBef>
              <a:spcAft>
                <a:spcPct val="0"/>
              </a:spcAft>
              <a:buClr>
                <a:srgbClr val="000000"/>
              </a:buClr>
              <a:buFont typeface="Times New Roman" panose="02020603050405020304" pitchFamily="18" charset="0"/>
              <a:buNone/>
            </a:pPr>
            <a:r>
              <a:rPr lang="en-GB" altLang="en-US" sz="800">
                <a:solidFill>
                  <a:srgbClr val="000000"/>
                </a:solidFill>
              </a:rPr>
              <a:t>&amp;</a:t>
            </a:r>
          </a:p>
          <a:p>
            <a:pPr algn="ctr" eaLnBrk="1" hangingPunct="1">
              <a:spcBef>
                <a:spcPct val="0"/>
              </a:spcBef>
              <a:spcAft>
                <a:spcPct val="0"/>
              </a:spcAft>
              <a:buClr>
                <a:srgbClr val="000000"/>
              </a:buClr>
              <a:buFont typeface="Times New Roman" panose="02020603050405020304" pitchFamily="18" charset="0"/>
              <a:buNone/>
            </a:pPr>
            <a:r>
              <a:rPr lang="en-GB" altLang="en-US" sz="800">
                <a:solidFill>
                  <a:srgbClr val="000000"/>
                </a:solidFill>
              </a:rPr>
              <a:t>Insurance</a:t>
            </a:r>
          </a:p>
          <a:p>
            <a:pPr algn="ctr" eaLnBrk="1" hangingPunct="1">
              <a:spcBef>
                <a:spcPct val="0"/>
              </a:spcBef>
              <a:spcAft>
                <a:spcPct val="0"/>
              </a:spcAft>
              <a:buClr>
                <a:srgbClr val="000000"/>
              </a:buClr>
              <a:buFont typeface="Times New Roman" panose="02020603050405020304" pitchFamily="18" charset="0"/>
              <a:buNone/>
            </a:pPr>
            <a:r>
              <a:rPr lang="en-GB" altLang="en-US" sz="800">
                <a:solidFill>
                  <a:srgbClr val="000000"/>
                </a:solidFill>
              </a:rPr>
              <a:t>Policies</a:t>
            </a:r>
            <a:endParaRPr lang="en-GB" altLang="en-US" sz="2800" b="0">
              <a:solidFill>
                <a:schemeClr val="bg1"/>
              </a:solidFill>
            </a:endParaRPr>
          </a:p>
        </p:txBody>
      </p:sp>
      <p:sp>
        <p:nvSpPr>
          <p:cNvPr id="96289" name="Freeform 32"/>
          <p:cNvSpPr>
            <a:spLocks noEditPoints="1"/>
          </p:cNvSpPr>
          <p:nvPr/>
        </p:nvSpPr>
        <p:spPr bwMode="auto">
          <a:xfrm>
            <a:off x="10102851" y="2419350"/>
            <a:ext cx="371475" cy="266700"/>
          </a:xfrm>
          <a:custGeom>
            <a:avLst/>
            <a:gdLst>
              <a:gd name="T0" fmla="*/ 2147483646 w 175"/>
              <a:gd name="T1" fmla="*/ 2147483646 h 127"/>
              <a:gd name="T2" fmla="*/ 2147483646 w 175"/>
              <a:gd name="T3" fmla="*/ 2147483646 h 127"/>
              <a:gd name="T4" fmla="*/ 2147483646 w 175"/>
              <a:gd name="T5" fmla="*/ 2147483646 h 127"/>
              <a:gd name="T6" fmla="*/ 2147483646 w 175"/>
              <a:gd name="T7" fmla="*/ 2147483646 h 127"/>
              <a:gd name="T8" fmla="*/ 2147483646 w 175"/>
              <a:gd name="T9" fmla="*/ 2147483646 h 127"/>
              <a:gd name="T10" fmla="*/ 2147483646 w 175"/>
              <a:gd name="T11" fmla="*/ 2147483646 h 127"/>
              <a:gd name="T12" fmla="*/ 2147483646 w 175"/>
              <a:gd name="T13" fmla="*/ 2147483646 h 127"/>
              <a:gd name="T14" fmla="*/ 2147483646 w 175"/>
              <a:gd name="T15" fmla="*/ 2147483646 h 127"/>
              <a:gd name="T16" fmla="*/ 2147483646 w 175"/>
              <a:gd name="T17" fmla="*/ 2147483646 h 127"/>
              <a:gd name="T18" fmla="*/ 0 w 175"/>
              <a:gd name="T19" fmla="*/ 0 h 127"/>
              <a:gd name="T20" fmla="*/ 2147483646 w 175"/>
              <a:gd name="T21" fmla="*/ 2147483646 h 127"/>
              <a:gd name="T22" fmla="*/ 2147483646 w 175"/>
              <a:gd name="T23" fmla="*/ 2147483646 h 127"/>
              <a:gd name="T24" fmla="*/ 2147483646 w 175"/>
              <a:gd name="T25" fmla="*/ 2147483646 h 127"/>
              <a:gd name="T26" fmla="*/ 2147483646 w 175"/>
              <a:gd name="T27" fmla="*/ 2147483646 h 127"/>
              <a:gd name="T28" fmla="*/ 2147483646 w 175"/>
              <a:gd name="T29" fmla="*/ 2147483646 h 127"/>
              <a:gd name="T30" fmla="*/ 2147483646 w 175"/>
              <a:gd name="T31" fmla="*/ 2147483646 h 1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5"/>
              <a:gd name="T49" fmla="*/ 0 h 127"/>
              <a:gd name="T50" fmla="*/ 175 w 175"/>
              <a:gd name="T51" fmla="*/ 127 h 1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5" h="127">
                <a:moveTo>
                  <a:pt x="23" y="14"/>
                </a:moveTo>
                <a:lnTo>
                  <a:pt x="160" y="113"/>
                </a:lnTo>
                <a:lnTo>
                  <a:pt x="160" y="120"/>
                </a:lnTo>
                <a:lnTo>
                  <a:pt x="153" y="120"/>
                </a:lnTo>
                <a:lnTo>
                  <a:pt x="15" y="14"/>
                </a:lnTo>
                <a:lnTo>
                  <a:pt x="23" y="14"/>
                </a:lnTo>
                <a:close/>
                <a:moveTo>
                  <a:pt x="15" y="28"/>
                </a:moveTo>
                <a:lnTo>
                  <a:pt x="0" y="0"/>
                </a:lnTo>
                <a:lnTo>
                  <a:pt x="31" y="7"/>
                </a:lnTo>
                <a:lnTo>
                  <a:pt x="15" y="28"/>
                </a:lnTo>
                <a:close/>
                <a:moveTo>
                  <a:pt x="160" y="106"/>
                </a:moveTo>
                <a:lnTo>
                  <a:pt x="175" y="127"/>
                </a:lnTo>
                <a:lnTo>
                  <a:pt x="145" y="120"/>
                </a:lnTo>
                <a:lnTo>
                  <a:pt x="160" y="106"/>
                </a:lnTo>
                <a:close/>
              </a:path>
            </a:pathLst>
          </a:custGeom>
          <a:solidFill>
            <a:srgbClr val="000000"/>
          </a:solidFill>
          <a:ln w="0">
            <a:solidFill>
              <a:srgbClr val="000000"/>
            </a:solidFill>
            <a:round/>
            <a:headEnd/>
            <a:tailEnd/>
          </a:ln>
        </p:spPr>
        <p:txBody>
          <a:bodyPr/>
          <a:lstStyle/>
          <a:p>
            <a:endParaRPr lang="en-US"/>
          </a:p>
        </p:txBody>
      </p:sp>
      <p:pic>
        <p:nvPicPr>
          <p:cNvPr id="96290" name="Picture 3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94764" y="3067051"/>
            <a:ext cx="244475"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91" name="Rectangle 35"/>
          <p:cNvSpPr>
            <a:spLocks noChangeArrowheads="1"/>
          </p:cNvSpPr>
          <p:nvPr/>
        </p:nvSpPr>
        <p:spPr bwMode="auto">
          <a:xfrm>
            <a:off x="9148764" y="3127375"/>
            <a:ext cx="51752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
                <a:srgbClr val="000000"/>
              </a:buClr>
              <a:buFont typeface="Times New Roman" panose="02020603050405020304" pitchFamily="18" charset="0"/>
              <a:buNone/>
            </a:pPr>
            <a:r>
              <a:rPr lang="en-GB" altLang="en-US" sz="800" b="0">
                <a:solidFill>
                  <a:srgbClr val="000000"/>
                </a:solidFill>
              </a:rPr>
              <a:t>Atom feeds</a:t>
            </a:r>
            <a:endParaRPr lang="en-GB" altLang="en-US" sz="2800" b="0">
              <a:solidFill>
                <a:schemeClr val="bg1"/>
              </a:solidFill>
            </a:endParaRPr>
          </a:p>
        </p:txBody>
      </p:sp>
      <p:pic>
        <p:nvPicPr>
          <p:cNvPr id="96292" name="Picture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2789" y="3806826"/>
            <a:ext cx="12922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93" name="Freeform 37"/>
          <p:cNvSpPr>
            <a:spLocks noEditPoints="1"/>
          </p:cNvSpPr>
          <p:nvPr/>
        </p:nvSpPr>
        <p:spPr bwMode="auto">
          <a:xfrm rot="5622650">
            <a:off x="9705976" y="4602163"/>
            <a:ext cx="514350" cy="365125"/>
          </a:xfrm>
          <a:custGeom>
            <a:avLst/>
            <a:gdLst>
              <a:gd name="T0" fmla="*/ 2147483646 w 929"/>
              <a:gd name="T1" fmla="*/ 2147483646 h 394"/>
              <a:gd name="T2" fmla="*/ 2147483646 w 929"/>
              <a:gd name="T3" fmla="*/ 2147483646 h 394"/>
              <a:gd name="T4" fmla="*/ 2147483646 w 929"/>
              <a:gd name="T5" fmla="*/ 2147483646 h 394"/>
              <a:gd name="T6" fmla="*/ 2147483646 w 929"/>
              <a:gd name="T7" fmla="*/ 2147483646 h 394"/>
              <a:gd name="T8" fmla="*/ 2147483646 w 929"/>
              <a:gd name="T9" fmla="*/ 2147483646 h 394"/>
              <a:gd name="T10" fmla="*/ 2147483646 w 929"/>
              <a:gd name="T11" fmla="*/ 2147483646 h 394"/>
              <a:gd name="T12" fmla="*/ 0 w 929"/>
              <a:gd name="T13" fmla="*/ 0 h 394"/>
              <a:gd name="T14" fmla="*/ 2147483646 w 929"/>
              <a:gd name="T15" fmla="*/ 0 h 394"/>
              <a:gd name="T16" fmla="*/ 2147483646 w 929"/>
              <a:gd name="T17" fmla="*/ 2147483646 h 3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9"/>
              <a:gd name="T28" fmla="*/ 0 h 394"/>
              <a:gd name="T29" fmla="*/ 929 w 929"/>
              <a:gd name="T30" fmla="*/ 394 h 39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9" h="394">
                <a:moveTo>
                  <a:pt x="30" y="7"/>
                </a:moveTo>
                <a:lnTo>
                  <a:pt x="929" y="380"/>
                </a:lnTo>
                <a:lnTo>
                  <a:pt x="922" y="394"/>
                </a:lnTo>
                <a:lnTo>
                  <a:pt x="23" y="21"/>
                </a:lnTo>
                <a:lnTo>
                  <a:pt x="30" y="7"/>
                </a:lnTo>
                <a:close/>
                <a:moveTo>
                  <a:pt x="23" y="35"/>
                </a:moveTo>
                <a:lnTo>
                  <a:pt x="0" y="0"/>
                </a:lnTo>
                <a:lnTo>
                  <a:pt x="38" y="0"/>
                </a:lnTo>
                <a:lnTo>
                  <a:pt x="23" y="35"/>
                </a:lnTo>
                <a:close/>
              </a:path>
            </a:pathLst>
          </a:custGeom>
          <a:solidFill>
            <a:srgbClr val="000000"/>
          </a:solidFill>
          <a:ln w="0">
            <a:solidFill>
              <a:srgbClr val="000000"/>
            </a:solidFill>
            <a:round/>
            <a:headEnd/>
            <a:tailEnd/>
          </a:ln>
        </p:spPr>
        <p:txBody>
          <a:bodyPr/>
          <a:lstStyle/>
          <a:p>
            <a:endParaRPr lang="en-US"/>
          </a:p>
        </p:txBody>
      </p:sp>
      <p:grpSp>
        <p:nvGrpSpPr>
          <p:cNvPr id="96294" name="Group 38"/>
          <p:cNvGrpSpPr>
            <a:grpSpLocks/>
          </p:cNvGrpSpPr>
          <p:nvPr/>
        </p:nvGrpSpPr>
        <p:grpSpPr bwMode="auto">
          <a:xfrm>
            <a:off x="8164513" y="3233739"/>
            <a:ext cx="1079500" cy="973137"/>
            <a:chOff x="3526" y="1758"/>
            <a:chExt cx="531" cy="515"/>
          </a:xfrm>
        </p:grpSpPr>
        <p:sp>
          <p:nvSpPr>
            <p:cNvPr id="96297" name="Rectangle 39"/>
            <p:cNvSpPr>
              <a:spLocks noChangeArrowheads="1"/>
            </p:cNvSpPr>
            <p:nvPr/>
          </p:nvSpPr>
          <p:spPr bwMode="auto">
            <a:xfrm>
              <a:off x="3549" y="1868"/>
              <a:ext cx="508" cy="405"/>
            </a:xfrm>
            <a:prstGeom prst="rect">
              <a:avLst/>
            </a:prstGeom>
            <a:solidFill>
              <a:srgbClr val="BBE0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96298" name="Rectangle 40"/>
            <p:cNvSpPr>
              <a:spLocks noChangeArrowheads="1"/>
            </p:cNvSpPr>
            <p:nvPr/>
          </p:nvSpPr>
          <p:spPr bwMode="auto">
            <a:xfrm>
              <a:off x="3549" y="1868"/>
              <a:ext cx="508" cy="405"/>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96299" name="Rectangle 41"/>
            <p:cNvSpPr>
              <a:spLocks noChangeArrowheads="1"/>
            </p:cNvSpPr>
            <p:nvPr/>
          </p:nvSpPr>
          <p:spPr bwMode="auto">
            <a:xfrm>
              <a:off x="3637" y="1899"/>
              <a:ext cx="255"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
                  <a:srgbClr val="000000"/>
                </a:buClr>
                <a:buFont typeface="Times New Roman" panose="02020603050405020304" pitchFamily="18" charset="0"/>
                <a:buNone/>
              </a:pPr>
              <a:r>
                <a:rPr lang="en-GB" altLang="en-US" sz="900">
                  <a:solidFill>
                    <a:srgbClr val="000000"/>
                  </a:solidFill>
                  <a:latin typeface="Trebuchet MS" panose="020B0603020202020204" pitchFamily="34" charset="0"/>
                </a:rPr>
                <a:t>IBM Lotus</a:t>
              </a:r>
              <a:endParaRPr lang="en-GB" altLang="en-US" sz="2800" b="0">
                <a:solidFill>
                  <a:schemeClr val="bg1"/>
                </a:solidFill>
              </a:endParaRPr>
            </a:p>
          </p:txBody>
        </p:sp>
        <p:sp>
          <p:nvSpPr>
            <p:cNvPr id="96300" name="Rectangle 42"/>
            <p:cNvSpPr>
              <a:spLocks noChangeArrowheads="1"/>
            </p:cNvSpPr>
            <p:nvPr/>
          </p:nvSpPr>
          <p:spPr bwMode="auto">
            <a:xfrm>
              <a:off x="3652" y="1969"/>
              <a:ext cx="222"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
                  <a:srgbClr val="000000"/>
                </a:buClr>
                <a:buFont typeface="Times New Roman" panose="02020603050405020304" pitchFamily="18" charset="0"/>
                <a:buNone/>
              </a:pPr>
              <a:r>
                <a:rPr lang="en-GB" altLang="en-US" sz="900">
                  <a:solidFill>
                    <a:srgbClr val="000000"/>
                  </a:solidFill>
                  <a:latin typeface="Trebuchet MS" panose="020B0603020202020204" pitchFamily="34" charset="0"/>
                </a:rPr>
                <a:t>Mashups</a:t>
              </a:r>
              <a:endParaRPr lang="en-GB" altLang="en-US" sz="2800" b="0">
                <a:solidFill>
                  <a:schemeClr val="bg1"/>
                </a:solidFill>
              </a:endParaRPr>
            </a:p>
          </p:txBody>
        </p:sp>
        <p:sp>
          <p:nvSpPr>
            <p:cNvPr id="96301" name="Rectangle 43"/>
            <p:cNvSpPr>
              <a:spLocks noChangeArrowheads="1"/>
            </p:cNvSpPr>
            <p:nvPr/>
          </p:nvSpPr>
          <p:spPr bwMode="auto">
            <a:xfrm>
              <a:off x="3676" y="2048"/>
              <a:ext cx="173"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
                  <a:srgbClr val="000000"/>
                </a:buClr>
                <a:buFont typeface="Times New Roman" panose="02020603050405020304" pitchFamily="18" charset="0"/>
                <a:buNone/>
              </a:pPr>
              <a:r>
                <a:rPr lang="en-GB" altLang="en-US" sz="900">
                  <a:solidFill>
                    <a:srgbClr val="000000"/>
                  </a:solidFill>
                  <a:latin typeface="Trebuchet MS" panose="020B0603020202020204" pitchFamily="34" charset="0"/>
                </a:rPr>
                <a:t>Server</a:t>
              </a:r>
              <a:endParaRPr lang="en-GB" altLang="en-US" sz="2800" b="0">
                <a:solidFill>
                  <a:schemeClr val="bg1"/>
                </a:solidFill>
              </a:endParaRPr>
            </a:p>
          </p:txBody>
        </p:sp>
        <p:sp>
          <p:nvSpPr>
            <p:cNvPr id="96302" name="Rectangle 44"/>
            <p:cNvSpPr>
              <a:spLocks noChangeArrowheads="1"/>
            </p:cNvSpPr>
            <p:nvPr/>
          </p:nvSpPr>
          <p:spPr bwMode="auto">
            <a:xfrm>
              <a:off x="3526" y="1758"/>
              <a:ext cx="123"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
                  <a:srgbClr val="000000"/>
                </a:buClr>
                <a:buFont typeface="Times New Roman" panose="02020603050405020304" pitchFamily="18" charset="0"/>
                <a:buNone/>
              </a:pPr>
              <a:r>
                <a:rPr lang="en-GB" altLang="en-US" sz="900">
                  <a:solidFill>
                    <a:srgbClr val="000000"/>
                  </a:solidFill>
                </a:rPr>
                <a:t>Unix</a:t>
              </a:r>
              <a:endParaRPr lang="en-GB" altLang="en-US" sz="2800" b="0">
                <a:solidFill>
                  <a:schemeClr val="bg1"/>
                </a:solidFill>
              </a:endParaRPr>
            </a:p>
          </p:txBody>
        </p:sp>
        <p:sp>
          <p:nvSpPr>
            <p:cNvPr id="96303" name="Rectangle 45"/>
            <p:cNvSpPr>
              <a:spLocks noChangeArrowheads="1"/>
            </p:cNvSpPr>
            <p:nvPr/>
          </p:nvSpPr>
          <p:spPr bwMode="auto">
            <a:xfrm>
              <a:off x="3755" y="2117"/>
              <a:ext cx="246" cy="94"/>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96304" name="Rectangle 46"/>
            <p:cNvSpPr>
              <a:spLocks noChangeArrowheads="1"/>
            </p:cNvSpPr>
            <p:nvPr/>
          </p:nvSpPr>
          <p:spPr bwMode="auto">
            <a:xfrm>
              <a:off x="3755" y="2117"/>
              <a:ext cx="246" cy="94"/>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96305" name="Rectangle 47"/>
            <p:cNvSpPr>
              <a:spLocks noChangeArrowheads="1"/>
            </p:cNvSpPr>
            <p:nvPr/>
          </p:nvSpPr>
          <p:spPr bwMode="auto">
            <a:xfrm>
              <a:off x="3810" y="2141"/>
              <a:ext cx="166"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
                  <a:srgbClr val="000000"/>
                </a:buClr>
                <a:buFont typeface="Times New Roman" panose="02020603050405020304" pitchFamily="18" charset="0"/>
                <a:buNone/>
              </a:pPr>
              <a:r>
                <a:rPr lang="en-GB" altLang="en-US" sz="800">
                  <a:solidFill>
                    <a:srgbClr val="000000"/>
                  </a:solidFill>
                  <a:latin typeface="Trebuchet MS" panose="020B0603020202020204" pitchFamily="34" charset="0"/>
                </a:rPr>
                <a:t>Servlet</a:t>
              </a:r>
              <a:endParaRPr lang="en-GB" altLang="en-US" sz="2800" b="0">
                <a:solidFill>
                  <a:schemeClr val="bg1"/>
                </a:solidFill>
              </a:endParaRPr>
            </a:p>
          </p:txBody>
        </p:sp>
      </p:grpSp>
      <p:sp>
        <p:nvSpPr>
          <p:cNvPr id="96295" name="Freeform 48"/>
          <p:cNvSpPr>
            <a:spLocks noEditPoints="1"/>
          </p:cNvSpPr>
          <p:nvPr/>
        </p:nvSpPr>
        <p:spPr bwMode="auto">
          <a:xfrm rot="-3668917">
            <a:off x="8220076" y="2689226"/>
            <a:ext cx="715962" cy="573087"/>
          </a:xfrm>
          <a:custGeom>
            <a:avLst/>
            <a:gdLst>
              <a:gd name="T0" fmla="*/ 2147483646 w 442"/>
              <a:gd name="T1" fmla="*/ 2147483646 h 225"/>
              <a:gd name="T2" fmla="*/ 2147483646 w 442"/>
              <a:gd name="T3" fmla="*/ 2147483646 h 225"/>
              <a:gd name="T4" fmla="*/ 2147483646 w 442"/>
              <a:gd name="T5" fmla="*/ 2147483646 h 225"/>
              <a:gd name="T6" fmla="*/ 2147483646 w 442"/>
              <a:gd name="T7" fmla="*/ 2147483646 h 225"/>
              <a:gd name="T8" fmla="*/ 2147483646 w 442"/>
              <a:gd name="T9" fmla="*/ 2147483646 h 225"/>
              <a:gd name="T10" fmla="*/ 2147483646 w 442"/>
              <a:gd name="T11" fmla="*/ 2147483646 h 225"/>
              <a:gd name="T12" fmla="*/ 0 w 442"/>
              <a:gd name="T13" fmla="*/ 2147483646 h 225"/>
              <a:gd name="T14" fmla="*/ 2147483646 w 442"/>
              <a:gd name="T15" fmla="*/ 2147483646 h 225"/>
              <a:gd name="T16" fmla="*/ 2147483646 w 442"/>
              <a:gd name="T17" fmla="*/ 2147483646 h 225"/>
              <a:gd name="T18" fmla="*/ 2147483646 w 442"/>
              <a:gd name="T19" fmla="*/ 0 h 225"/>
              <a:gd name="T20" fmla="*/ 2147483646 w 442"/>
              <a:gd name="T21" fmla="*/ 0 h 225"/>
              <a:gd name="T22" fmla="*/ 2147483646 w 442"/>
              <a:gd name="T23" fmla="*/ 2147483646 h 225"/>
              <a:gd name="T24" fmla="*/ 2147483646 w 442"/>
              <a:gd name="T25" fmla="*/ 0 h 2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2"/>
              <a:gd name="T40" fmla="*/ 0 h 225"/>
              <a:gd name="T41" fmla="*/ 442 w 442"/>
              <a:gd name="T42" fmla="*/ 225 h 2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2" h="225">
                <a:moveTo>
                  <a:pt x="23" y="204"/>
                </a:moveTo>
                <a:lnTo>
                  <a:pt x="411" y="7"/>
                </a:lnTo>
                <a:lnTo>
                  <a:pt x="411" y="14"/>
                </a:lnTo>
                <a:lnTo>
                  <a:pt x="30" y="211"/>
                </a:lnTo>
                <a:lnTo>
                  <a:pt x="23" y="204"/>
                </a:lnTo>
                <a:close/>
                <a:moveTo>
                  <a:pt x="46" y="218"/>
                </a:moveTo>
                <a:lnTo>
                  <a:pt x="0" y="225"/>
                </a:lnTo>
                <a:lnTo>
                  <a:pt x="23" y="190"/>
                </a:lnTo>
                <a:lnTo>
                  <a:pt x="46" y="218"/>
                </a:lnTo>
                <a:close/>
                <a:moveTo>
                  <a:pt x="396" y="0"/>
                </a:moveTo>
                <a:lnTo>
                  <a:pt x="442" y="0"/>
                </a:lnTo>
                <a:lnTo>
                  <a:pt x="411" y="28"/>
                </a:lnTo>
                <a:lnTo>
                  <a:pt x="396" y="0"/>
                </a:lnTo>
                <a:close/>
              </a:path>
            </a:pathLst>
          </a:custGeom>
          <a:solidFill>
            <a:srgbClr val="000000"/>
          </a:solidFill>
          <a:ln w="0">
            <a:solidFill>
              <a:srgbClr val="000000"/>
            </a:solidFill>
            <a:round/>
            <a:headEnd/>
            <a:tailEnd/>
          </a:ln>
        </p:spPr>
        <p:txBody>
          <a:bodyPr/>
          <a:lstStyle/>
          <a:p>
            <a:endParaRPr lang="en-US"/>
          </a:p>
        </p:txBody>
      </p:sp>
      <p:sp>
        <p:nvSpPr>
          <p:cNvPr id="96296" name="Line 49"/>
          <p:cNvSpPr>
            <a:spLocks noChangeShapeType="1"/>
          </p:cNvSpPr>
          <p:nvPr/>
        </p:nvSpPr>
        <p:spPr bwMode="auto">
          <a:xfrm>
            <a:off x="7724775" y="1076325"/>
            <a:ext cx="0" cy="480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878314754"/>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83</a:t>
            </a:fld>
            <a:endParaRPr lang="en-US" altLang="en-US" sz="1000">
              <a:solidFill>
                <a:srgbClr val="FFFFFF"/>
              </a:solidFill>
            </a:endParaRPr>
          </a:p>
        </p:txBody>
      </p:sp>
      <p:sp>
        <p:nvSpPr>
          <p:cNvPr id="97283" name="Rectangle 2"/>
          <p:cNvSpPr>
            <a:spLocks noGrp="1" noChangeArrowheads="1"/>
          </p:cNvSpPr>
          <p:nvPr>
            <p:ph type="title"/>
          </p:nvPr>
        </p:nvSpPr>
        <p:spPr/>
        <p:txBody>
          <a:bodyPr/>
          <a:lstStyle/>
          <a:p>
            <a:pPr eaLnBrk="1" hangingPunct="1"/>
            <a:r>
              <a:rPr lang="en-US" altLang="en-US" sz="2800"/>
              <a:t>Notes:</a:t>
            </a:r>
          </a:p>
        </p:txBody>
      </p:sp>
      <p:sp>
        <p:nvSpPr>
          <p:cNvPr id="97284" name="Rectangle 3"/>
          <p:cNvSpPr>
            <a:spLocks noGrp="1" noChangeArrowheads="1"/>
          </p:cNvSpPr>
          <p:nvPr>
            <p:ph type="body" idx="1"/>
          </p:nvPr>
        </p:nvSpPr>
        <p:spPr/>
        <p:txBody>
          <a:bodyPr/>
          <a:lstStyle/>
          <a:p>
            <a:pPr eaLnBrk="1" hangingPunct="1"/>
            <a:r>
              <a:rPr lang="en-US" altLang="en-US" sz="1400"/>
              <a:t>Business users can take advantage of CICS Atom feeds to quickly create mashups, Web 2.0 applications that pull information from a variety of sources and aggregate it into a single, dynamic application. Businesses can exploit mashup technology in a variety of ways, including these four:</a:t>
            </a:r>
          </a:p>
          <a:p>
            <a:pPr eaLnBrk="1" hangingPunct="1"/>
            <a:endParaRPr lang="en-US" altLang="en-US" sz="1400"/>
          </a:p>
          <a:p>
            <a:pPr lvl="1" eaLnBrk="1" hangingPunct="1"/>
            <a:r>
              <a:rPr lang="en-US" altLang="en-US" sz="1400"/>
              <a:t>Create decision-support tools for knowledge workers who require access to a variety of commercial and public, structured and unstructured, data and content.</a:t>
            </a:r>
          </a:p>
          <a:p>
            <a:pPr lvl="1" eaLnBrk="1" hangingPunct="1"/>
            <a:endParaRPr lang="en-US" altLang="en-US" sz="1400"/>
          </a:p>
          <a:p>
            <a:pPr lvl="1" eaLnBrk="1" hangingPunct="1"/>
            <a:r>
              <a:rPr lang="en-US" altLang="en-US" sz="1400"/>
              <a:t>Build composite, dynamic user interfaces for workers whose daily activities involve accessing data and functions in multiple, disparate applications and systems.</a:t>
            </a:r>
          </a:p>
          <a:p>
            <a:pPr lvl="1" eaLnBrk="1" hangingPunct="1"/>
            <a:endParaRPr lang="en-US" altLang="en-US" sz="1400"/>
          </a:p>
          <a:p>
            <a:pPr lvl="1" eaLnBrk="1" hangingPunct="1"/>
            <a:r>
              <a:rPr lang="en-US" altLang="en-US" sz="1400"/>
              <a:t>Make new location-aware applications combining enterprise data with presence information from mobile providers and mapping and geo-spatial information from third parties.</a:t>
            </a:r>
          </a:p>
          <a:p>
            <a:pPr lvl="1" eaLnBrk="1" hangingPunct="1"/>
            <a:endParaRPr lang="en-US" altLang="en-US" sz="1400"/>
          </a:p>
          <a:p>
            <a:pPr lvl="1" eaLnBrk="1" hangingPunct="1"/>
            <a:r>
              <a:rPr lang="en-US" altLang="en-US" sz="1400"/>
              <a:t>Deliver information feeds and widgets to consumers to use in their own mashups.</a:t>
            </a:r>
          </a:p>
        </p:txBody>
      </p:sp>
    </p:spTree>
    <p:extLst>
      <p:ext uri="{BB962C8B-B14F-4D97-AF65-F5344CB8AC3E}">
        <p14:creationId xmlns:p14="http://schemas.microsoft.com/office/powerpoint/2010/main" val="3804697066"/>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7" name="Rectangle 2"/>
          <p:cNvSpPr>
            <a:spLocks noGrp="1" noChangeArrowheads="1"/>
          </p:cNvSpPr>
          <p:nvPr>
            <p:ph type="title"/>
          </p:nvPr>
        </p:nvSpPr>
        <p:spPr/>
        <p:txBody>
          <a:bodyPr>
            <a:normAutofit/>
          </a:bodyPr>
          <a:lstStyle/>
          <a:p>
            <a:pPr eaLnBrk="1" hangingPunct="1"/>
            <a:r>
              <a:rPr lang="en-US" altLang="en-US" sz="3600" b="1" dirty="0"/>
              <a:t>CICS ATOM Support…</a:t>
            </a:r>
          </a:p>
        </p:txBody>
      </p:sp>
      <p:sp>
        <p:nvSpPr>
          <p:cNvPr id="98308" name="Rectangle 3"/>
          <p:cNvSpPr>
            <a:spLocks noGrp="1" noChangeArrowheads="1"/>
          </p:cNvSpPr>
          <p:nvPr>
            <p:ph idx="1"/>
          </p:nvPr>
        </p:nvSpPr>
        <p:spPr/>
        <p:txBody>
          <a:bodyPr/>
          <a:lstStyle/>
          <a:p>
            <a:pPr eaLnBrk="1" hangingPunct="1"/>
            <a:r>
              <a:rPr lang="en-US" altLang="en-US"/>
              <a:t>An Atom Feed is a s</a:t>
            </a:r>
            <a:r>
              <a:rPr lang="en-GB" altLang="en-US" sz="2500"/>
              <a:t>tandards-based protocol and XML format for content publishing</a:t>
            </a:r>
          </a:p>
          <a:p>
            <a:pPr lvl="1" eaLnBrk="1" hangingPunct="1"/>
            <a:r>
              <a:rPr lang="en-GB" altLang="en-US"/>
              <a:t>Provide XML-based feed of updated content</a:t>
            </a:r>
          </a:p>
          <a:p>
            <a:pPr lvl="1" eaLnBrk="1" hangingPunct="1"/>
            <a:r>
              <a:rPr lang="en-GB" altLang="en-US"/>
              <a:t>Process is known as syndicating a feed</a:t>
            </a:r>
          </a:p>
          <a:p>
            <a:pPr lvl="3" eaLnBrk="1" hangingPunct="1"/>
            <a:r>
              <a:rPr lang="en-GB" altLang="en-US"/>
              <a:t>Follow-on to Real Simple Syndication (RSS)</a:t>
            </a:r>
          </a:p>
          <a:p>
            <a:pPr lvl="1" eaLnBrk="1" hangingPunct="1"/>
            <a:r>
              <a:rPr lang="en-GB" altLang="en-US"/>
              <a:t>Simple publish/subscribe implementation</a:t>
            </a:r>
          </a:p>
          <a:p>
            <a:pPr lvl="3" eaLnBrk="1" hangingPunct="1"/>
            <a:r>
              <a:rPr lang="en-GB" altLang="en-US"/>
              <a:t>Polling model</a:t>
            </a:r>
          </a:p>
        </p:txBody>
      </p:sp>
      <p:sp>
        <p:nvSpPr>
          <p:cNvPr id="98306" name="Slide Number Placeholder 3"/>
          <p:cNvSpPr>
            <a:spLocks noGrp="1"/>
          </p:cNvSpPr>
          <p:nvPr>
            <p:ph type="sldNum" sz="quarter" idx="12"/>
          </p:nvPr>
        </p:nvSpPr>
        <p:spPr bwMode="black">
          <a:xfrm>
            <a:off x="9715500" y="6748462"/>
            <a:ext cx="2743200" cy="36512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84</a:t>
            </a:fld>
            <a:endParaRPr lang="en-US" altLang="en-US" sz="1000">
              <a:solidFill>
                <a:srgbClr val="FFFFFF"/>
              </a:solidFill>
            </a:endParaRPr>
          </a:p>
        </p:txBody>
      </p:sp>
      <p:sp>
        <p:nvSpPr>
          <p:cNvPr id="98309" name="Rectangle 4"/>
          <p:cNvSpPr>
            <a:spLocks noChangeArrowheads="1"/>
          </p:cNvSpPr>
          <p:nvPr/>
        </p:nvSpPr>
        <p:spPr bwMode="auto">
          <a:xfrm>
            <a:off x="2519363" y="5070475"/>
            <a:ext cx="1447800" cy="1143000"/>
          </a:xfrm>
          <a:prstGeom prst="rect">
            <a:avLst/>
          </a:prstGeom>
          <a:solidFill>
            <a:srgbClr val="CCFFCC"/>
          </a:solidFill>
          <a:ln w="19050" algn="ctr">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98310" name="Rectangle 5"/>
          <p:cNvSpPr>
            <a:spLocks noChangeArrowheads="1"/>
          </p:cNvSpPr>
          <p:nvPr/>
        </p:nvSpPr>
        <p:spPr bwMode="auto">
          <a:xfrm>
            <a:off x="7713664" y="4498975"/>
            <a:ext cx="3248025" cy="1905000"/>
          </a:xfrm>
          <a:prstGeom prst="rect">
            <a:avLst/>
          </a:prstGeom>
          <a:gradFill rotWithShape="1">
            <a:gsLst>
              <a:gs pos="0">
                <a:srgbClr val="00CCFF"/>
              </a:gs>
              <a:gs pos="50000">
                <a:srgbClr val="FFFFFF"/>
              </a:gs>
              <a:gs pos="100000">
                <a:srgbClr val="00CCFF"/>
              </a:gs>
            </a:gsLst>
            <a:lin ang="5400000" scaled="1"/>
          </a:gradFill>
          <a:ln w="25400" algn="ctr">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98311" name="Text Box 6"/>
          <p:cNvSpPr txBox="1">
            <a:spLocks noChangeArrowheads="1"/>
          </p:cNvSpPr>
          <p:nvPr/>
        </p:nvSpPr>
        <p:spPr bwMode="auto">
          <a:xfrm>
            <a:off x="7942263" y="4575175"/>
            <a:ext cx="984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r>
              <a:rPr lang="en-US" altLang="ja-JP" sz="1600">
                <a:ea typeface="ＭＳ Ｐゴシック" panose="020B0600070205080204" pitchFamily="34" charset="-128"/>
              </a:rPr>
              <a:t>CICS TS</a:t>
            </a:r>
          </a:p>
        </p:txBody>
      </p:sp>
      <p:sp>
        <p:nvSpPr>
          <p:cNvPr id="98312" name="Rectangle 7"/>
          <p:cNvSpPr>
            <a:spLocks noChangeArrowheads="1"/>
          </p:cNvSpPr>
          <p:nvPr/>
        </p:nvSpPr>
        <p:spPr bwMode="auto">
          <a:xfrm>
            <a:off x="9666288" y="5899150"/>
            <a:ext cx="1200150" cy="381000"/>
          </a:xfrm>
          <a:prstGeom prst="rect">
            <a:avLst/>
          </a:prstGeom>
          <a:gradFill rotWithShape="1">
            <a:gsLst>
              <a:gs pos="0">
                <a:srgbClr val="FFFF99"/>
              </a:gs>
              <a:gs pos="50000">
                <a:srgbClr val="FFFFFF"/>
              </a:gs>
              <a:gs pos="100000">
                <a:srgbClr val="FFFF99"/>
              </a:gs>
            </a:gsLst>
            <a:lin ang="0" scaled="1"/>
          </a:gradFill>
          <a:ln w="19050" algn="ctr">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98313" name="Text Box 9"/>
          <p:cNvSpPr txBox="1">
            <a:spLocks noChangeArrowheads="1"/>
          </p:cNvSpPr>
          <p:nvPr/>
        </p:nvSpPr>
        <p:spPr bwMode="auto">
          <a:xfrm>
            <a:off x="2481053" y="5121276"/>
            <a:ext cx="148790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r>
              <a:rPr lang="en-US" altLang="ja-JP" sz="1400">
                <a:ea typeface="ＭＳ Ｐゴシック" panose="020B0600070205080204" pitchFamily="34" charset="-128"/>
              </a:rPr>
              <a:t>HTTP Client</a:t>
            </a:r>
            <a:br>
              <a:rPr lang="en-US" altLang="ja-JP" sz="1400">
                <a:ea typeface="ＭＳ Ｐゴシック" panose="020B0600070205080204" pitchFamily="34" charset="-128"/>
              </a:rPr>
            </a:br>
            <a:r>
              <a:rPr lang="en-US" altLang="ja-JP" sz="1400">
                <a:ea typeface="ＭＳ Ｐゴシック" panose="020B0600070205080204" pitchFamily="34" charset="-128"/>
              </a:rPr>
              <a:t>usually a </a:t>
            </a:r>
            <a:br>
              <a:rPr lang="en-US" altLang="ja-JP" sz="1400">
                <a:ea typeface="ＭＳ Ｐゴシック" panose="020B0600070205080204" pitchFamily="34" charset="-128"/>
              </a:rPr>
            </a:br>
            <a:r>
              <a:rPr lang="en-US" altLang="ja-JP" sz="1400">
                <a:ea typeface="ＭＳ Ｐゴシック" panose="020B0600070205080204" pitchFamily="34" charset="-128"/>
              </a:rPr>
              <a:t>Web Browser</a:t>
            </a:r>
            <a:br>
              <a:rPr lang="en-US" altLang="ja-JP" sz="1400">
                <a:ea typeface="ＭＳ Ｐゴシック" panose="020B0600070205080204" pitchFamily="34" charset="-128"/>
              </a:rPr>
            </a:br>
            <a:r>
              <a:rPr lang="en-US" altLang="ja-JP" sz="1400">
                <a:ea typeface="ＭＳ Ｐゴシック" panose="020B0600070205080204" pitchFamily="34" charset="-128"/>
              </a:rPr>
              <a:t>or Feed Reader</a:t>
            </a:r>
          </a:p>
        </p:txBody>
      </p:sp>
      <p:sp>
        <p:nvSpPr>
          <p:cNvPr id="98314" name="Text Box 11"/>
          <p:cNvSpPr txBox="1">
            <a:spLocks noChangeArrowheads="1"/>
          </p:cNvSpPr>
          <p:nvPr/>
        </p:nvSpPr>
        <p:spPr bwMode="auto">
          <a:xfrm>
            <a:off x="7824789" y="5200650"/>
            <a:ext cx="1208087" cy="749300"/>
          </a:xfrm>
          <a:prstGeom prst="rect">
            <a:avLst/>
          </a:prstGeom>
          <a:gradFill rotWithShape="1">
            <a:gsLst>
              <a:gs pos="0">
                <a:srgbClr val="FFFF00"/>
              </a:gs>
              <a:gs pos="50000">
                <a:srgbClr val="FFFFFF"/>
              </a:gs>
              <a:gs pos="100000">
                <a:srgbClr val="FFFF00"/>
              </a:gs>
            </a:gsLst>
            <a:lin ang="5400000" scaled="1"/>
          </a:gradFill>
          <a:ln w="19050" algn="ctr">
            <a:solidFill>
              <a:schemeClr val="tx1"/>
            </a:solidFill>
            <a:miter lim="800000"/>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r>
              <a:rPr lang="en-US" altLang="ja-JP" sz="1400">
                <a:ea typeface="ＭＳ Ｐゴシック" panose="020B0600070205080204" pitchFamily="34" charset="-128"/>
              </a:rPr>
              <a:t>CICS</a:t>
            </a:r>
            <a:br>
              <a:rPr lang="en-US" altLang="ja-JP" sz="1400">
                <a:ea typeface="ＭＳ Ｐゴシック" panose="020B0600070205080204" pitchFamily="34" charset="-128"/>
              </a:rPr>
            </a:br>
            <a:r>
              <a:rPr lang="en-US" altLang="ja-JP" sz="1400">
                <a:ea typeface="ＭＳ Ｐゴシック" panose="020B0600070205080204" pitchFamily="34" charset="-128"/>
              </a:rPr>
              <a:t>ATOM Support</a:t>
            </a:r>
          </a:p>
        </p:txBody>
      </p:sp>
      <p:sp>
        <p:nvSpPr>
          <p:cNvPr id="98315" name="AutoShape 16"/>
          <p:cNvSpPr>
            <a:spLocks noChangeArrowheads="1"/>
          </p:cNvSpPr>
          <p:nvPr/>
        </p:nvSpPr>
        <p:spPr bwMode="auto">
          <a:xfrm rot="-1533843">
            <a:off x="9101139" y="5060951"/>
            <a:ext cx="503237" cy="269875"/>
          </a:xfrm>
          <a:prstGeom prst="leftRightArrow">
            <a:avLst>
              <a:gd name="adj1" fmla="val 50000"/>
              <a:gd name="adj2" fmla="val 37294"/>
            </a:avLst>
          </a:prstGeom>
          <a:solidFill>
            <a:schemeClr val="accent1"/>
          </a:solidFill>
          <a:ln w="12700" algn="ctr">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98316" name="Text Box 25"/>
          <p:cNvSpPr txBox="1">
            <a:spLocks noChangeArrowheads="1"/>
          </p:cNvSpPr>
          <p:nvPr/>
        </p:nvSpPr>
        <p:spPr bwMode="auto">
          <a:xfrm>
            <a:off x="9790114" y="5915025"/>
            <a:ext cx="9159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r>
              <a:rPr lang="en-US" altLang="ja-JP" sz="1400">
                <a:ea typeface="ＭＳ Ｐゴシック" panose="020B0600070205080204" pitchFamily="34" charset="-128"/>
              </a:rPr>
              <a:t>Program</a:t>
            </a:r>
          </a:p>
        </p:txBody>
      </p:sp>
      <p:sp>
        <p:nvSpPr>
          <p:cNvPr id="98317" name="Line 28"/>
          <p:cNvSpPr>
            <a:spLocks noChangeShapeType="1"/>
          </p:cNvSpPr>
          <p:nvPr/>
        </p:nvSpPr>
        <p:spPr bwMode="auto">
          <a:xfrm flipH="1">
            <a:off x="3979863" y="5375275"/>
            <a:ext cx="3733800" cy="0"/>
          </a:xfrm>
          <a:prstGeom prst="line">
            <a:avLst/>
          </a:prstGeom>
          <a:noFill/>
          <a:ln w="444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8318" name="Rectangle 56"/>
          <p:cNvSpPr>
            <a:spLocks noChangeArrowheads="1"/>
          </p:cNvSpPr>
          <p:nvPr/>
        </p:nvSpPr>
        <p:spPr bwMode="auto">
          <a:xfrm>
            <a:off x="9674225" y="5384800"/>
            <a:ext cx="1200150" cy="381000"/>
          </a:xfrm>
          <a:prstGeom prst="rect">
            <a:avLst/>
          </a:prstGeom>
          <a:gradFill rotWithShape="1">
            <a:gsLst>
              <a:gs pos="0">
                <a:srgbClr val="FFFF99"/>
              </a:gs>
              <a:gs pos="50000">
                <a:srgbClr val="FFFFFF"/>
              </a:gs>
              <a:gs pos="100000">
                <a:srgbClr val="FFFF99"/>
              </a:gs>
            </a:gsLst>
            <a:lin ang="0" scaled="1"/>
          </a:gradFill>
          <a:ln w="19050" algn="ctr">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98319" name="Text Box 57"/>
          <p:cNvSpPr txBox="1">
            <a:spLocks noChangeArrowheads="1"/>
          </p:cNvSpPr>
          <p:nvPr/>
        </p:nvSpPr>
        <p:spPr bwMode="auto">
          <a:xfrm>
            <a:off x="9752014" y="5400675"/>
            <a:ext cx="10112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r>
              <a:rPr lang="en-US" altLang="ja-JP" sz="1400">
                <a:ea typeface="ＭＳ Ｐゴシック" panose="020B0600070205080204" pitchFamily="34" charset="-128"/>
              </a:rPr>
              <a:t>TS Queue</a:t>
            </a:r>
          </a:p>
        </p:txBody>
      </p:sp>
      <p:sp>
        <p:nvSpPr>
          <p:cNvPr id="98320" name="Rectangle 58"/>
          <p:cNvSpPr>
            <a:spLocks noChangeArrowheads="1"/>
          </p:cNvSpPr>
          <p:nvPr/>
        </p:nvSpPr>
        <p:spPr bwMode="auto">
          <a:xfrm>
            <a:off x="9674225" y="4851400"/>
            <a:ext cx="1200150" cy="381000"/>
          </a:xfrm>
          <a:prstGeom prst="rect">
            <a:avLst/>
          </a:prstGeom>
          <a:gradFill rotWithShape="1">
            <a:gsLst>
              <a:gs pos="0">
                <a:srgbClr val="FFFF99"/>
              </a:gs>
              <a:gs pos="50000">
                <a:srgbClr val="FFFFFF"/>
              </a:gs>
              <a:gs pos="100000">
                <a:srgbClr val="FFFF99"/>
              </a:gs>
            </a:gsLst>
            <a:lin ang="0" scaled="1"/>
          </a:gradFill>
          <a:ln w="19050" algn="ctr">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98321" name="Text Box 59"/>
          <p:cNvSpPr txBox="1">
            <a:spLocks noChangeArrowheads="1"/>
          </p:cNvSpPr>
          <p:nvPr/>
        </p:nvSpPr>
        <p:spPr bwMode="auto">
          <a:xfrm>
            <a:off x="9734551" y="4867275"/>
            <a:ext cx="10525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Font typeface="Wingdings" panose="05000000000000000000" pitchFamily="2" charset="2"/>
              <a:buNone/>
            </a:pPr>
            <a:r>
              <a:rPr lang="en-US" altLang="ja-JP" sz="1400">
                <a:ea typeface="ＭＳ Ｐゴシック" panose="020B0600070205080204" pitchFamily="34" charset="-128"/>
              </a:rPr>
              <a:t>VSAM File</a:t>
            </a:r>
          </a:p>
        </p:txBody>
      </p:sp>
      <p:sp>
        <p:nvSpPr>
          <p:cNvPr id="98322" name="AutoShape 60"/>
          <p:cNvSpPr>
            <a:spLocks noChangeArrowheads="1"/>
          </p:cNvSpPr>
          <p:nvPr/>
        </p:nvSpPr>
        <p:spPr bwMode="auto">
          <a:xfrm rot="920781">
            <a:off x="9120189" y="5880101"/>
            <a:ext cx="503237" cy="269875"/>
          </a:xfrm>
          <a:prstGeom prst="leftRightArrow">
            <a:avLst>
              <a:gd name="adj1" fmla="val 50000"/>
              <a:gd name="adj2" fmla="val 37294"/>
            </a:avLst>
          </a:prstGeom>
          <a:solidFill>
            <a:schemeClr val="accent1"/>
          </a:solidFill>
          <a:ln w="12700" algn="ctr">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98323" name="AutoShape 61"/>
          <p:cNvSpPr>
            <a:spLocks noChangeArrowheads="1"/>
          </p:cNvSpPr>
          <p:nvPr/>
        </p:nvSpPr>
        <p:spPr bwMode="auto">
          <a:xfrm>
            <a:off x="9120189" y="5491164"/>
            <a:ext cx="503237" cy="269875"/>
          </a:xfrm>
          <a:prstGeom prst="leftRightArrow">
            <a:avLst>
              <a:gd name="adj1" fmla="val 50000"/>
              <a:gd name="adj2" fmla="val 37294"/>
            </a:avLst>
          </a:prstGeom>
          <a:solidFill>
            <a:schemeClr val="accent1"/>
          </a:solidFill>
          <a:ln w="12700" algn="ctr">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98324" name="Line 62"/>
          <p:cNvSpPr>
            <a:spLocks noChangeShapeType="1"/>
          </p:cNvSpPr>
          <p:nvPr/>
        </p:nvSpPr>
        <p:spPr bwMode="auto">
          <a:xfrm flipH="1" flipV="1">
            <a:off x="4894263" y="5375275"/>
            <a:ext cx="0" cy="533400"/>
          </a:xfrm>
          <a:prstGeom prst="line">
            <a:avLst/>
          </a:prstGeom>
          <a:noFill/>
          <a:ln w="25400" cap="rnd">
            <a:solidFill>
              <a:schemeClr val="tx1"/>
            </a:solidFill>
            <a:prstDash val="sysDot"/>
            <a:round/>
            <a:headEnd type="triangle" w="med" len="med"/>
            <a:tailEnd/>
          </a:ln>
          <a:extLst>
            <a:ext uri="{909E8E84-426E-40DD-AFC4-6F175D3DCCD1}">
              <a14:hiddenFill xmlns:a14="http://schemas.microsoft.com/office/drawing/2010/main">
                <a:noFill/>
              </a14:hiddenFill>
            </a:ext>
          </a:extLst>
        </p:spPr>
        <p:txBody>
          <a:bodyPr anchor="ctr"/>
          <a:lstStyle/>
          <a:p>
            <a:endParaRPr lang="en-US"/>
          </a:p>
        </p:txBody>
      </p:sp>
      <p:sp>
        <p:nvSpPr>
          <p:cNvPr id="98325" name="Rectangle 63"/>
          <p:cNvSpPr>
            <a:spLocks noChangeArrowheads="1"/>
          </p:cNvSpPr>
          <p:nvPr/>
        </p:nvSpPr>
        <p:spPr bwMode="auto">
          <a:xfrm>
            <a:off x="4437063" y="5956300"/>
            <a:ext cx="2286000" cy="685800"/>
          </a:xfrm>
          <a:prstGeom prst="rect">
            <a:avLst/>
          </a:prstGeom>
          <a:noFill/>
          <a:ln w="25400">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98326" name="Text Box 64"/>
          <p:cNvSpPr txBox="1">
            <a:spLocks noChangeArrowheads="1"/>
          </p:cNvSpPr>
          <p:nvPr/>
        </p:nvSpPr>
        <p:spPr bwMode="auto">
          <a:xfrm>
            <a:off x="4360863" y="5956300"/>
            <a:ext cx="24384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en-US" sz="1400">
                <a:solidFill>
                  <a:srgbClr val="FF0000"/>
                </a:solidFill>
              </a:rPr>
              <a:t>XML-based standardized format and content, </a:t>
            </a:r>
            <a:br>
              <a:rPr lang="en-US" altLang="en-US" sz="1400">
                <a:solidFill>
                  <a:srgbClr val="FF0000"/>
                </a:solidFill>
              </a:rPr>
            </a:br>
            <a:r>
              <a:rPr lang="en-US" altLang="en-US" sz="1400">
                <a:solidFill>
                  <a:srgbClr val="FF0000"/>
                </a:solidFill>
              </a:rPr>
              <a:t>with a REST interface</a:t>
            </a:r>
          </a:p>
        </p:txBody>
      </p:sp>
    </p:spTree>
    <p:extLst>
      <p:ext uri="{BB962C8B-B14F-4D97-AF65-F5344CB8AC3E}">
        <p14:creationId xmlns:p14="http://schemas.microsoft.com/office/powerpoint/2010/main" val="381404722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30"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85</a:t>
            </a:fld>
            <a:endParaRPr lang="en-US" altLang="en-US" sz="1000">
              <a:solidFill>
                <a:srgbClr val="FFFFFF"/>
              </a:solidFill>
            </a:endParaRPr>
          </a:p>
        </p:txBody>
      </p:sp>
      <p:sp>
        <p:nvSpPr>
          <p:cNvPr id="99331" name="Rectangle 2"/>
          <p:cNvSpPr>
            <a:spLocks noGrp="1" noChangeArrowheads="1"/>
          </p:cNvSpPr>
          <p:nvPr>
            <p:ph type="title"/>
          </p:nvPr>
        </p:nvSpPr>
        <p:spPr/>
        <p:txBody>
          <a:bodyPr/>
          <a:lstStyle/>
          <a:p>
            <a:pPr eaLnBrk="1" hangingPunct="1"/>
            <a:r>
              <a:rPr lang="en-US" altLang="en-US" sz="2800"/>
              <a:t>Notes:</a:t>
            </a:r>
          </a:p>
        </p:txBody>
      </p:sp>
      <p:sp>
        <p:nvSpPr>
          <p:cNvPr id="99332" name="Rectangle 3"/>
          <p:cNvSpPr>
            <a:spLocks noGrp="1" noChangeArrowheads="1"/>
          </p:cNvSpPr>
          <p:nvPr>
            <p:ph type="body" idx="1"/>
          </p:nvPr>
        </p:nvSpPr>
        <p:spPr/>
        <p:txBody>
          <a:bodyPr/>
          <a:lstStyle/>
          <a:p>
            <a:pPr eaLnBrk="1" hangingPunct="1"/>
            <a:r>
              <a:rPr lang="en-US" altLang="en-US" sz="1400"/>
              <a:t>Atom is both a protocol and an XML format for content providers to provide XML based web feeds of updated content. An Atom feed is a web feed provided using the Atom protocol and format. This provision of updated content is known as syndicating a web feed. Web users can subscribe to a feed allowing them to see new content as soon as it is made available. </a:t>
            </a:r>
          </a:p>
          <a:p>
            <a:pPr eaLnBrk="1" hangingPunct="1"/>
            <a:endParaRPr lang="en-US" altLang="en-US" sz="1400"/>
          </a:p>
          <a:p>
            <a:pPr eaLnBrk="1" hangingPunct="1"/>
            <a:r>
              <a:rPr lang="en-US" altLang="en-US" sz="1400"/>
              <a:t>Atom is described by two proposed standards defined by two Internet RFCs. Consult the following RFCs for complete, and authoritative, information about Atom. </a:t>
            </a:r>
          </a:p>
          <a:p>
            <a:pPr lvl="1" eaLnBrk="1" hangingPunct="1"/>
            <a:r>
              <a:rPr lang="en-US" altLang="en-US" sz="1400"/>
              <a:t>The Atom Syndication Format </a:t>
            </a:r>
          </a:p>
          <a:p>
            <a:pPr lvl="1" eaLnBrk="1" hangingPunct="1"/>
            <a:r>
              <a:rPr lang="en-US" altLang="en-US" sz="1400"/>
              <a:t>The Atom Publishing Protocol</a:t>
            </a:r>
            <a:r>
              <a:rPr lang="en-US" altLang="en-US" sz="1300" b="1"/>
              <a:t> </a:t>
            </a:r>
          </a:p>
          <a:p>
            <a:pPr lvl="1" eaLnBrk="1" hangingPunct="1"/>
            <a:endParaRPr lang="en-US" altLang="en-US" sz="1300" b="1"/>
          </a:p>
          <a:p>
            <a:pPr eaLnBrk="1" hangingPunct="1"/>
            <a:r>
              <a:rPr lang="en-US" altLang="en-US" sz="1400"/>
              <a:t>CICS’s Atom support allows you to quickly expose a File, a TS queue, or an application program as an Atom feed.</a:t>
            </a:r>
          </a:p>
          <a:p>
            <a:pPr eaLnBrk="1" hangingPunct="1"/>
            <a:endParaRPr lang="en-US" altLang="en-US" sz="1400"/>
          </a:p>
        </p:txBody>
      </p:sp>
    </p:spTree>
    <p:extLst>
      <p:ext uri="{BB962C8B-B14F-4D97-AF65-F5344CB8AC3E}">
        <p14:creationId xmlns:p14="http://schemas.microsoft.com/office/powerpoint/2010/main" val="2817094884"/>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355" name="Rectangle 2"/>
          <p:cNvSpPr>
            <a:spLocks noGrp="1" noChangeArrowheads="1"/>
          </p:cNvSpPr>
          <p:nvPr>
            <p:ph type="title"/>
          </p:nvPr>
        </p:nvSpPr>
        <p:spPr/>
        <p:txBody>
          <a:bodyPr/>
          <a:lstStyle/>
          <a:p>
            <a:pPr eaLnBrk="1" hangingPunct="1"/>
            <a:r>
              <a:rPr lang="en-US" altLang="en-US" sz="2800" b="1"/>
              <a:t>Example Atom 1.0 Feed</a:t>
            </a:r>
          </a:p>
        </p:txBody>
      </p:sp>
      <p:sp>
        <p:nvSpPr>
          <p:cNvPr id="100354"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86</a:t>
            </a:fld>
            <a:endParaRPr lang="en-US" altLang="en-US" sz="1000">
              <a:solidFill>
                <a:srgbClr val="FFFFFF"/>
              </a:solidFill>
            </a:endParaRPr>
          </a:p>
        </p:txBody>
      </p:sp>
      <p:sp>
        <p:nvSpPr>
          <p:cNvPr id="100356" name="Text Box 5"/>
          <p:cNvSpPr txBox="1">
            <a:spLocks noChangeArrowheads="1"/>
          </p:cNvSpPr>
          <p:nvPr/>
        </p:nvSpPr>
        <p:spPr bwMode="auto">
          <a:xfrm>
            <a:off x="2362200" y="1295400"/>
            <a:ext cx="7170738"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r>
              <a:rPr lang="en-US" altLang="en-US" sz="1400">
                <a:latin typeface="Courier New" panose="02070309020205020404" pitchFamily="49" charset="0"/>
                <a:cs typeface="Courier New" panose="02070309020205020404" pitchFamily="49" charset="0"/>
              </a:rPr>
              <a:t>&lt;?xml</a:t>
            </a:r>
            <a:r>
              <a:rPr lang="en-US" altLang="en-US" sz="1400" b="0">
                <a:latin typeface="Courier New" panose="02070309020205020404" pitchFamily="49" charset="0"/>
                <a:cs typeface="Courier New" panose="02070309020205020404" pitchFamily="49" charset="0"/>
              </a:rPr>
              <a:t> version="1.0" encoding="utf-8"</a:t>
            </a:r>
            <a:r>
              <a:rPr lang="en-US" altLang="en-US" sz="1400">
                <a:latin typeface="Courier New" panose="02070309020205020404" pitchFamily="49" charset="0"/>
                <a:cs typeface="Courier New" panose="02070309020205020404" pitchFamily="49" charset="0"/>
              </a:rPr>
              <a:t>?&gt;</a:t>
            </a:r>
            <a:br>
              <a:rPr lang="en-US" altLang="en-US" sz="1400">
                <a:latin typeface="Courier New" panose="02070309020205020404" pitchFamily="49" charset="0"/>
                <a:cs typeface="Courier New" panose="02070309020205020404" pitchFamily="49" charset="0"/>
              </a:rPr>
            </a:br>
            <a:r>
              <a:rPr lang="en-US" altLang="en-US" sz="1400">
                <a:latin typeface="Courier New" panose="02070309020205020404" pitchFamily="49" charset="0"/>
                <a:cs typeface="Courier New" panose="02070309020205020404" pitchFamily="49" charset="0"/>
              </a:rPr>
              <a:t>&lt;feed</a:t>
            </a:r>
            <a:r>
              <a:rPr lang="en-US" altLang="en-US" sz="1400" b="0">
                <a:latin typeface="Courier New" panose="02070309020205020404" pitchFamily="49" charset="0"/>
                <a:cs typeface="Courier New" panose="02070309020205020404" pitchFamily="49" charset="0"/>
              </a:rPr>
              <a:t> xmlns="http://www.w3.org/2005/Atom"</a:t>
            </a:r>
            <a:r>
              <a:rPr lang="en-US" altLang="en-US" sz="1400">
                <a:latin typeface="Courier New" panose="02070309020205020404" pitchFamily="49" charset="0"/>
                <a:cs typeface="Courier New" panose="02070309020205020404" pitchFamily="49" charset="0"/>
              </a:rPr>
              <a:t>&gt;</a:t>
            </a:r>
            <a:br>
              <a:rPr lang="en-US" altLang="en-US" sz="1400">
                <a:latin typeface="Courier New" panose="02070309020205020404" pitchFamily="49" charset="0"/>
                <a:cs typeface="Courier New" panose="02070309020205020404" pitchFamily="49" charset="0"/>
              </a:rPr>
            </a:br>
            <a:r>
              <a:rPr lang="en-US" altLang="en-US" sz="1400">
                <a:latin typeface="Courier New" panose="02070309020205020404" pitchFamily="49" charset="0"/>
                <a:cs typeface="Courier New" panose="02070309020205020404" pitchFamily="49" charset="0"/>
              </a:rPr>
              <a:t> </a:t>
            </a:r>
            <a:r>
              <a:rPr lang="en-US" altLang="en-US" sz="1400" b="0">
                <a:latin typeface="Courier New" panose="02070309020205020404" pitchFamily="49" charset="0"/>
                <a:cs typeface="Courier New" panose="02070309020205020404" pitchFamily="49" charset="0"/>
              </a:rPr>
              <a:t> </a:t>
            </a:r>
            <a:r>
              <a:rPr lang="en-US" altLang="en-US" sz="1400">
                <a:latin typeface="Courier New" panose="02070309020205020404" pitchFamily="49" charset="0"/>
                <a:cs typeface="Courier New" panose="02070309020205020404" pitchFamily="49" charset="0"/>
              </a:rPr>
              <a:t>&lt;title&gt;</a:t>
            </a:r>
            <a:r>
              <a:rPr lang="en-US" altLang="en-US" sz="1400" b="0">
                <a:latin typeface="Courier New" panose="02070309020205020404" pitchFamily="49" charset="0"/>
                <a:cs typeface="Courier New" panose="02070309020205020404" pitchFamily="49" charset="0"/>
              </a:rPr>
              <a:t>Example Feed</a:t>
            </a:r>
            <a:r>
              <a:rPr lang="en-US" altLang="en-US" sz="1400">
                <a:latin typeface="Courier New" panose="02070309020205020404" pitchFamily="49" charset="0"/>
                <a:cs typeface="Courier New" panose="02070309020205020404" pitchFamily="49" charset="0"/>
              </a:rPr>
              <a:t>&lt;/title&gt;</a:t>
            </a:r>
            <a:br>
              <a:rPr lang="en-US" altLang="en-US" sz="1400">
                <a:latin typeface="Courier New" panose="02070309020205020404" pitchFamily="49" charset="0"/>
                <a:cs typeface="Courier New" panose="02070309020205020404" pitchFamily="49" charset="0"/>
              </a:rPr>
            </a:br>
            <a:r>
              <a:rPr lang="en-US" altLang="en-US" sz="1400" b="0">
                <a:latin typeface="Courier New" panose="02070309020205020404" pitchFamily="49" charset="0"/>
                <a:cs typeface="Courier New" panose="02070309020205020404" pitchFamily="49" charset="0"/>
              </a:rPr>
              <a:t>  </a:t>
            </a:r>
            <a:r>
              <a:rPr lang="en-US" altLang="en-US" sz="1400">
                <a:latin typeface="Courier New" panose="02070309020205020404" pitchFamily="49" charset="0"/>
                <a:cs typeface="Courier New" panose="02070309020205020404" pitchFamily="49" charset="0"/>
              </a:rPr>
              <a:t>&lt;subtitle&gt;</a:t>
            </a:r>
            <a:r>
              <a:rPr lang="en-US" altLang="en-US" sz="1400" b="0">
                <a:latin typeface="Courier New" panose="02070309020205020404" pitchFamily="49" charset="0"/>
                <a:cs typeface="Courier New" panose="02070309020205020404" pitchFamily="49" charset="0"/>
              </a:rPr>
              <a:t>A subtitle.</a:t>
            </a:r>
            <a:r>
              <a:rPr lang="en-US" altLang="en-US" sz="1400">
                <a:latin typeface="Courier New" panose="02070309020205020404" pitchFamily="49" charset="0"/>
                <a:cs typeface="Courier New" panose="02070309020205020404" pitchFamily="49" charset="0"/>
              </a:rPr>
              <a:t>&lt;/subtitle&gt;</a:t>
            </a:r>
            <a:br>
              <a:rPr lang="en-US" altLang="en-US" sz="1400">
                <a:latin typeface="Courier New" panose="02070309020205020404" pitchFamily="49" charset="0"/>
                <a:cs typeface="Courier New" panose="02070309020205020404" pitchFamily="49" charset="0"/>
              </a:rPr>
            </a:br>
            <a:r>
              <a:rPr lang="en-US" altLang="en-US" sz="1400" b="0">
                <a:latin typeface="Courier New" panose="02070309020205020404" pitchFamily="49" charset="0"/>
                <a:cs typeface="Courier New" panose="02070309020205020404" pitchFamily="49" charset="0"/>
              </a:rPr>
              <a:t>  </a:t>
            </a:r>
            <a:r>
              <a:rPr lang="en-US" altLang="en-US" sz="1400">
                <a:latin typeface="Courier New" panose="02070309020205020404" pitchFamily="49" charset="0"/>
                <a:cs typeface="Courier New" panose="02070309020205020404" pitchFamily="49" charset="0"/>
              </a:rPr>
              <a:t>&lt;link</a:t>
            </a:r>
            <a:r>
              <a:rPr lang="en-US" altLang="en-US" sz="1400" b="0">
                <a:latin typeface="Courier New" panose="02070309020205020404" pitchFamily="49" charset="0"/>
                <a:cs typeface="Courier New" panose="02070309020205020404" pitchFamily="49" charset="0"/>
              </a:rPr>
              <a:t> href="http://example.org/feed/" rel="self"</a:t>
            </a:r>
            <a:r>
              <a:rPr lang="en-US" altLang="en-US" sz="1400">
                <a:latin typeface="Courier New" panose="02070309020205020404" pitchFamily="49" charset="0"/>
                <a:cs typeface="Courier New" panose="02070309020205020404" pitchFamily="49" charset="0"/>
              </a:rPr>
              <a:t>/&gt;</a:t>
            </a:r>
            <a:br>
              <a:rPr lang="en-US" altLang="en-US" sz="1400">
                <a:latin typeface="Courier New" panose="02070309020205020404" pitchFamily="49" charset="0"/>
                <a:cs typeface="Courier New" panose="02070309020205020404" pitchFamily="49" charset="0"/>
              </a:rPr>
            </a:br>
            <a:r>
              <a:rPr lang="en-US" altLang="en-US" sz="1400" b="0">
                <a:latin typeface="Courier New" panose="02070309020205020404" pitchFamily="49" charset="0"/>
                <a:cs typeface="Courier New" panose="02070309020205020404" pitchFamily="49" charset="0"/>
              </a:rPr>
              <a:t>  </a:t>
            </a:r>
            <a:r>
              <a:rPr lang="en-US" altLang="en-US" sz="1400">
                <a:latin typeface="Courier New" panose="02070309020205020404" pitchFamily="49" charset="0"/>
                <a:cs typeface="Courier New" panose="02070309020205020404" pitchFamily="49" charset="0"/>
              </a:rPr>
              <a:t>&lt;link</a:t>
            </a:r>
            <a:r>
              <a:rPr lang="en-US" altLang="en-US" sz="1400" b="0">
                <a:latin typeface="Courier New" panose="02070309020205020404" pitchFamily="49" charset="0"/>
                <a:cs typeface="Courier New" panose="02070309020205020404" pitchFamily="49" charset="0"/>
              </a:rPr>
              <a:t> href="http://example.org/"</a:t>
            </a:r>
            <a:r>
              <a:rPr lang="en-US" altLang="en-US" sz="1400">
                <a:latin typeface="Courier New" panose="02070309020205020404" pitchFamily="49" charset="0"/>
                <a:cs typeface="Courier New" panose="02070309020205020404" pitchFamily="49" charset="0"/>
              </a:rPr>
              <a:t>/&gt;</a:t>
            </a:r>
            <a:br>
              <a:rPr lang="en-US" altLang="en-US" sz="1400">
                <a:latin typeface="Courier New" panose="02070309020205020404" pitchFamily="49" charset="0"/>
                <a:cs typeface="Courier New" panose="02070309020205020404" pitchFamily="49" charset="0"/>
              </a:rPr>
            </a:br>
            <a:r>
              <a:rPr lang="en-US" altLang="en-US" sz="1400" b="0">
                <a:latin typeface="Courier New" panose="02070309020205020404" pitchFamily="49" charset="0"/>
                <a:cs typeface="Courier New" panose="02070309020205020404" pitchFamily="49" charset="0"/>
              </a:rPr>
              <a:t>  </a:t>
            </a:r>
            <a:r>
              <a:rPr lang="en-US" altLang="en-US" sz="1400">
                <a:latin typeface="Courier New" panose="02070309020205020404" pitchFamily="49" charset="0"/>
                <a:cs typeface="Courier New" panose="02070309020205020404" pitchFamily="49" charset="0"/>
              </a:rPr>
              <a:t>&lt;updated&gt;</a:t>
            </a:r>
            <a:r>
              <a:rPr lang="en-US" altLang="en-US" sz="1400" b="0">
                <a:latin typeface="Courier New" panose="02070309020205020404" pitchFamily="49" charset="0"/>
                <a:cs typeface="Courier New" panose="02070309020205020404" pitchFamily="49" charset="0"/>
              </a:rPr>
              <a:t>2010-12-13T18:30:02Z</a:t>
            </a:r>
            <a:r>
              <a:rPr lang="en-US" altLang="en-US" sz="1400">
                <a:latin typeface="Courier New" panose="02070309020205020404" pitchFamily="49" charset="0"/>
                <a:cs typeface="Courier New" panose="02070309020205020404" pitchFamily="49" charset="0"/>
              </a:rPr>
              <a:t>&lt;/updated&gt;</a:t>
            </a:r>
            <a:br>
              <a:rPr lang="en-US" altLang="en-US" sz="1400">
                <a:latin typeface="Courier New" panose="02070309020205020404" pitchFamily="49" charset="0"/>
                <a:cs typeface="Courier New" panose="02070309020205020404" pitchFamily="49" charset="0"/>
              </a:rPr>
            </a:br>
            <a:r>
              <a:rPr lang="en-US" altLang="en-US" sz="1400" b="0">
                <a:latin typeface="Courier New" panose="02070309020205020404" pitchFamily="49" charset="0"/>
                <a:cs typeface="Courier New" panose="02070309020205020404" pitchFamily="49" charset="0"/>
              </a:rPr>
              <a:t>  </a:t>
            </a:r>
            <a:r>
              <a:rPr lang="en-US" altLang="en-US" sz="1400">
                <a:latin typeface="Courier New" panose="02070309020205020404" pitchFamily="49" charset="0"/>
                <a:cs typeface="Courier New" panose="02070309020205020404" pitchFamily="49" charset="0"/>
              </a:rPr>
              <a:t>&lt;author&gt;</a:t>
            </a:r>
            <a:br>
              <a:rPr lang="en-US" altLang="en-US" sz="1400">
                <a:latin typeface="Courier New" panose="02070309020205020404" pitchFamily="49" charset="0"/>
                <a:cs typeface="Courier New" panose="02070309020205020404" pitchFamily="49" charset="0"/>
              </a:rPr>
            </a:br>
            <a:r>
              <a:rPr lang="en-US" altLang="en-US" sz="1400" b="0">
                <a:latin typeface="Courier New" panose="02070309020205020404" pitchFamily="49" charset="0"/>
                <a:cs typeface="Courier New" panose="02070309020205020404" pitchFamily="49" charset="0"/>
              </a:rPr>
              <a:t>    </a:t>
            </a:r>
            <a:r>
              <a:rPr lang="en-US" altLang="en-US" sz="1400">
                <a:latin typeface="Courier New" panose="02070309020205020404" pitchFamily="49" charset="0"/>
                <a:cs typeface="Courier New" panose="02070309020205020404" pitchFamily="49" charset="0"/>
              </a:rPr>
              <a:t>&lt;name&gt;</a:t>
            </a:r>
            <a:r>
              <a:rPr lang="en-US" altLang="en-US" sz="1400" b="0">
                <a:latin typeface="Courier New" panose="02070309020205020404" pitchFamily="49" charset="0"/>
                <a:cs typeface="Courier New" panose="02070309020205020404" pitchFamily="49" charset="0"/>
              </a:rPr>
              <a:t>John Doe</a:t>
            </a:r>
            <a:r>
              <a:rPr lang="en-US" altLang="en-US" sz="1400">
                <a:latin typeface="Courier New" panose="02070309020205020404" pitchFamily="49" charset="0"/>
                <a:cs typeface="Courier New" panose="02070309020205020404" pitchFamily="49" charset="0"/>
              </a:rPr>
              <a:t>&lt;/name&gt;</a:t>
            </a:r>
            <a:br>
              <a:rPr lang="en-US" altLang="en-US" sz="1400">
                <a:latin typeface="Courier New" panose="02070309020205020404" pitchFamily="49" charset="0"/>
                <a:cs typeface="Courier New" panose="02070309020205020404" pitchFamily="49" charset="0"/>
              </a:rPr>
            </a:br>
            <a:r>
              <a:rPr lang="en-US" altLang="en-US" sz="1400" b="0">
                <a:latin typeface="Courier New" panose="02070309020205020404" pitchFamily="49" charset="0"/>
                <a:cs typeface="Courier New" panose="02070309020205020404" pitchFamily="49" charset="0"/>
              </a:rPr>
              <a:t>    </a:t>
            </a:r>
            <a:r>
              <a:rPr lang="en-US" altLang="en-US" sz="1400">
                <a:latin typeface="Courier New" panose="02070309020205020404" pitchFamily="49" charset="0"/>
                <a:cs typeface="Courier New" panose="02070309020205020404" pitchFamily="49" charset="0"/>
              </a:rPr>
              <a:t>&lt;email&gt;</a:t>
            </a:r>
            <a:r>
              <a:rPr lang="en-US" altLang="en-US" sz="1400" b="0">
                <a:latin typeface="Courier New" panose="02070309020205020404" pitchFamily="49" charset="0"/>
                <a:cs typeface="Courier New" panose="02070309020205020404" pitchFamily="49" charset="0"/>
              </a:rPr>
              <a:t>johndoe@example.com</a:t>
            </a:r>
            <a:r>
              <a:rPr lang="en-US" altLang="en-US" sz="1400">
                <a:latin typeface="Courier New" panose="02070309020205020404" pitchFamily="49" charset="0"/>
                <a:cs typeface="Courier New" panose="02070309020205020404" pitchFamily="49" charset="0"/>
              </a:rPr>
              <a:t>&lt;/email&gt;</a:t>
            </a:r>
            <a:br>
              <a:rPr lang="en-US" altLang="en-US" sz="1400">
                <a:latin typeface="Courier New" panose="02070309020205020404" pitchFamily="49" charset="0"/>
                <a:cs typeface="Courier New" panose="02070309020205020404" pitchFamily="49" charset="0"/>
              </a:rPr>
            </a:br>
            <a:r>
              <a:rPr lang="en-US" altLang="en-US" sz="1400" b="0">
                <a:latin typeface="Courier New" panose="02070309020205020404" pitchFamily="49" charset="0"/>
                <a:cs typeface="Courier New" panose="02070309020205020404" pitchFamily="49" charset="0"/>
              </a:rPr>
              <a:t>  </a:t>
            </a:r>
            <a:r>
              <a:rPr lang="en-US" altLang="en-US" sz="1400">
                <a:latin typeface="Courier New" panose="02070309020205020404" pitchFamily="49" charset="0"/>
                <a:cs typeface="Courier New" panose="02070309020205020404" pitchFamily="49" charset="0"/>
              </a:rPr>
              <a:t>&lt;/author&gt;</a:t>
            </a:r>
            <a:br>
              <a:rPr lang="en-US" altLang="en-US" sz="1400">
                <a:latin typeface="Courier New" panose="02070309020205020404" pitchFamily="49" charset="0"/>
                <a:cs typeface="Courier New" panose="02070309020205020404" pitchFamily="49" charset="0"/>
              </a:rPr>
            </a:br>
            <a:r>
              <a:rPr lang="en-US" altLang="en-US" sz="1400" b="0">
                <a:latin typeface="Courier New" panose="02070309020205020404" pitchFamily="49" charset="0"/>
                <a:cs typeface="Courier New" panose="02070309020205020404" pitchFamily="49" charset="0"/>
              </a:rPr>
              <a:t>  </a:t>
            </a:r>
            <a:r>
              <a:rPr lang="en-US" altLang="en-US" sz="1400">
                <a:latin typeface="Courier New" panose="02070309020205020404" pitchFamily="49" charset="0"/>
                <a:cs typeface="Courier New" panose="02070309020205020404" pitchFamily="49" charset="0"/>
              </a:rPr>
              <a:t>&lt;id&gt;</a:t>
            </a:r>
            <a:r>
              <a:rPr lang="en-US" altLang="en-US" sz="1400" b="0">
                <a:latin typeface="Courier New" panose="02070309020205020404" pitchFamily="49" charset="0"/>
                <a:cs typeface="Courier New" panose="02070309020205020404" pitchFamily="49" charset="0"/>
              </a:rPr>
              <a:t>urn:uuid:60a76c80-d399-11d9-b91C-0003939e0af6</a:t>
            </a:r>
            <a:r>
              <a:rPr lang="en-US" altLang="en-US" sz="1400">
                <a:latin typeface="Courier New" panose="02070309020205020404" pitchFamily="49" charset="0"/>
                <a:cs typeface="Courier New" panose="02070309020205020404" pitchFamily="49" charset="0"/>
              </a:rPr>
              <a:t>&lt;/id&gt;</a:t>
            </a:r>
            <a:br>
              <a:rPr lang="en-US" altLang="en-US" sz="1400">
                <a:latin typeface="Courier New" panose="02070309020205020404" pitchFamily="49" charset="0"/>
                <a:cs typeface="Courier New" panose="02070309020205020404" pitchFamily="49" charset="0"/>
              </a:rPr>
            </a:br>
            <a:br>
              <a:rPr lang="en-US" altLang="en-US" sz="1400">
                <a:latin typeface="Courier New" panose="02070309020205020404" pitchFamily="49" charset="0"/>
                <a:cs typeface="Courier New" panose="02070309020205020404" pitchFamily="49" charset="0"/>
              </a:rPr>
            </a:br>
            <a:r>
              <a:rPr lang="en-US" altLang="en-US" sz="1400" b="0">
                <a:latin typeface="Courier New" panose="02070309020205020404" pitchFamily="49" charset="0"/>
                <a:cs typeface="Courier New" panose="02070309020205020404" pitchFamily="49" charset="0"/>
              </a:rPr>
              <a:t>  </a:t>
            </a:r>
            <a:r>
              <a:rPr lang="en-US" altLang="en-US" sz="1400">
                <a:latin typeface="Courier New" panose="02070309020205020404" pitchFamily="49" charset="0"/>
                <a:cs typeface="Courier New" panose="02070309020205020404" pitchFamily="49" charset="0"/>
              </a:rPr>
              <a:t>&lt;entry&gt;</a:t>
            </a:r>
            <a:br>
              <a:rPr lang="en-US" altLang="en-US" sz="1400">
                <a:latin typeface="Courier New" panose="02070309020205020404" pitchFamily="49" charset="0"/>
                <a:cs typeface="Courier New" panose="02070309020205020404" pitchFamily="49" charset="0"/>
              </a:rPr>
            </a:br>
            <a:r>
              <a:rPr lang="en-US" altLang="en-US" sz="1400" b="0">
                <a:latin typeface="Courier New" panose="02070309020205020404" pitchFamily="49" charset="0"/>
                <a:cs typeface="Courier New" panose="02070309020205020404" pitchFamily="49" charset="0"/>
              </a:rPr>
              <a:t>    </a:t>
            </a:r>
            <a:r>
              <a:rPr lang="en-US" altLang="en-US" sz="1400">
                <a:latin typeface="Courier New" panose="02070309020205020404" pitchFamily="49" charset="0"/>
                <a:cs typeface="Courier New" panose="02070309020205020404" pitchFamily="49" charset="0"/>
              </a:rPr>
              <a:t>&lt;title&gt;</a:t>
            </a:r>
            <a:r>
              <a:rPr lang="en-US" altLang="en-US" sz="1400" b="0">
                <a:latin typeface="Courier New" panose="02070309020205020404" pitchFamily="49" charset="0"/>
                <a:cs typeface="Courier New" panose="02070309020205020404" pitchFamily="49" charset="0"/>
              </a:rPr>
              <a:t>Atom-Powered Robots Run Amok</a:t>
            </a:r>
            <a:r>
              <a:rPr lang="en-US" altLang="en-US" sz="1400">
                <a:latin typeface="Courier New" panose="02070309020205020404" pitchFamily="49" charset="0"/>
                <a:cs typeface="Courier New" panose="02070309020205020404" pitchFamily="49" charset="0"/>
              </a:rPr>
              <a:t>&lt;/title&gt;</a:t>
            </a:r>
            <a:br>
              <a:rPr lang="en-US" altLang="en-US" sz="1400">
                <a:latin typeface="Courier New" panose="02070309020205020404" pitchFamily="49" charset="0"/>
                <a:cs typeface="Courier New" panose="02070309020205020404" pitchFamily="49" charset="0"/>
              </a:rPr>
            </a:br>
            <a:r>
              <a:rPr lang="en-US" altLang="en-US" sz="1400" b="0">
                <a:latin typeface="Courier New" panose="02070309020205020404" pitchFamily="49" charset="0"/>
                <a:cs typeface="Courier New" panose="02070309020205020404" pitchFamily="49" charset="0"/>
              </a:rPr>
              <a:t>    </a:t>
            </a:r>
            <a:r>
              <a:rPr lang="en-US" altLang="en-US" sz="1400">
                <a:latin typeface="Courier New" panose="02070309020205020404" pitchFamily="49" charset="0"/>
                <a:cs typeface="Courier New" panose="02070309020205020404" pitchFamily="49" charset="0"/>
              </a:rPr>
              <a:t>&lt;link</a:t>
            </a:r>
            <a:r>
              <a:rPr lang="en-US" altLang="en-US" sz="1400" b="0">
                <a:latin typeface="Courier New" panose="02070309020205020404" pitchFamily="49" charset="0"/>
                <a:cs typeface="Courier New" panose="02070309020205020404" pitchFamily="49" charset="0"/>
              </a:rPr>
              <a:t> href="http://example.org/2010/12/13/atom03"</a:t>
            </a:r>
            <a:r>
              <a:rPr lang="en-US" altLang="en-US" sz="1400">
                <a:latin typeface="Courier New" panose="02070309020205020404" pitchFamily="49" charset="0"/>
                <a:cs typeface="Courier New" panose="02070309020205020404" pitchFamily="49" charset="0"/>
              </a:rPr>
              <a:t>/&gt;</a:t>
            </a:r>
            <a:br>
              <a:rPr lang="en-US" altLang="en-US" sz="1400">
                <a:latin typeface="Courier New" panose="02070309020205020404" pitchFamily="49" charset="0"/>
                <a:cs typeface="Courier New" panose="02070309020205020404" pitchFamily="49" charset="0"/>
              </a:rPr>
            </a:br>
            <a:r>
              <a:rPr lang="en-US" altLang="en-US" sz="1400" b="0">
                <a:latin typeface="Courier New" panose="02070309020205020404" pitchFamily="49" charset="0"/>
                <a:cs typeface="Courier New" panose="02070309020205020404" pitchFamily="49" charset="0"/>
              </a:rPr>
              <a:t>    </a:t>
            </a:r>
            <a:r>
              <a:rPr lang="en-US" altLang="en-US" sz="1400">
                <a:latin typeface="Courier New" panose="02070309020205020404" pitchFamily="49" charset="0"/>
                <a:cs typeface="Courier New" panose="02070309020205020404" pitchFamily="49" charset="0"/>
              </a:rPr>
              <a:t>&lt;id&gt;</a:t>
            </a:r>
            <a:r>
              <a:rPr lang="en-US" altLang="en-US" sz="1400" b="0">
                <a:latin typeface="Courier New" panose="02070309020205020404" pitchFamily="49" charset="0"/>
                <a:cs typeface="Courier New" panose="02070309020205020404" pitchFamily="49" charset="0"/>
              </a:rPr>
              <a:t>urn:uuid:1225c695-cfb8-4ebb-aaaa-80da344efa6a</a:t>
            </a:r>
            <a:r>
              <a:rPr lang="en-US" altLang="en-US" sz="1400">
                <a:latin typeface="Courier New" panose="02070309020205020404" pitchFamily="49" charset="0"/>
                <a:cs typeface="Courier New" panose="02070309020205020404" pitchFamily="49" charset="0"/>
              </a:rPr>
              <a:t>&lt;/id&gt;</a:t>
            </a:r>
            <a:br>
              <a:rPr lang="en-US" altLang="en-US" sz="1400">
                <a:latin typeface="Courier New" panose="02070309020205020404" pitchFamily="49" charset="0"/>
                <a:cs typeface="Courier New" panose="02070309020205020404" pitchFamily="49" charset="0"/>
              </a:rPr>
            </a:br>
            <a:r>
              <a:rPr lang="en-US" altLang="en-US" sz="1400" b="0">
                <a:latin typeface="Courier New" panose="02070309020205020404" pitchFamily="49" charset="0"/>
                <a:cs typeface="Courier New" panose="02070309020205020404" pitchFamily="49" charset="0"/>
              </a:rPr>
              <a:t>    </a:t>
            </a:r>
            <a:r>
              <a:rPr lang="en-US" altLang="en-US" sz="1400">
                <a:latin typeface="Courier New" panose="02070309020205020404" pitchFamily="49" charset="0"/>
                <a:cs typeface="Courier New" panose="02070309020205020404" pitchFamily="49" charset="0"/>
              </a:rPr>
              <a:t>&lt;updated&gt;</a:t>
            </a:r>
            <a:r>
              <a:rPr lang="en-US" altLang="en-US" sz="1400" b="0">
                <a:latin typeface="Courier New" panose="02070309020205020404" pitchFamily="49" charset="0"/>
                <a:cs typeface="Courier New" panose="02070309020205020404" pitchFamily="49" charset="0"/>
              </a:rPr>
              <a:t>2010-12-13T18:30:02Z</a:t>
            </a:r>
            <a:r>
              <a:rPr lang="en-US" altLang="en-US" sz="1400">
                <a:latin typeface="Courier New" panose="02070309020205020404" pitchFamily="49" charset="0"/>
                <a:cs typeface="Courier New" panose="02070309020205020404" pitchFamily="49" charset="0"/>
              </a:rPr>
              <a:t>&lt;/updated&gt;</a:t>
            </a:r>
            <a:br>
              <a:rPr lang="en-US" altLang="en-US" sz="1400">
                <a:latin typeface="Courier New" panose="02070309020205020404" pitchFamily="49" charset="0"/>
                <a:cs typeface="Courier New" panose="02070309020205020404" pitchFamily="49" charset="0"/>
              </a:rPr>
            </a:br>
            <a:r>
              <a:rPr lang="en-US" altLang="en-US" sz="1400" b="0">
                <a:latin typeface="Courier New" panose="02070309020205020404" pitchFamily="49" charset="0"/>
                <a:cs typeface="Courier New" panose="02070309020205020404" pitchFamily="49" charset="0"/>
              </a:rPr>
              <a:t>    </a:t>
            </a:r>
            <a:r>
              <a:rPr lang="en-US" altLang="en-US" sz="1400">
                <a:latin typeface="Courier New" panose="02070309020205020404" pitchFamily="49" charset="0"/>
                <a:cs typeface="Courier New" panose="02070309020205020404" pitchFamily="49" charset="0"/>
              </a:rPr>
              <a:t>&lt;summary&gt;</a:t>
            </a:r>
            <a:r>
              <a:rPr lang="en-US" altLang="en-US" sz="1400" b="0">
                <a:latin typeface="Courier New" panose="02070309020205020404" pitchFamily="49" charset="0"/>
                <a:cs typeface="Courier New" panose="02070309020205020404" pitchFamily="49" charset="0"/>
              </a:rPr>
              <a:t>Atom Robots: Watch Out</a:t>
            </a:r>
            <a:r>
              <a:rPr lang="en-US" altLang="en-US" sz="1400">
                <a:latin typeface="Courier New" panose="02070309020205020404" pitchFamily="49" charset="0"/>
                <a:cs typeface="Courier New" panose="02070309020205020404" pitchFamily="49" charset="0"/>
              </a:rPr>
              <a:t>&lt;/summary&gt;</a:t>
            </a:r>
            <a:br>
              <a:rPr lang="en-US" altLang="en-US" sz="1400">
                <a:latin typeface="Courier New" panose="02070309020205020404" pitchFamily="49" charset="0"/>
                <a:cs typeface="Courier New" panose="02070309020205020404" pitchFamily="49" charset="0"/>
              </a:rPr>
            </a:br>
            <a:r>
              <a:rPr lang="en-US" altLang="en-US" sz="1400">
                <a:latin typeface="Courier New" panose="02070309020205020404" pitchFamily="49" charset="0"/>
                <a:cs typeface="Courier New" panose="02070309020205020404" pitchFamily="49" charset="0"/>
              </a:rPr>
              <a:t>    &lt;content&gt;&lt;name&gt;Joe&lt;/name&gt;&lt;date&gt;2011-04-29&lt;/date&gt;&lt;/content&gt;</a:t>
            </a:r>
            <a:br>
              <a:rPr lang="en-US" altLang="en-US" sz="1400">
                <a:latin typeface="Courier New" panose="02070309020205020404" pitchFamily="49" charset="0"/>
                <a:cs typeface="Courier New" panose="02070309020205020404" pitchFamily="49" charset="0"/>
              </a:rPr>
            </a:br>
            <a:r>
              <a:rPr lang="en-US" altLang="en-US" sz="1400" b="0">
                <a:latin typeface="Courier New" panose="02070309020205020404" pitchFamily="49" charset="0"/>
                <a:cs typeface="Courier New" panose="02070309020205020404" pitchFamily="49" charset="0"/>
              </a:rPr>
              <a:t>   </a:t>
            </a:r>
            <a:r>
              <a:rPr lang="en-US" altLang="en-US" sz="1400">
                <a:latin typeface="Courier New" panose="02070309020205020404" pitchFamily="49" charset="0"/>
                <a:cs typeface="Courier New" panose="02070309020205020404" pitchFamily="49" charset="0"/>
              </a:rPr>
              <a:t>&lt;/entry&gt;</a:t>
            </a:r>
            <a:br>
              <a:rPr lang="en-US" altLang="en-US" sz="1400">
                <a:latin typeface="Courier New" panose="02070309020205020404" pitchFamily="49" charset="0"/>
                <a:cs typeface="Courier New" panose="02070309020205020404" pitchFamily="49" charset="0"/>
              </a:rPr>
            </a:br>
            <a:r>
              <a:rPr lang="en-US" altLang="en-US" sz="1400" b="0">
                <a:latin typeface="Courier New" panose="02070309020205020404" pitchFamily="49" charset="0"/>
                <a:cs typeface="Courier New" panose="02070309020205020404" pitchFamily="49" charset="0"/>
              </a:rPr>
              <a:t> </a:t>
            </a:r>
            <a:r>
              <a:rPr lang="en-US" altLang="en-US" sz="1400">
                <a:latin typeface="Courier New" panose="02070309020205020404" pitchFamily="49" charset="0"/>
                <a:cs typeface="Courier New" panose="02070309020205020404" pitchFamily="49" charset="0"/>
              </a:rPr>
              <a:t>&lt;/feed&gt;</a:t>
            </a:r>
            <a:r>
              <a:rPr lang="en-US" altLang="en-US" sz="1400" b="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037329933"/>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78"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87</a:t>
            </a:fld>
            <a:endParaRPr lang="en-US" altLang="en-US" sz="1000">
              <a:solidFill>
                <a:srgbClr val="FFFFFF"/>
              </a:solidFill>
            </a:endParaRPr>
          </a:p>
        </p:txBody>
      </p:sp>
      <p:sp>
        <p:nvSpPr>
          <p:cNvPr id="101379" name="Rectangle 2"/>
          <p:cNvSpPr>
            <a:spLocks noGrp="1" noChangeArrowheads="1"/>
          </p:cNvSpPr>
          <p:nvPr>
            <p:ph type="title"/>
          </p:nvPr>
        </p:nvSpPr>
        <p:spPr/>
        <p:txBody>
          <a:bodyPr/>
          <a:lstStyle/>
          <a:p>
            <a:pPr eaLnBrk="1" hangingPunct="1"/>
            <a:r>
              <a:rPr lang="en-US" altLang="en-US" sz="2800"/>
              <a:t>Notes:</a:t>
            </a:r>
          </a:p>
        </p:txBody>
      </p:sp>
      <p:sp>
        <p:nvSpPr>
          <p:cNvPr id="101380" name="Rectangle 3"/>
          <p:cNvSpPr>
            <a:spLocks noGrp="1" noChangeArrowheads="1"/>
          </p:cNvSpPr>
          <p:nvPr>
            <p:ph type="body" idx="1"/>
          </p:nvPr>
        </p:nvSpPr>
        <p:spPr/>
        <p:txBody>
          <a:bodyPr/>
          <a:lstStyle/>
          <a:p>
            <a:pPr eaLnBrk="1" hangingPunct="1"/>
            <a:r>
              <a:rPr lang="en-US" altLang="en-US" sz="1400"/>
              <a:t>This example data sent back in an Atom 1.0 feed</a:t>
            </a:r>
          </a:p>
        </p:txBody>
      </p:sp>
    </p:spTree>
    <p:extLst>
      <p:ext uri="{BB962C8B-B14F-4D97-AF65-F5344CB8AC3E}">
        <p14:creationId xmlns:p14="http://schemas.microsoft.com/office/powerpoint/2010/main" val="11156402"/>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02"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88</a:t>
            </a:fld>
            <a:endParaRPr lang="en-US" altLang="en-US" sz="1000">
              <a:solidFill>
                <a:srgbClr val="FFFFFF"/>
              </a:solidFill>
            </a:endParaRPr>
          </a:p>
        </p:txBody>
      </p:sp>
      <p:sp>
        <p:nvSpPr>
          <p:cNvPr id="102403" name="Rectangle 2"/>
          <p:cNvSpPr>
            <a:spLocks noGrp="1" noChangeArrowheads="1"/>
          </p:cNvSpPr>
          <p:nvPr>
            <p:ph type="title"/>
          </p:nvPr>
        </p:nvSpPr>
        <p:spPr/>
        <p:txBody>
          <a:bodyPr/>
          <a:lstStyle/>
          <a:p>
            <a:pPr eaLnBrk="1" hangingPunct="1"/>
            <a:r>
              <a:rPr lang="en-US" altLang="en-US" sz="2800" b="1"/>
              <a:t>CICS ATOM Support</a:t>
            </a:r>
          </a:p>
        </p:txBody>
      </p:sp>
      <p:sp>
        <p:nvSpPr>
          <p:cNvPr id="102404" name="Rectangle 3"/>
          <p:cNvSpPr>
            <a:spLocks noGrp="1" noChangeArrowheads="1"/>
          </p:cNvSpPr>
          <p:nvPr>
            <p:ph type="body" idx="1"/>
          </p:nvPr>
        </p:nvSpPr>
        <p:spPr>
          <a:xfrm>
            <a:off x="1992314" y="1052513"/>
            <a:ext cx="8512175" cy="3429000"/>
          </a:xfrm>
          <a:noFill/>
        </p:spPr>
        <p:txBody>
          <a:bodyPr/>
          <a:lstStyle/>
          <a:p>
            <a:pPr eaLnBrk="1" hangingPunct="1">
              <a:lnSpc>
                <a:spcPct val="80000"/>
              </a:lnSpc>
            </a:pPr>
            <a:r>
              <a:rPr lang="en-GB" altLang="en-US" sz="1800"/>
              <a:t>URIMAP definition</a:t>
            </a:r>
          </a:p>
          <a:p>
            <a:pPr eaLnBrk="1" hangingPunct="1">
              <a:lnSpc>
                <a:spcPct val="80000"/>
              </a:lnSpc>
            </a:pPr>
            <a:r>
              <a:rPr lang="en-GB" altLang="en-US" sz="1800"/>
              <a:t>ATOMSERVICE definition</a:t>
            </a:r>
          </a:p>
          <a:p>
            <a:pPr lvl="1" eaLnBrk="1" hangingPunct="1">
              <a:lnSpc>
                <a:spcPct val="80000"/>
              </a:lnSpc>
            </a:pPr>
            <a:r>
              <a:rPr lang="en-GB" altLang="en-US" sz="1500"/>
              <a:t>Describes the type of Atom document returned</a:t>
            </a:r>
          </a:p>
          <a:p>
            <a:pPr lvl="2" eaLnBrk="1" hangingPunct="1">
              <a:lnSpc>
                <a:spcPct val="80000"/>
              </a:lnSpc>
            </a:pPr>
            <a:r>
              <a:rPr lang="en-GB" altLang="en-US" sz="1400"/>
              <a:t>FEED, SERVICE, COLLECTION, CATEGORY</a:t>
            </a:r>
          </a:p>
          <a:p>
            <a:pPr lvl="1" eaLnBrk="1" hangingPunct="1">
              <a:lnSpc>
                <a:spcPct val="80000"/>
              </a:lnSpc>
            </a:pPr>
            <a:r>
              <a:rPr lang="en-US" altLang="en-US" sz="1500"/>
              <a:t>Specifies the type of CICS resource that provides the data for this Atom feed or collection</a:t>
            </a:r>
          </a:p>
          <a:p>
            <a:pPr lvl="2" eaLnBrk="1" hangingPunct="1">
              <a:lnSpc>
                <a:spcPct val="80000"/>
              </a:lnSpc>
            </a:pPr>
            <a:r>
              <a:rPr lang="en-GB" altLang="en-US" sz="1400"/>
              <a:t>FILE, PROGRAM, TSQUEUE</a:t>
            </a:r>
          </a:p>
          <a:p>
            <a:pPr eaLnBrk="1" hangingPunct="1">
              <a:lnSpc>
                <a:spcPct val="80000"/>
              </a:lnSpc>
            </a:pPr>
            <a:r>
              <a:rPr lang="en-GB" altLang="en-US" sz="1800"/>
              <a:t>Atom Service Configuration file</a:t>
            </a:r>
          </a:p>
          <a:p>
            <a:pPr lvl="1" eaLnBrk="1" hangingPunct="1">
              <a:lnSpc>
                <a:spcPct val="80000"/>
              </a:lnSpc>
            </a:pPr>
            <a:r>
              <a:rPr lang="en-GB" altLang="en-US" sz="1500"/>
              <a:t>Specifies</a:t>
            </a:r>
            <a:r>
              <a:rPr lang="en-US" altLang="en-US" sz="1500"/>
              <a:t> metadata/field names for the returned document</a:t>
            </a:r>
            <a:endParaRPr lang="en-GB" altLang="en-US" sz="1500"/>
          </a:p>
          <a:p>
            <a:pPr eaLnBrk="1" hangingPunct="1">
              <a:lnSpc>
                <a:spcPct val="80000"/>
              </a:lnSpc>
            </a:pPr>
            <a:r>
              <a:rPr lang="en-GB" altLang="en-US" sz="1800"/>
              <a:t>XML Binding file</a:t>
            </a:r>
          </a:p>
          <a:p>
            <a:pPr lvl="1" eaLnBrk="1" hangingPunct="1">
              <a:lnSpc>
                <a:spcPct val="80000"/>
              </a:lnSpc>
            </a:pPr>
            <a:r>
              <a:rPr lang="en-GB" altLang="en-US" sz="1500"/>
              <a:t>Describes the CICS resource format</a:t>
            </a:r>
          </a:p>
          <a:p>
            <a:pPr lvl="1" eaLnBrk="1" hangingPunct="1">
              <a:lnSpc>
                <a:spcPct val="80000"/>
              </a:lnSpc>
            </a:pPr>
            <a:r>
              <a:rPr lang="en-GB" altLang="en-US" sz="1500"/>
              <a:t>CICS TS V4.2+ – allows you to package definitions in a CICS BUNDLE, tooling for building ATOM Feeds provided in the CICS Explorer</a:t>
            </a:r>
          </a:p>
          <a:p>
            <a:pPr lvl="1" eaLnBrk="1" hangingPunct="1">
              <a:lnSpc>
                <a:spcPct val="80000"/>
              </a:lnSpc>
            </a:pPr>
            <a:endParaRPr lang="en-GB" altLang="en-US" sz="1600"/>
          </a:p>
          <a:p>
            <a:pPr lvl="1" eaLnBrk="1" hangingPunct="1">
              <a:lnSpc>
                <a:spcPct val="80000"/>
              </a:lnSpc>
            </a:pPr>
            <a:endParaRPr lang="en-US" altLang="en-US" i="1"/>
          </a:p>
          <a:p>
            <a:pPr lvl="1" eaLnBrk="1" hangingPunct="1">
              <a:lnSpc>
                <a:spcPct val="80000"/>
              </a:lnSpc>
            </a:pPr>
            <a:endParaRPr lang="en-US" altLang="en-US" i="1"/>
          </a:p>
          <a:p>
            <a:pPr eaLnBrk="1" hangingPunct="1">
              <a:lnSpc>
                <a:spcPct val="80000"/>
              </a:lnSpc>
            </a:pPr>
            <a:endParaRPr lang="en-US" altLang="en-US"/>
          </a:p>
          <a:p>
            <a:pPr lvl="1" eaLnBrk="1" hangingPunct="1">
              <a:lnSpc>
                <a:spcPct val="80000"/>
              </a:lnSpc>
            </a:pPr>
            <a:endParaRPr lang="en-US" altLang="en-US" sz="1700"/>
          </a:p>
        </p:txBody>
      </p:sp>
      <p:grpSp>
        <p:nvGrpSpPr>
          <p:cNvPr id="102405" name="Group 4"/>
          <p:cNvGrpSpPr>
            <a:grpSpLocks/>
          </p:cNvGrpSpPr>
          <p:nvPr/>
        </p:nvGrpSpPr>
        <p:grpSpPr bwMode="auto">
          <a:xfrm>
            <a:off x="1828801" y="4571999"/>
            <a:ext cx="8501063" cy="1739900"/>
            <a:chOff x="144" y="2736"/>
            <a:chExt cx="5355" cy="1096"/>
          </a:xfrm>
        </p:grpSpPr>
        <p:sp>
          <p:nvSpPr>
            <p:cNvPr id="102406" name="Rectangle 5"/>
            <p:cNvSpPr>
              <a:spLocks noChangeArrowheads="1"/>
            </p:cNvSpPr>
            <p:nvPr/>
          </p:nvSpPr>
          <p:spPr bwMode="auto">
            <a:xfrm>
              <a:off x="192" y="2736"/>
              <a:ext cx="5307" cy="2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b="0"/>
                <a:t>http://mycics.hursley.ibm.com/</a:t>
              </a:r>
              <a:r>
                <a:rPr lang="en-US" altLang="en-US" b="0" u="sng"/>
                <a:t>atom/cicsq/zem</a:t>
              </a:r>
            </a:p>
          </p:txBody>
        </p:sp>
        <p:sp>
          <p:nvSpPr>
            <p:cNvPr id="102407" name="Rectangle 6"/>
            <p:cNvSpPr>
              <a:spLocks noChangeArrowheads="1"/>
            </p:cNvSpPr>
            <p:nvPr/>
          </p:nvSpPr>
          <p:spPr bwMode="auto">
            <a:xfrm>
              <a:off x="144" y="3264"/>
              <a:ext cx="914" cy="468"/>
            </a:xfrm>
            <a:prstGeom prst="rect">
              <a:avLst/>
            </a:prstGeom>
            <a:solidFill>
              <a:srgbClr val="9999FF"/>
            </a:solidFill>
            <a:ln w="12700">
              <a:solidFill>
                <a:schemeClr val="tx1"/>
              </a:solidFill>
              <a:miter lim="800000"/>
              <a:headEnd/>
              <a:tailEnd/>
            </a:ln>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400" b="0"/>
                <a:t>URIMAP</a:t>
              </a:r>
            </a:p>
            <a:p>
              <a:pPr eaLnBrk="1" hangingPunct="1">
                <a:spcBef>
                  <a:spcPct val="0"/>
                </a:spcBef>
                <a:spcAft>
                  <a:spcPct val="0"/>
                </a:spcAft>
                <a:buClrTx/>
                <a:buFontTx/>
                <a:buNone/>
              </a:pPr>
              <a:r>
                <a:rPr lang="en-US" altLang="en-US" sz="1400" b="0"/>
                <a:t>PATH(atom/*)</a:t>
              </a:r>
            </a:p>
            <a:p>
              <a:pPr eaLnBrk="1" hangingPunct="1">
                <a:spcBef>
                  <a:spcPct val="0"/>
                </a:spcBef>
                <a:spcAft>
                  <a:spcPct val="0"/>
                </a:spcAft>
                <a:buClrTx/>
                <a:buFontTx/>
                <a:buNone/>
              </a:pPr>
              <a:r>
                <a:rPr lang="en-US" altLang="en-US" sz="1400" b="0"/>
                <a:t>USAGE(ATOM)</a:t>
              </a:r>
            </a:p>
          </p:txBody>
        </p:sp>
        <p:sp>
          <p:nvSpPr>
            <p:cNvPr id="102408" name="Line 7"/>
            <p:cNvSpPr>
              <a:spLocks noChangeShapeType="1"/>
            </p:cNvSpPr>
            <p:nvPr/>
          </p:nvSpPr>
          <p:spPr bwMode="auto">
            <a:xfrm>
              <a:off x="912" y="2976"/>
              <a:ext cx="0" cy="24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409" name="Line 8"/>
            <p:cNvSpPr>
              <a:spLocks noChangeShapeType="1"/>
            </p:cNvSpPr>
            <p:nvPr/>
          </p:nvSpPr>
          <p:spPr bwMode="auto">
            <a:xfrm flipH="1">
              <a:off x="1152" y="3024"/>
              <a:ext cx="1872" cy="43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410" name="Rectangle 9"/>
            <p:cNvSpPr>
              <a:spLocks noChangeArrowheads="1"/>
            </p:cNvSpPr>
            <p:nvPr/>
          </p:nvSpPr>
          <p:spPr bwMode="auto">
            <a:xfrm>
              <a:off x="1728" y="3264"/>
              <a:ext cx="1080" cy="468"/>
            </a:xfrm>
            <a:prstGeom prst="rect">
              <a:avLst/>
            </a:prstGeom>
            <a:solidFill>
              <a:srgbClr val="9999FF"/>
            </a:solidFill>
            <a:ln w="12700">
              <a:solidFill>
                <a:schemeClr val="tx1"/>
              </a:solidFill>
              <a:miter lim="800000"/>
              <a:headEnd/>
              <a:tailEnd/>
            </a:ln>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400" b="0"/>
                <a:t>ATOMSERVICE</a:t>
              </a:r>
            </a:p>
            <a:p>
              <a:pPr eaLnBrk="1" hangingPunct="1">
                <a:spcBef>
                  <a:spcPct val="0"/>
                </a:spcBef>
                <a:spcAft>
                  <a:spcPct val="0"/>
                </a:spcAft>
                <a:buClrTx/>
                <a:buFontTx/>
                <a:buNone/>
              </a:pPr>
              <a:r>
                <a:rPr lang="en-US" altLang="en-US" sz="1400" b="0"/>
                <a:t>CONFIGFILE(zem)</a:t>
              </a:r>
            </a:p>
            <a:p>
              <a:pPr eaLnBrk="1" hangingPunct="1">
                <a:spcBef>
                  <a:spcPct val="0"/>
                </a:spcBef>
                <a:spcAft>
                  <a:spcPct val="0"/>
                </a:spcAft>
                <a:buClrTx/>
                <a:buFontTx/>
                <a:buNone/>
              </a:pPr>
              <a:r>
                <a:rPr lang="en-US" altLang="en-US" sz="1400" b="0"/>
                <a:t>BINDFILE(ztsq)</a:t>
              </a:r>
            </a:p>
          </p:txBody>
        </p:sp>
        <p:sp>
          <p:nvSpPr>
            <p:cNvPr id="102411" name="Rectangle 10"/>
            <p:cNvSpPr>
              <a:spLocks noChangeArrowheads="1"/>
            </p:cNvSpPr>
            <p:nvPr/>
          </p:nvSpPr>
          <p:spPr bwMode="auto">
            <a:xfrm>
              <a:off x="3552" y="3168"/>
              <a:ext cx="1872" cy="220"/>
            </a:xfrm>
            <a:prstGeom prst="rect">
              <a:avLst/>
            </a:prstGeom>
            <a:solidFill>
              <a:srgbClr val="FFFF99"/>
            </a:solidFill>
            <a:ln w="12700">
              <a:solidFill>
                <a:schemeClr val="tx1"/>
              </a:solidFill>
              <a:miter lim="800000"/>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800" b="0"/>
                <a:t>&lt;cics:atomservice type="feed"</a:t>
              </a:r>
            </a:p>
            <a:p>
              <a:pPr eaLnBrk="1" hangingPunct="1">
                <a:spcBef>
                  <a:spcPct val="0"/>
                </a:spcBef>
                <a:spcAft>
                  <a:spcPct val="0"/>
                </a:spcAft>
                <a:buClrTx/>
                <a:buFontTx/>
                <a:buNone/>
              </a:pPr>
              <a:r>
                <a:rPr lang="en-US" altLang="en-US" sz="800" b="0"/>
                <a:t>&lt;/cics:atomservice&gt;</a:t>
              </a:r>
            </a:p>
          </p:txBody>
        </p:sp>
        <p:sp>
          <p:nvSpPr>
            <p:cNvPr id="102412" name="Line 11"/>
            <p:cNvSpPr>
              <a:spLocks noChangeShapeType="1"/>
            </p:cNvSpPr>
            <p:nvPr/>
          </p:nvSpPr>
          <p:spPr bwMode="auto">
            <a:xfrm>
              <a:off x="1104" y="3648"/>
              <a:ext cx="57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413" name="Line 12"/>
            <p:cNvSpPr>
              <a:spLocks noChangeShapeType="1"/>
            </p:cNvSpPr>
            <p:nvPr/>
          </p:nvSpPr>
          <p:spPr bwMode="auto">
            <a:xfrm flipV="1">
              <a:off x="2880" y="3264"/>
              <a:ext cx="624" cy="19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414" name="Rectangle 13"/>
            <p:cNvSpPr>
              <a:spLocks noChangeArrowheads="1"/>
            </p:cNvSpPr>
            <p:nvPr/>
          </p:nvSpPr>
          <p:spPr bwMode="auto">
            <a:xfrm>
              <a:off x="3552" y="3696"/>
              <a:ext cx="1872" cy="136"/>
            </a:xfrm>
            <a:prstGeom prst="rect">
              <a:avLst/>
            </a:prstGeom>
            <a:solidFill>
              <a:srgbClr val="CCFF99"/>
            </a:solidFill>
            <a:ln w="12700">
              <a:solidFill>
                <a:schemeClr val="tx1"/>
              </a:solidFill>
              <a:miter lim="800000"/>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800" b="0"/>
                <a:t>ZTSQ Bind File</a:t>
              </a:r>
            </a:p>
          </p:txBody>
        </p:sp>
        <p:sp>
          <p:nvSpPr>
            <p:cNvPr id="102415" name="Line 14"/>
            <p:cNvSpPr>
              <a:spLocks noChangeShapeType="1"/>
            </p:cNvSpPr>
            <p:nvPr/>
          </p:nvSpPr>
          <p:spPr bwMode="auto">
            <a:xfrm>
              <a:off x="2880" y="3600"/>
              <a:ext cx="576" cy="9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314661922"/>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6"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89</a:t>
            </a:fld>
            <a:endParaRPr lang="en-US" altLang="en-US" sz="1000">
              <a:solidFill>
                <a:srgbClr val="FFFFFF"/>
              </a:solidFill>
            </a:endParaRPr>
          </a:p>
        </p:txBody>
      </p:sp>
      <p:sp>
        <p:nvSpPr>
          <p:cNvPr id="103427" name="Rectangle 2"/>
          <p:cNvSpPr>
            <a:spLocks noGrp="1" noChangeArrowheads="1"/>
          </p:cNvSpPr>
          <p:nvPr>
            <p:ph type="title"/>
          </p:nvPr>
        </p:nvSpPr>
        <p:spPr/>
        <p:txBody>
          <a:bodyPr/>
          <a:lstStyle/>
          <a:p>
            <a:pPr eaLnBrk="1" hangingPunct="1"/>
            <a:r>
              <a:rPr lang="en-US" altLang="en-US" sz="2800"/>
              <a:t>Notes:</a:t>
            </a:r>
          </a:p>
        </p:txBody>
      </p:sp>
      <p:sp>
        <p:nvSpPr>
          <p:cNvPr id="103428" name="Rectangle 3"/>
          <p:cNvSpPr>
            <a:spLocks noGrp="1" noChangeArrowheads="1"/>
          </p:cNvSpPr>
          <p:nvPr>
            <p:ph type="body" idx="1"/>
          </p:nvPr>
        </p:nvSpPr>
        <p:spPr/>
        <p:txBody>
          <a:bodyPr/>
          <a:lstStyle/>
          <a:p>
            <a:pPr eaLnBrk="1" hangingPunct="1"/>
            <a:r>
              <a:rPr lang="en-US" altLang="en-US" sz="1400"/>
              <a:t>The new ATOMSERVICE resource definition defines an Atom service, feed, collection, or category document, and identifies the Atom configuration file, CICS resource or application program, and Atom binding file that are used to supply the data for the feed. URIMAP resource definitions handle the incoming requests and point to the appropriate ATOMSERVICE resource definition.</a:t>
            </a:r>
          </a:p>
          <a:p>
            <a:pPr eaLnBrk="1" hangingPunct="1"/>
            <a:r>
              <a:rPr lang="en-US" altLang="en-US" sz="1400"/>
              <a:t>The Atom configuration file contains XML that specifies metadata and field names for the Atom document that is returned for this resource definition.</a:t>
            </a:r>
          </a:p>
          <a:p>
            <a:pPr eaLnBrk="1" hangingPunct="1"/>
            <a:r>
              <a:rPr lang="en-US" altLang="en-US" sz="1400"/>
              <a:t>The XML binding file specifies the data structures used by the resource named in RESOURCENAME, which supplies the data for the Atom document that is returned for this resource definition. You create an XML binding file using the CICS XML assistant program DFHLS2SC.</a:t>
            </a:r>
          </a:p>
          <a:p>
            <a:pPr eaLnBrk="1" hangingPunct="1"/>
            <a:endParaRPr lang="en-US" altLang="en-US" sz="1400"/>
          </a:p>
        </p:txBody>
      </p:sp>
    </p:spTree>
    <p:extLst>
      <p:ext uri="{BB962C8B-B14F-4D97-AF65-F5344CB8AC3E}">
        <p14:creationId xmlns:p14="http://schemas.microsoft.com/office/powerpoint/2010/main" val="2459647352"/>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9</a:t>
            </a:fld>
            <a:endParaRPr lang="en-US" altLang="en-US" sz="1000">
              <a:solidFill>
                <a:srgbClr val="FFFFFF"/>
              </a:solidFill>
            </a:endParaRPr>
          </a:p>
        </p:txBody>
      </p:sp>
      <p:sp>
        <p:nvSpPr>
          <p:cNvPr id="14339" name="Rectangle 2"/>
          <p:cNvSpPr>
            <a:spLocks noGrp="1" noChangeArrowheads="1"/>
          </p:cNvSpPr>
          <p:nvPr>
            <p:ph type="title"/>
          </p:nvPr>
        </p:nvSpPr>
        <p:spPr/>
        <p:txBody>
          <a:bodyPr/>
          <a:lstStyle/>
          <a:p>
            <a:pPr eaLnBrk="1" hangingPunct="1"/>
            <a:r>
              <a:rPr lang="en-US" altLang="en-US" sz="2800"/>
              <a:t>Notes</a:t>
            </a:r>
          </a:p>
        </p:txBody>
      </p:sp>
      <p:sp>
        <p:nvSpPr>
          <p:cNvPr id="14340" name="Rectangle 3"/>
          <p:cNvSpPr>
            <a:spLocks noGrp="1" noChangeArrowheads="1"/>
          </p:cNvSpPr>
          <p:nvPr>
            <p:ph type="body" idx="1"/>
          </p:nvPr>
        </p:nvSpPr>
        <p:spPr/>
        <p:txBody>
          <a:bodyPr/>
          <a:lstStyle/>
          <a:p>
            <a:pPr eaLnBrk="1" hangingPunct="1"/>
            <a:r>
              <a:rPr lang="en-US" altLang="en-US" sz="1400"/>
              <a:t>WMQ, SNA, and TCP/IP are the three primary transports used to get information from/to CICS.  There are various options within each transport.</a:t>
            </a:r>
          </a:p>
          <a:p>
            <a:pPr eaLnBrk="1" hangingPunct="1"/>
            <a:r>
              <a:rPr lang="en-US" altLang="en-US" sz="1400"/>
              <a:t>Events are emitted from CICS using one of the three primary transports, or events may be directed to CICS facilities like temporary storage.  CICS can also trigger a CICS transaction.  Events are listed here as being separate for ease of discussion.  Events will be discussed separate from the other transports.</a:t>
            </a:r>
          </a:p>
          <a:p>
            <a:pPr eaLnBrk="1" hangingPunct="1"/>
            <a:r>
              <a:rPr lang="en-US" altLang="en-US" sz="1400"/>
              <a:t>The types of processing of the data over each transport is listed.</a:t>
            </a:r>
          </a:p>
          <a:p>
            <a:pPr eaLnBrk="1" hangingPunct="1"/>
            <a:r>
              <a:rPr lang="en-US" altLang="en-US" sz="1400"/>
              <a:t>SNA and WMQ have been supported for quite some time, so this  presentation will mention them only and not provide details.</a:t>
            </a:r>
          </a:p>
          <a:p>
            <a:pPr eaLnBrk="1" hangingPunct="1"/>
            <a:r>
              <a:rPr lang="en-US" altLang="en-US" sz="1400"/>
              <a:t>The Cross memory options are EXCI (which has been around for a long time), and WOLA (WebSphere Optimized Local Adapter) which is cross memory communications to WebSphere Application Server.</a:t>
            </a:r>
          </a:p>
        </p:txBody>
      </p:sp>
    </p:spTree>
    <p:extLst>
      <p:ext uri="{BB962C8B-B14F-4D97-AF65-F5344CB8AC3E}">
        <p14:creationId xmlns:p14="http://schemas.microsoft.com/office/powerpoint/2010/main" val="87312117"/>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451" name="Rectangle 2"/>
          <p:cNvSpPr>
            <a:spLocks noGrp="1" noChangeArrowheads="1"/>
          </p:cNvSpPr>
          <p:nvPr>
            <p:ph type="title"/>
          </p:nvPr>
        </p:nvSpPr>
        <p:spPr/>
        <p:txBody>
          <a:bodyPr>
            <a:normAutofit/>
          </a:bodyPr>
          <a:lstStyle/>
          <a:p>
            <a:pPr eaLnBrk="1" hangingPunct="1"/>
            <a:r>
              <a:rPr lang="en-US" altLang="en-US" sz="3600" b="1" dirty="0"/>
              <a:t>CICS ATOM Support</a:t>
            </a:r>
          </a:p>
        </p:txBody>
      </p:sp>
      <p:sp>
        <p:nvSpPr>
          <p:cNvPr id="104450"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90</a:t>
            </a:fld>
            <a:endParaRPr lang="en-US" altLang="en-US" sz="1000">
              <a:solidFill>
                <a:srgbClr val="FFFFFF"/>
              </a:solidFill>
            </a:endParaRPr>
          </a:p>
        </p:txBody>
      </p:sp>
      <p:sp>
        <p:nvSpPr>
          <p:cNvPr id="104452" name="Rectangle 3"/>
          <p:cNvSpPr>
            <a:spLocks noGrp="1" noChangeArrowheads="1"/>
          </p:cNvSpPr>
          <p:nvPr>
            <p:ph type="body" idx="4294967295"/>
          </p:nvPr>
        </p:nvSpPr>
        <p:spPr>
          <a:xfrm>
            <a:off x="2794000" y="4324350"/>
            <a:ext cx="8512175" cy="2095500"/>
          </a:xfrm>
          <a:noFill/>
        </p:spPr>
        <p:txBody>
          <a:bodyPr/>
          <a:lstStyle/>
          <a:p>
            <a:pPr eaLnBrk="1" hangingPunct="1"/>
            <a:r>
              <a:rPr lang="en-GB" altLang="en-US" sz="2000" dirty="0"/>
              <a:t>ATOM-related definitions and config file packaged in a CICS BUNDLE</a:t>
            </a:r>
          </a:p>
          <a:p>
            <a:pPr eaLnBrk="1" hangingPunct="1"/>
            <a:r>
              <a:rPr lang="en-GB" altLang="en-US" sz="2000" dirty="0"/>
              <a:t>CICS Explorer includes tooling to build artifacts</a:t>
            </a:r>
          </a:p>
          <a:p>
            <a:pPr lvl="1" eaLnBrk="1" hangingPunct="1"/>
            <a:r>
              <a:rPr lang="en-GB" altLang="en-US" sz="2000" dirty="0"/>
              <a:t>Create the BUNDLE and BUNDLE manifest</a:t>
            </a:r>
          </a:p>
          <a:p>
            <a:pPr lvl="1" eaLnBrk="1" hangingPunct="1"/>
            <a:r>
              <a:rPr lang="en-GB" altLang="en-US" sz="2000" dirty="0"/>
              <a:t>Editor for the Atom configuration file</a:t>
            </a:r>
            <a:endParaRPr lang="en-US" altLang="en-US" sz="1900" dirty="0"/>
          </a:p>
        </p:txBody>
      </p:sp>
      <p:grpSp>
        <p:nvGrpSpPr>
          <p:cNvPr id="104453" name="Group 4"/>
          <p:cNvGrpSpPr>
            <a:grpSpLocks/>
          </p:cNvGrpSpPr>
          <p:nvPr/>
        </p:nvGrpSpPr>
        <p:grpSpPr bwMode="auto">
          <a:xfrm>
            <a:off x="2647951" y="2028824"/>
            <a:ext cx="8501063" cy="1739900"/>
            <a:chOff x="144" y="2736"/>
            <a:chExt cx="5355" cy="1096"/>
          </a:xfrm>
        </p:grpSpPr>
        <p:sp>
          <p:nvSpPr>
            <p:cNvPr id="104456" name="Rectangle 5"/>
            <p:cNvSpPr>
              <a:spLocks noChangeArrowheads="1"/>
            </p:cNvSpPr>
            <p:nvPr/>
          </p:nvSpPr>
          <p:spPr bwMode="auto">
            <a:xfrm>
              <a:off x="192" y="2736"/>
              <a:ext cx="5307" cy="2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b="0"/>
                <a:t>http://mycics.hursley.ibm.com/</a:t>
              </a:r>
              <a:r>
                <a:rPr lang="en-US" altLang="en-US" b="0" u="sng"/>
                <a:t>atom/cicsq/zem</a:t>
              </a:r>
            </a:p>
          </p:txBody>
        </p:sp>
        <p:sp>
          <p:nvSpPr>
            <p:cNvPr id="104457" name="Rectangle 6"/>
            <p:cNvSpPr>
              <a:spLocks noChangeArrowheads="1"/>
            </p:cNvSpPr>
            <p:nvPr/>
          </p:nvSpPr>
          <p:spPr bwMode="auto">
            <a:xfrm>
              <a:off x="144" y="3264"/>
              <a:ext cx="914" cy="468"/>
            </a:xfrm>
            <a:prstGeom prst="rect">
              <a:avLst/>
            </a:prstGeom>
            <a:solidFill>
              <a:srgbClr val="9999FF"/>
            </a:solidFill>
            <a:ln w="12700">
              <a:solidFill>
                <a:schemeClr val="tx1"/>
              </a:solidFill>
              <a:miter lim="800000"/>
              <a:headEnd/>
              <a:tailEnd/>
            </a:ln>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400" b="0"/>
                <a:t>URIMAP</a:t>
              </a:r>
            </a:p>
            <a:p>
              <a:pPr eaLnBrk="1" hangingPunct="1">
                <a:spcBef>
                  <a:spcPct val="0"/>
                </a:spcBef>
                <a:spcAft>
                  <a:spcPct val="0"/>
                </a:spcAft>
                <a:buClrTx/>
                <a:buFontTx/>
                <a:buNone/>
              </a:pPr>
              <a:r>
                <a:rPr lang="en-US" altLang="en-US" sz="1400" b="0"/>
                <a:t>PATH(atom/*)</a:t>
              </a:r>
            </a:p>
            <a:p>
              <a:pPr eaLnBrk="1" hangingPunct="1">
                <a:spcBef>
                  <a:spcPct val="0"/>
                </a:spcBef>
                <a:spcAft>
                  <a:spcPct val="0"/>
                </a:spcAft>
                <a:buClrTx/>
                <a:buFontTx/>
                <a:buNone/>
              </a:pPr>
              <a:r>
                <a:rPr lang="en-US" altLang="en-US" sz="1400" b="0"/>
                <a:t>USAGE(ATOM)</a:t>
              </a:r>
            </a:p>
          </p:txBody>
        </p:sp>
        <p:sp>
          <p:nvSpPr>
            <p:cNvPr id="104458" name="Line 7"/>
            <p:cNvSpPr>
              <a:spLocks noChangeShapeType="1"/>
            </p:cNvSpPr>
            <p:nvPr/>
          </p:nvSpPr>
          <p:spPr bwMode="auto">
            <a:xfrm>
              <a:off x="912" y="2976"/>
              <a:ext cx="0" cy="24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4459" name="Line 8"/>
            <p:cNvSpPr>
              <a:spLocks noChangeShapeType="1"/>
            </p:cNvSpPr>
            <p:nvPr/>
          </p:nvSpPr>
          <p:spPr bwMode="auto">
            <a:xfrm flipH="1">
              <a:off x="1152" y="3024"/>
              <a:ext cx="1872" cy="43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4460" name="Rectangle 9"/>
            <p:cNvSpPr>
              <a:spLocks noChangeArrowheads="1"/>
            </p:cNvSpPr>
            <p:nvPr/>
          </p:nvSpPr>
          <p:spPr bwMode="auto">
            <a:xfrm>
              <a:off x="1728" y="3264"/>
              <a:ext cx="1080" cy="468"/>
            </a:xfrm>
            <a:prstGeom prst="rect">
              <a:avLst/>
            </a:prstGeom>
            <a:solidFill>
              <a:srgbClr val="9999FF"/>
            </a:solidFill>
            <a:ln w="12700">
              <a:solidFill>
                <a:schemeClr val="tx1"/>
              </a:solidFill>
              <a:miter lim="800000"/>
              <a:headEnd/>
              <a:tailEnd/>
            </a:ln>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1400" b="0"/>
                <a:t>ATOMSERVICE</a:t>
              </a:r>
            </a:p>
            <a:p>
              <a:pPr eaLnBrk="1" hangingPunct="1">
                <a:spcBef>
                  <a:spcPct val="0"/>
                </a:spcBef>
                <a:spcAft>
                  <a:spcPct val="0"/>
                </a:spcAft>
                <a:buClrTx/>
                <a:buFontTx/>
                <a:buNone/>
              </a:pPr>
              <a:r>
                <a:rPr lang="en-US" altLang="en-US" sz="1400" b="0"/>
                <a:t>CONFIGFILE(zem)</a:t>
              </a:r>
            </a:p>
            <a:p>
              <a:pPr eaLnBrk="1" hangingPunct="1">
                <a:spcBef>
                  <a:spcPct val="0"/>
                </a:spcBef>
                <a:spcAft>
                  <a:spcPct val="0"/>
                </a:spcAft>
                <a:buClrTx/>
                <a:buFontTx/>
                <a:buNone/>
              </a:pPr>
              <a:r>
                <a:rPr lang="en-US" altLang="en-US" sz="1400" b="0"/>
                <a:t>BINDFILE(ztsq)</a:t>
              </a:r>
            </a:p>
          </p:txBody>
        </p:sp>
        <p:sp>
          <p:nvSpPr>
            <p:cNvPr id="104461" name="Rectangle 10"/>
            <p:cNvSpPr>
              <a:spLocks noChangeArrowheads="1"/>
            </p:cNvSpPr>
            <p:nvPr/>
          </p:nvSpPr>
          <p:spPr bwMode="auto">
            <a:xfrm>
              <a:off x="3552" y="3168"/>
              <a:ext cx="1872" cy="220"/>
            </a:xfrm>
            <a:prstGeom prst="rect">
              <a:avLst/>
            </a:prstGeom>
            <a:solidFill>
              <a:srgbClr val="FFFF99"/>
            </a:solidFill>
            <a:ln w="12700">
              <a:solidFill>
                <a:schemeClr val="tx1"/>
              </a:solidFill>
              <a:miter lim="800000"/>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800" b="0"/>
                <a:t>&lt;cics:atomservice type="feed"</a:t>
              </a:r>
            </a:p>
            <a:p>
              <a:pPr eaLnBrk="1" hangingPunct="1">
                <a:spcBef>
                  <a:spcPct val="0"/>
                </a:spcBef>
                <a:spcAft>
                  <a:spcPct val="0"/>
                </a:spcAft>
                <a:buClrTx/>
                <a:buFontTx/>
                <a:buNone/>
              </a:pPr>
              <a:r>
                <a:rPr lang="en-US" altLang="en-US" sz="800" b="0"/>
                <a:t>&lt;/cics:atomservice&gt;</a:t>
              </a:r>
            </a:p>
          </p:txBody>
        </p:sp>
        <p:sp>
          <p:nvSpPr>
            <p:cNvPr id="104462" name="Line 11"/>
            <p:cNvSpPr>
              <a:spLocks noChangeShapeType="1"/>
            </p:cNvSpPr>
            <p:nvPr/>
          </p:nvSpPr>
          <p:spPr bwMode="auto">
            <a:xfrm>
              <a:off x="1104" y="3648"/>
              <a:ext cx="57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4463" name="Line 12"/>
            <p:cNvSpPr>
              <a:spLocks noChangeShapeType="1"/>
            </p:cNvSpPr>
            <p:nvPr/>
          </p:nvSpPr>
          <p:spPr bwMode="auto">
            <a:xfrm flipV="1">
              <a:off x="2880" y="3264"/>
              <a:ext cx="624" cy="19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4464" name="Rectangle 13"/>
            <p:cNvSpPr>
              <a:spLocks noChangeArrowheads="1"/>
            </p:cNvSpPr>
            <p:nvPr/>
          </p:nvSpPr>
          <p:spPr bwMode="auto">
            <a:xfrm>
              <a:off x="3552" y="3696"/>
              <a:ext cx="1872" cy="136"/>
            </a:xfrm>
            <a:prstGeom prst="rect">
              <a:avLst/>
            </a:prstGeom>
            <a:solidFill>
              <a:srgbClr val="CCFF99"/>
            </a:solidFill>
            <a:ln w="12700">
              <a:solidFill>
                <a:schemeClr val="tx1"/>
              </a:solidFill>
              <a:miter lim="800000"/>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en-US" sz="800" b="0"/>
                <a:t>ZTSQ Bind File</a:t>
              </a:r>
            </a:p>
          </p:txBody>
        </p:sp>
        <p:sp>
          <p:nvSpPr>
            <p:cNvPr id="104465" name="Line 14"/>
            <p:cNvSpPr>
              <a:spLocks noChangeShapeType="1"/>
            </p:cNvSpPr>
            <p:nvPr/>
          </p:nvSpPr>
          <p:spPr bwMode="auto">
            <a:xfrm>
              <a:off x="2880" y="3600"/>
              <a:ext cx="576" cy="9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04454" name="Rectangle 15"/>
          <p:cNvSpPr>
            <a:spLocks noChangeArrowheads="1"/>
          </p:cNvSpPr>
          <p:nvPr/>
        </p:nvSpPr>
        <p:spPr bwMode="auto">
          <a:xfrm>
            <a:off x="2571750" y="1571625"/>
            <a:ext cx="8686800" cy="2286000"/>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04455" name="Text Box 16"/>
          <p:cNvSpPr txBox="1">
            <a:spLocks noChangeArrowheads="1"/>
          </p:cNvSpPr>
          <p:nvPr/>
        </p:nvSpPr>
        <p:spPr bwMode="auto">
          <a:xfrm>
            <a:off x="5610225" y="1695451"/>
            <a:ext cx="2209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800">
                <a:solidFill>
                  <a:srgbClr val="0000FF"/>
                </a:solidFill>
              </a:rPr>
              <a:t>CICS BUNDLE</a:t>
            </a:r>
          </a:p>
        </p:txBody>
      </p:sp>
    </p:spTree>
    <p:extLst>
      <p:ext uri="{BB962C8B-B14F-4D97-AF65-F5344CB8AC3E}">
        <p14:creationId xmlns:p14="http://schemas.microsoft.com/office/powerpoint/2010/main" val="2939174858"/>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4"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91</a:t>
            </a:fld>
            <a:endParaRPr lang="en-US" altLang="en-US" sz="1000">
              <a:solidFill>
                <a:srgbClr val="FFFFFF"/>
              </a:solidFill>
            </a:endParaRPr>
          </a:p>
        </p:txBody>
      </p:sp>
      <p:sp>
        <p:nvSpPr>
          <p:cNvPr id="105475" name="Rectangle 2"/>
          <p:cNvSpPr>
            <a:spLocks noGrp="1" noChangeArrowheads="1"/>
          </p:cNvSpPr>
          <p:nvPr>
            <p:ph type="title"/>
          </p:nvPr>
        </p:nvSpPr>
        <p:spPr/>
        <p:txBody>
          <a:bodyPr/>
          <a:lstStyle/>
          <a:p>
            <a:pPr eaLnBrk="1" hangingPunct="1"/>
            <a:r>
              <a:rPr lang="en-US" altLang="en-US" sz="2800"/>
              <a:t>Notes:</a:t>
            </a:r>
          </a:p>
        </p:txBody>
      </p:sp>
      <p:sp>
        <p:nvSpPr>
          <p:cNvPr id="105476" name="Rectangle 3"/>
          <p:cNvSpPr>
            <a:spLocks noGrp="1" noChangeArrowheads="1"/>
          </p:cNvSpPr>
          <p:nvPr>
            <p:ph type="body" idx="1"/>
          </p:nvPr>
        </p:nvSpPr>
        <p:spPr/>
        <p:txBody>
          <a:bodyPr/>
          <a:lstStyle/>
          <a:p>
            <a:pPr eaLnBrk="1" hangingPunct="1"/>
            <a:r>
              <a:rPr lang="en-US" altLang="en-US" sz="1400"/>
              <a:t>CICS TS V4.2+ you can work with ATOM feeds even easier by allowing you to package the Atom-related artifacts in a CICS BUNDLE, and providing tooling in the CICS Explorer to create the BUNDLE and edit the configuration file.</a:t>
            </a:r>
          </a:p>
          <a:p>
            <a:pPr eaLnBrk="1" hangingPunct="1"/>
            <a:r>
              <a:rPr lang="en-US" altLang="en-US" sz="1400"/>
              <a:t>In CICS TS V4.2+, the TRANSACTION name and USERID can be specified in the configuration file.</a:t>
            </a:r>
          </a:p>
          <a:p>
            <a:pPr eaLnBrk="1" hangingPunct="1"/>
            <a:endParaRPr lang="en-US" altLang="en-US" sz="1400"/>
          </a:p>
        </p:txBody>
      </p:sp>
    </p:spTree>
    <p:extLst>
      <p:ext uri="{BB962C8B-B14F-4D97-AF65-F5344CB8AC3E}">
        <p14:creationId xmlns:p14="http://schemas.microsoft.com/office/powerpoint/2010/main" val="3436917414"/>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9" name="Rectangle 2"/>
          <p:cNvSpPr>
            <a:spLocks noGrp="1" noChangeArrowheads="1"/>
          </p:cNvSpPr>
          <p:nvPr>
            <p:ph type="title"/>
          </p:nvPr>
        </p:nvSpPr>
        <p:spPr/>
        <p:txBody>
          <a:bodyPr/>
          <a:lstStyle/>
          <a:p>
            <a:pPr eaLnBrk="1" hangingPunct="1"/>
            <a:r>
              <a:rPr lang="en-US" altLang="en-US" sz="2800" b="1"/>
              <a:t>More Information</a:t>
            </a:r>
          </a:p>
        </p:txBody>
      </p:sp>
      <p:sp>
        <p:nvSpPr>
          <p:cNvPr id="106500" name="Rectangle 3"/>
          <p:cNvSpPr>
            <a:spLocks noGrp="1" noChangeArrowheads="1"/>
          </p:cNvSpPr>
          <p:nvPr>
            <p:ph idx="1"/>
          </p:nvPr>
        </p:nvSpPr>
        <p:spPr/>
        <p:txBody>
          <a:bodyPr/>
          <a:lstStyle/>
          <a:p>
            <a:pPr marL="282575" indent="-282575"/>
            <a:r>
              <a:rPr lang="en-US" altLang="en-US" dirty="0"/>
              <a:t>Separate presentation on Atom Feeds in CICS in the Box folder</a:t>
            </a:r>
            <a:endParaRPr lang="en-US" altLang="en-US" b="0" dirty="0">
              <a:solidFill>
                <a:srgbClr val="24346A"/>
              </a:solidFill>
            </a:endParaRPr>
          </a:p>
          <a:p>
            <a:pPr marL="282575" indent="-282575"/>
            <a:endParaRPr lang="en-US" altLang="en-US" b="0" dirty="0">
              <a:solidFill>
                <a:srgbClr val="24346A"/>
              </a:solidFill>
            </a:endParaRPr>
          </a:p>
          <a:p>
            <a:pPr marL="282575" indent="-282575"/>
            <a:r>
              <a:rPr lang="en-US" altLang="en-US" dirty="0"/>
              <a:t>Corresponding Lab Exercises</a:t>
            </a:r>
          </a:p>
          <a:p>
            <a:pPr marL="622300" lvl="1" indent="-225425"/>
            <a:r>
              <a:rPr lang="en-US" altLang="en-US" dirty="0">
                <a:solidFill>
                  <a:srgbClr val="24346A"/>
                </a:solidFill>
              </a:rPr>
              <a:t>L45 – CICS Explorer Atom wizards with bundles</a:t>
            </a:r>
            <a:endParaRPr lang="en-US" altLang="en-US" dirty="0"/>
          </a:p>
          <a:p>
            <a:pPr marL="622300" lvl="1" indent="-225425"/>
            <a:endParaRPr lang="en-US" altLang="en-US" dirty="0"/>
          </a:p>
        </p:txBody>
      </p:sp>
      <p:sp>
        <p:nvSpPr>
          <p:cNvPr id="106498"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92</a:t>
            </a:fld>
            <a:endParaRPr lang="en-US" altLang="en-US" sz="1000">
              <a:solidFill>
                <a:srgbClr val="FFFFFF"/>
              </a:solidFill>
            </a:endParaRPr>
          </a:p>
        </p:txBody>
      </p:sp>
    </p:spTree>
    <p:extLst>
      <p:ext uri="{BB962C8B-B14F-4D97-AF65-F5344CB8AC3E}">
        <p14:creationId xmlns:p14="http://schemas.microsoft.com/office/powerpoint/2010/main" val="1878101432"/>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522"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93</a:t>
            </a:fld>
            <a:endParaRPr lang="en-US" altLang="en-US" sz="1000">
              <a:solidFill>
                <a:srgbClr val="FFFFFF"/>
              </a:solidFill>
            </a:endParaRPr>
          </a:p>
        </p:txBody>
      </p:sp>
      <p:sp>
        <p:nvSpPr>
          <p:cNvPr id="107523" name="Rectangle 2"/>
          <p:cNvSpPr>
            <a:spLocks noGrp="1" noChangeArrowheads="1"/>
          </p:cNvSpPr>
          <p:nvPr>
            <p:ph type="title"/>
          </p:nvPr>
        </p:nvSpPr>
        <p:spPr/>
        <p:txBody>
          <a:bodyPr/>
          <a:lstStyle/>
          <a:p>
            <a:pPr eaLnBrk="1" hangingPunct="1"/>
            <a:r>
              <a:rPr lang="en-US" altLang="en-US" sz="2800"/>
              <a:t>Notes:</a:t>
            </a:r>
          </a:p>
        </p:txBody>
      </p:sp>
      <p:sp>
        <p:nvSpPr>
          <p:cNvPr id="107524" name="Rectangle 3"/>
          <p:cNvSpPr>
            <a:spLocks noGrp="1" noChangeArrowheads="1"/>
          </p:cNvSpPr>
          <p:nvPr>
            <p:ph type="body" idx="1"/>
          </p:nvPr>
        </p:nvSpPr>
        <p:spPr/>
        <p:txBody>
          <a:bodyPr/>
          <a:lstStyle/>
          <a:p>
            <a:pPr eaLnBrk="1" hangingPunct="1"/>
            <a:r>
              <a:rPr lang="en-US" altLang="en-US" sz="1400" dirty="0"/>
              <a:t>In the Box folder is a separate presentation on CICS’s Atom support.</a:t>
            </a:r>
          </a:p>
          <a:p>
            <a:pPr eaLnBrk="1" hangingPunct="1"/>
            <a:r>
              <a:rPr lang="en-US" altLang="en-US" sz="1400" dirty="0"/>
              <a:t>This slide lists the lab exercises that are currently available in this workshop on CICS’s Atom support.</a:t>
            </a:r>
          </a:p>
          <a:p>
            <a:pPr eaLnBrk="1" hangingPunct="1"/>
            <a:endParaRPr lang="en-US" altLang="en-US" sz="1400" dirty="0"/>
          </a:p>
        </p:txBody>
      </p:sp>
    </p:spTree>
    <p:extLst>
      <p:ext uri="{BB962C8B-B14F-4D97-AF65-F5344CB8AC3E}">
        <p14:creationId xmlns:p14="http://schemas.microsoft.com/office/powerpoint/2010/main" val="876009896"/>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2"/>
          <p:cNvSpPr>
            <a:spLocks noGrp="1" noChangeArrowheads="1"/>
          </p:cNvSpPr>
          <p:nvPr>
            <p:ph type="title"/>
          </p:nvPr>
        </p:nvSpPr>
        <p:spPr/>
        <p:txBody>
          <a:bodyPr/>
          <a:lstStyle/>
          <a:p>
            <a:pPr eaLnBrk="1" hangingPunct="1"/>
            <a:r>
              <a:rPr lang="en-US" altLang="en-US" sz="2800" b="1"/>
              <a:t>CICS TCP/IP Options – Related Technology</a:t>
            </a:r>
          </a:p>
        </p:txBody>
      </p:sp>
      <p:sp>
        <p:nvSpPr>
          <p:cNvPr id="108548"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en-US" sz="4400" dirty="0"/>
              <a:t>Java Servlets and JSPs</a:t>
            </a:r>
          </a:p>
        </p:txBody>
      </p:sp>
      <p:sp>
        <p:nvSpPr>
          <p:cNvPr id="108546" name="Slide Number Placeholder 3"/>
          <p:cNvSpPr>
            <a:spLocks noGrp="1"/>
          </p:cNvSpPr>
          <p:nvPr>
            <p:ph type="sldNum" sz="quarter" idx="12"/>
          </p:nvPr>
        </p:nvSpPr>
        <p:spPr bwMode="black">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94</a:t>
            </a:fld>
            <a:endParaRPr lang="en-US" altLang="en-US" sz="1000">
              <a:solidFill>
                <a:srgbClr val="FFFFFF"/>
              </a:solidFill>
            </a:endParaRPr>
          </a:p>
        </p:txBody>
      </p:sp>
    </p:spTree>
    <p:extLst>
      <p:ext uri="{BB962C8B-B14F-4D97-AF65-F5344CB8AC3E}">
        <p14:creationId xmlns:p14="http://schemas.microsoft.com/office/powerpoint/2010/main" val="2217196148"/>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0"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95</a:t>
            </a:fld>
            <a:endParaRPr lang="en-US" altLang="en-US" sz="1000">
              <a:solidFill>
                <a:srgbClr val="FFFFFF"/>
              </a:solidFill>
            </a:endParaRPr>
          </a:p>
        </p:txBody>
      </p:sp>
      <p:sp>
        <p:nvSpPr>
          <p:cNvPr id="109571" name="Rectangle 2"/>
          <p:cNvSpPr>
            <a:spLocks noGrp="1" noChangeArrowheads="1"/>
          </p:cNvSpPr>
          <p:nvPr>
            <p:ph type="title"/>
          </p:nvPr>
        </p:nvSpPr>
        <p:spPr/>
        <p:txBody>
          <a:bodyPr/>
          <a:lstStyle/>
          <a:p>
            <a:pPr eaLnBrk="1" hangingPunct="1"/>
            <a:r>
              <a:rPr lang="en-US" altLang="en-US" sz="2800"/>
              <a:t>Notes:</a:t>
            </a:r>
          </a:p>
        </p:txBody>
      </p:sp>
      <p:sp>
        <p:nvSpPr>
          <p:cNvPr id="109572" name="Rectangle 3"/>
          <p:cNvSpPr>
            <a:spLocks noGrp="1" noChangeArrowheads="1"/>
          </p:cNvSpPr>
          <p:nvPr>
            <p:ph type="body" idx="1"/>
          </p:nvPr>
        </p:nvSpPr>
        <p:spPr/>
        <p:txBody>
          <a:bodyPr/>
          <a:lstStyle/>
          <a:p>
            <a:pPr eaLnBrk="1" hangingPunct="1"/>
            <a:r>
              <a:rPr lang="en-US" altLang="en-US" sz="1400"/>
              <a:t>These slides discuss CICS’s support of the Java Servlet and JSP specifications</a:t>
            </a:r>
          </a:p>
        </p:txBody>
      </p:sp>
    </p:spTree>
    <p:extLst>
      <p:ext uri="{BB962C8B-B14F-4D97-AF65-F5344CB8AC3E}">
        <p14:creationId xmlns:p14="http://schemas.microsoft.com/office/powerpoint/2010/main" val="214649597"/>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Rectangle 4"/>
          <p:cNvSpPr>
            <a:spLocks noGrp="1" noChangeArrowheads="1"/>
          </p:cNvSpPr>
          <p:nvPr>
            <p:ph type="title"/>
          </p:nvPr>
        </p:nvSpPr>
        <p:spPr/>
        <p:txBody>
          <a:bodyPr>
            <a:normAutofit/>
          </a:bodyPr>
          <a:lstStyle/>
          <a:p>
            <a:pPr eaLnBrk="1" hangingPunct="1"/>
            <a:r>
              <a:rPr lang="en-US" altLang="en-US" sz="3600" b="1" dirty="0"/>
              <a:t>JV Servlets and JSP support…</a:t>
            </a:r>
          </a:p>
        </p:txBody>
      </p:sp>
      <p:sp>
        <p:nvSpPr>
          <p:cNvPr id="110594" name="Slide Number Placeholder 4"/>
          <p:cNvSpPr>
            <a:spLocks noGrp="1"/>
          </p:cNvSpPr>
          <p:nvPr>
            <p:ph type="sldNum" sz="quarter" idx="12"/>
          </p:nvPr>
        </p:nvSpPr>
        <p:spPr>
          <a:xfrm>
            <a:off x="9105900" y="6748462"/>
            <a:ext cx="27432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475D6BBE-E9EA-4063-83FC-A8740DDDE633}" type="slidenum">
              <a:rPr lang="en-US" altLang="en-US" sz="1000">
                <a:solidFill>
                  <a:srgbClr val="FFFFFF"/>
                </a:solidFill>
              </a:rPr>
              <a:pPr>
                <a:spcBef>
                  <a:spcPct val="50000"/>
                </a:spcBef>
                <a:spcAft>
                  <a:spcPct val="0"/>
                </a:spcAft>
                <a:buClrTx/>
                <a:buFontTx/>
                <a:buNone/>
              </a:pPr>
              <a:t>96</a:t>
            </a:fld>
            <a:endParaRPr lang="en-US" altLang="en-US" sz="1000">
              <a:solidFill>
                <a:srgbClr val="FFFFFF"/>
              </a:solidFill>
            </a:endParaRPr>
          </a:p>
        </p:txBody>
      </p:sp>
      <p:sp>
        <p:nvSpPr>
          <p:cNvPr id="110595" name="Rectangle 2"/>
          <p:cNvSpPr>
            <a:spLocks noGrp="1" noChangeArrowheads="1"/>
          </p:cNvSpPr>
          <p:nvPr>
            <p:ph type="body" sz="half" idx="4294967295"/>
          </p:nvPr>
        </p:nvSpPr>
        <p:spPr>
          <a:xfrm>
            <a:off x="3695700" y="5772150"/>
            <a:ext cx="8496300" cy="1143000"/>
          </a:xfrm>
        </p:spPr>
        <p:txBody>
          <a:bodyPr/>
          <a:lstStyle/>
          <a:p>
            <a:pPr eaLnBrk="1" hangingPunct="1">
              <a:lnSpc>
                <a:spcPct val="90000"/>
              </a:lnSpc>
            </a:pPr>
            <a:r>
              <a:rPr lang="en-GB" altLang="en-US" sz="1800"/>
              <a:t>Standard Java APIs (Servlet, JSP, JDBC)</a:t>
            </a:r>
          </a:p>
          <a:p>
            <a:pPr eaLnBrk="1" hangingPunct="1">
              <a:lnSpc>
                <a:spcPct val="90000"/>
              </a:lnSpc>
            </a:pPr>
            <a:r>
              <a:rPr lang="en-GB" altLang="en-US" sz="1800"/>
              <a:t>Supports much of the Liberty Profile</a:t>
            </a:r>
          </a:p>
          <a:p>
            <a:pPr eaLnBrk="1" hangingPunct="1">
              <a:lnSpc>
                <a:spcPct val="90000"/>
              </a:lnSpc>
            </a:pPr>
            <a:r>
              <a:rPr lang="en-GB" altLang="en-US" sz="1800"/>
              <a:t>Can use the JCICS API or EXEC CICS LINK to a program in any language</a:t>
            </a:r>
          </a:p>
        </p:txBody>
      </p:sp>
      <p:sp>
        <p:nvSpPr>
          <p:cNvPr id="110597" name="Rectangle 34"/>
          <p:cNvSpPr>
            <a:spLocks noChangeArrowheads="1"/>
          </p:cNvSpPr>
          <p:nvPr/>
        </p:nvSpPr>
        <p:spPr bwMode="auto">
          <a:xfrm>
            <a:off x="2327275" y="2952750"/>
            <a:ext cx="1620838" cy="1511300"/>
          </a:xfrm>
          <a:prstGeom prst="rect">
            <a:avLst/>
          </a:prstGeom>
          <a:noFill/>
          <a:ln w="19050" algn="ctr">
            <a:solidFill>
              <a:srgbClr val="A7A5A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en-US" altLang="en-US" sz="2000" b="0">
              <a:solidFill>
                <a:schemeClr val="bg1"/>
              </a:solidFill>
              <a:latin typeface="Times New Roman" panose="02020603050405020304" pitchFamily="18" charset="0"/>
            </a:endParaRPr>
          </a:p>
        </p:txBody>
      </p:sp>
      <p:sp>
        <p:nvSpPr>
          <p:cNvPr id="110598" name="Text Box 35"/>
          <p:cNvSpPr txBox="1">
            <a:spLocks noChangeArrowheads="1"/>
          </p:cNvSpPr>
          <p:nvPr/>
        </p:nvSpPr>
        <p:spPr bwMode="auto">
          <a:xfrm>
            <a:off x="2397126" y="3484564"/>
            <a:ext cx="1495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GB" altLang="en-US" sz="2000">
                <a:solidFill>
                  <a:srgbClr val="000000"/>
                </a:solidFill>
              </a:rPr>
              <a:t>Web Client</a:t>
            </a:r>
          </a:p>
        </p:txBody>
      </p:sp>
      <p:sp>
        <p:nvSpPr>
          <p:cNvPr id="110599" name="Rectangle 36"/>
          <p:cNvSpPr>
            <a:spLocks noChangeArrowheads="1"/>
          </p:cNvSpPr>
          <p:nvPr/>
        </p:nvSpPr>
        <p:spPr bwMode="auto">
          <a:xfrm>
            <a:off x="5334000" y="1571625"/>
            <a:ext cx="4495800" cy="4114800"/>
          </a:xfrm>
          <a:prstGeom prst="rect">
            <a:avLst/>
          </a:prstGeom>
          <a:solidFill>
            <a:srgbClr val="EFEFF7"/>
          </a:solidFill>
          <a:ln w="19050" algn="ctr">
            <a:solidFill>
              <a:srgbClr val="8080C0"/>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en-US" altLang="en-US" sz="2000" b="0">
              <a:solidFill>
                <a:schemeClr val="bg1"/>
              </a:solidFill>
              <a:latin typeface="Times New Roman" panose="02020603050405020304" pitchFamily="18" charset="0"/>
            </a:endParaRPr>
          </a:p>
        </p:txBody>
      </p:sp>
      <p:sp>
        <p:nvSpPr>
          <p:cNvPr id="110600" name="Text Box 37"/>
          <p:cNvSpPr txBox="1">
            <a:spLocks noChangeArrowheads="1"/>
          </p:cNvSpPr>
          <p:nvPr/>
        </p:nvSpPr>
        <p:spPr bwMode="auto">
          <a:xfrm>
            <a:off x="5939142" y="1581150"/>
            <a:ext cx="15456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GB" altLang="en-US" sz="2000" dirty="0">
                <a:solidFill>
                  <a:srgbClr val="000000"/>
                </a:solidFill>
              </a:rPr>
              <a:t>CICS V5.1+</a:t>
            </a:r>
          </a:p>
        </p:txBody>
      </p:sp>
      <p:sp>
        <p:nvSpPr>
          <p:cNvPr id="110601" name="Rectangle 50"/>
          <p:cNvSpPr>
            <a:spLocks noChangeArrowheads="1"/>
          </p:cNvSpPr>
          <p:nvPr/>
        </p:nvSpPr>
        <p:spPr bwMode="auto">
          <a:xfrm>
            <a:off x="5791200" y="2028825"/>
            <a:ext cx="3886200" cy="2590800"/>
          </a:xfrm>
          <a:prstGeom prst="rect">
            <a:avLst/>
          </a:prstGeom>
          <a:solidFill>
            <a:srgbClr val="E5FFFF"/>
          </a:solidFill>
          <a:ln w="31750">
            <a:solidFill>
              <a:srgbClr val="008080"/>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0602" name="Rectangle 42"/>
          <p:cNvSpPr>
            <a:spLocks noChangeArrowheads="1"/>
          </p:cNvSpPr>
          <p:nvPr/>
        </p:nvSpPr>
        <p:spPr bwMode="auto">
          <a:xfrm>
            <a:off x="5486401" y="2981325"/>
            <a:ext cx="735013" cy="1371600"/>
          </a:xfrm>
          <a:prstGeom prst="rect">
            <a:avLst/>
          </a:prstGeom>
          <a:solidFill>
            <a:srgbClr val="FFFFFF"/>
          </a:solidFill>
          <a:ln w="9525" algn="ctr">
            <a:solidFill>
              <a:srgbClr val="B2B2B2"/>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GB" altLang="en-US" sz="1200">
                <a:solidFill>
                  <a:srgbClr val="00CC00"/>
                </a:solidFill>
              </a:rPr>
              <a:t>URIMAP</a:t>
            </a:r>
          </a:p>
        </p:txBody>
      </p:sp>
      <p:sp>
        <p:nvSpPr>
          <p:cNvPr id="110603" name="AutoShape 43"/>
          <p:cNvSpPr>
            <a:spLocks noChangeArrowheads="1"/>
          </p:cNvSpPr>
          <p:nvPr/>
        </p:nvSpPr>
        <p:spPr bwMode="auto">
          <a:xfrm>
            <a:off x="4008438" y="3200400"/>
            <a:ext cx="1662112" cy="274638"/>
          </a:xfrm>
          <a:prstGeom prst="rightArrow">
            <a:avLst>
              <a:gd name="adj1" fmla="val 50000"/>
              <a:gd name="adj2" fmla="val 151300"/>
            </a:avLst>
          </a:prstGeom>
          <a:solidFill>
            <a:srgbClr val="CCFFFF"/>
          </a:solidFill>
          <a:ln w="9525">
            <a:solidFill>
              <a:srgbClr val="00CCFF"/>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0604" name="AutoShape 46"/>
          <p:cNvSpPr>
            <a:spLocks noChangeArrowheads="1"/>
          </p:cNvSpPr>
          <p:nvPr/>
        </p:nvSpPr>
        <p:spPr bwMode="auto">
          <a:xfrm flipH="1">
            <a:off x="4010026" y="3967164"/>
            <a:ext cx="1622425" cy="274637"/>
          </a:xfrm>
          <a:prstGeom prst="rightArrow">
            <a:avLst>
              <a:gd name="adj1" fmla="val 50000"/>
              <a:gd name="adj2" fmla="val 147688"/>
            </a:avLst>
          </a:prstGeom>
          <a:solidFill>
            <a:srgbClr val="CCFFFF"/>
          </a:solidFill>
          <a:ln w="9525">
            <a:solidFill>
              <a:srgbClr val="00CCFF"/>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0605" name="Text Box 48"/>
          <p:cNvSpPr txBox="1">
            <a:spLocks noChangeArrowheads="1"/>
          </p:cNvSpPr>
          <p:nvPr/>
        </p:nvSpPr>
        <p:spPr bwMode="auto">
          <a:xfrm>
            <a:off x="4073525" y="2874963"/>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400" b="0"/>
              <a:t>HttpRequest</a:t>
            </a:r>
          </a:p>
        </p:txBody>
      </p:sp>
      <p:sp>
        <p:nvSpPr>
          <p:cNvPr id="110606" name="Text Box 49"/>
          <p:cNvSpPr txBox="1">
            <a:spLocks noChangeArrowheads="1"/>
          </p:cNvSpPr>
          <p:nvPr/>
        </p:nvSpPr>
        <p:spPr bwMode="auto">
          <a:xfrm>
            <a:off x="3997325" y="4246563"/>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400" b="0"/>
              <a:t>HttpResponse</a:t>
            </a:r>
          </a:p>
        </p:txBody>
      </p:sp>
      <p:sp>
        <p:nvSpPr>
          <p:cNvPr id="110607" name="Text Box 51"/>
          <p:cNvSpPr txBox="1">
            <a:spLocks noChangeArrowheads="1"/>
          </p:cNvSpPr>
          <p:nvPr/>
        </p:nvSpPr>
        <p:spPr bwMode="auto">
          <a:xfrm>
            <a:off x="7162800" y="2105025"/>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600"/>
              <a:t>JVM server</a:t>
            </a:r>
          </a:p>
        </p:txBody>
      </p:sp>
      <p:sp>
        <p:nvSpPr>
          <p:cNvPr id="110608" name="Rectangle 38"/>
          <p:cNvSpPr>
            <a:spLocks noChangeArrowheads="1"/>
          </p:cNvSpPr>
          <p:nvPr/>
        </p:nvSpPr>
        <p:spPr bwMode="auto">
          <a:xfrm>
            <a:off x="6172200" y="3057525"/>
            <a:ext cx="573088" cy="1206500"/>
          </a:xfrm>
          <a:prstGeom prst="rect">
            <a:avLst/>
          </a:prstGeom>
          <a:solidFill>
            <a:srgbClr val="FFFFFF"/>
          </a:solidFill>
          <a:ln w="9525" algn="ctr">
            <a:solidFill>
              <a:srgbClr val="B2B2B2"/>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GB" altLang="en-US" sz="1200">
                <a:solidFill>
                  <a:srgbClr val="00CC00"/>
                </a:solidFill>
              </a:rPr>
              <a:t>Tranid</a:t>
            </a:r>
          </a:p>
        </p:txBody>
      </p:sp>
      <p:sp>
        <p:nvSpPr>
          <p:cNvPr id="110609" name="Rectangle 53"/>
          <p:cNvSpPr>
            <a:spLocks noChangeArrowheads="1"/>
          </p:cNvSpPr>
          <p:nvPr/>
        </p:nvSpPr>
        <p:spPr bwMode="auto">
          <a:xfrm>
            <a:off x="6858000" y="2486025"/>
            <a:ext cx="2667000" cy="1981200"/>
          </a:xfrm>
          <a:prstGeom prst="rect">
            <a:avLst/>
          </a:prstGeom>
          <a:solidFill>
            <a:srgbClr val="D5EAFF"/>
          </a:solidFill>
          <a:ln w="25400">
            <a:solidFill>
              <a:srgbClr val="0000FF"/>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0610" name="Text Box 54"/>
          <p:cNvSpPr txBox="1">
            <a:spLocks noChangeArrowheads="1"/>
          </p:cNvSpPr>
          <p:nvPr/>
        </p:nvSpPr>
        <p:spPr bwMode="auto">
          <a:xfrm>
            <a:off x="7696200" y="2562225"/>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en-US" sz="1600"/>
              <a:t>Liberty</a:t>
            </a:r>
          </a:p>
        </p:txBody>
      </p:sp>
      <p:sp>
        <p:nvSpPr>
          <p:cNvPr id="110611" name="Rectangle 55"/>
          <p:cNvSpPr>
            <a:spLocks noChangeArrowheads="1"/>
          </p:cNvSpPr>
          <p:nvPr/>
        </p:nvSpPr>
        <p:spPr bwMode="auto">
          <a:xfrm>
            <a:off x="7239000" y="3171825"/>
            <a:ext cx="2133600" cy="990600"/>
          </a:xfrm>
          <a:prstGeom prst="rect">
            <a:avLst/>
          </a:prstGeom>
          <a:solidFill>
            <a:srgbClr val="9FEDFF"/>
          </a:solidFill>
          <a:ln w="25400">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0612" name="Text Box 56"/>
          <p:cNvSpPr txBox="1">
            <a:spLocks noChangeArrowheads="1"/>
          </p:cNvSpPr>
          <p:nvPr/>
        </p:nvSpPr>
        <p:spPr bwMode="auto">
          <a:xfrm>
            <a:off x="7543800" y="3248026"/>
            <a:ext cx="1371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en-US" sz="1600"/>
              <a:t>Web Application</a:t>
            </a:r>
          </a:p>
        </p:txBody>
      </p:sp>
      <p:sp>
        <p:nvSpPr>
          <p:cNvPr id="110613" name="AutoShape 45"/>
          <p:cNvSpPr>
            <a:spLocks noChangeArrowheads="1"/>
          </p:cNvSpPr>
          <p:nvPr/>
        </p:nvSpPr>
        <p:spPr bwMode="auto">
          <a:xfrm>
            <a:off x="6629400" y="3248025"/>
            <a:ext cx="782638" cy="274638"/>
          </a:xfrm>
          <a:prstGeom prst="rightArrow">
            <a:avLst>
              <a:gd name="adj1" fmla="val 50000"/>
              <a:gd name="adj2" fmla="val 71243"/>
            </a:avLst>
          </a:prstGeom>
          <a:solidFill>
            <a:srgbClr val="CCFFFF"/>
          </a:solidFill>
          <a:ln w="12700">
            <a:solidFill>
              <a:srgbClr val="00ADD6"/>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0614" name="AutoShape 47"/>
          <p:cNvSpPr>
            <a:spLocks noChangeArrowheads="1"/>
          </p:cNvSpPr>
          <p:nvPr/>
        </p:nvSpPr>
        <p:spPr bwMode="auto">
          <a:xfrm flipH="1">
            <a:off x="6553200" y="3781425"/>
            <a:ext cx="838200" cy="274638"/>
          </a:xfrm>
          <a:prstGeom prst="rightArrow">
            <a:avLst>
              <a:gd name="adj1" fmla="val 50000"/>
              <a:gd name="adj2" fmla="val 76300"/>
            </a:avLst>
          </a:prstGeom>
          <a:solidFill>
            <a:srgbClr val="CCFFFF"/>
          </a:solidFill>
          <a:ln w="12700">
            <a:solidFill>
              <a:srgbClr val="00B0DA"/>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0615" name="Rectangle 57"/>
          <p:cNvSpPr>
            <a:spLocks noChangeArrowheads="1"/>
          </p:cNvSpPr>
          <p:nvPr/>
        </p:nvSpPr>
        <p:spPr bwMode="auto">
          <a:xfrm>
            <a:off x="5562600" y="4924425"/>
            <a:ext cx="1066800" cy="304800"/>
          </a:xfrm>
          <a:prstGeom prst="rect">
            <a:avLst/>
          </a:prstGeom>
          <a:solidFill>
            <a:srgbClr val="CCFFFF"/>
          </a:solidFill>
          <a:ln w="19050">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0616" name="Text Box 58"/>
          <p:cNvSpPr txBox="1">
            <a:spLocks noChangeArrowheads="1"/>
          </p:cNvSpPr>
          <p:nvPr/>
        </p:nvSpPr>
        <p:spPr bwMode="auto">
          <a:xfrm>
            <a:off x="5562600" y="4924425"/>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en-US" sz="1400" b="0"/>
              <a:t>SEC=YES</a:t>
            </a:r>
          </a:p>
        </p:txBody>
      </p:sp>
      <p:sp>
        <p:nvSpPr>
          <p:cNvPr id="110617" name="Line 59"/>
          <p:cNvSpPr>
            <a:spLocks noChangeShapeType="1"/>
          </p:cNvSpPr>
          <p:nvPr/>
        </p:nvSpPr>
        <p:spPr bwMode="auto">
          <a:xfrm flipH="1" flipV="1">
            <a:off x="5867400" y="4238625"/>
            <a:ext cx="76200" cy="685800"/>
          </a:xfrm>
          <a:prstGeom prst="line">
            <a:avLst/>
          </a:prstGeom>
          <a:noFill/>
          <a:ln w="2222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110618" name="Rectangle 61"/>
          <p:cNvSpPr>
            <a:spLocks noChangeArrowheads="1"/>
          </p:cNvSpPr>
          <p:nvPr/>
        </p:nvSpPr>
        <p:spPr bwMode="auto">
          <a:xfrm>
            <a:off x="7467600" y="4924425"/>
            <a:ext cx="1905000" cy="609600"/>
          </a:xfrm>
          <a:prstGeom prst="rect">
            <a:avLst/>
          </a:prstGeom>
          <a:solidFill>
            <a:srgbClr val="CCFFFF"/>
          </a:solidFill>
          <a:ln w="19050">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en-US" sz="1400" b="0"/>
          </a:p>
        </p:txBody>
      </p:sp>
      <p:sp>
        <p:nvSpPr>
          <p:cNvPr id="110619" name="Text Box 62"/>
          <p:cNvSpPr txBox="1">
            <a:spLocks noChangeArrowheads="1"/>
          </p:cNvSpPr>
          <p:nvPr/>
        </p:nvSpPr>
        <p:spPr bwMode="auto">
          <a:xfrm>
            <a:off x="7467600" y="4924425"/>
            <a:ext cx="1905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en-US" sz="1400" b="0"/>
              <a:t>web.xml</a:t>
            </a:r>
            <a:br>
              <a:rPr lang="en-US" altLang="en-US" sz="1400" b="0"/>
            </a:br>
            <a:r>
              <a:rPr lang="en-US" altLang="en-US" sz="1400" b="0"/>
              <a:t>&lt;security_constraint&gt;</a:t>
            </a:r>
          </a:p>
        </p:txBody>
      </p:sp>
      <p:sp>
        <p:nvSpPr>
          <p:cNvPr id="110620" name="Line 63"/>
          <p:cNvSpPr>
            <a:spLocks noChangeShapeType="1"/>
          </p:cNvSpPr>
          <p:nvPr/>
        </p:nvSpPr>
        <p:spPr bwMode="auto">
          <a:xfrm flipH="1" flipV="1">
            <a:off x="6019800" y="4238625"/>
            <a:ext cx="1524000" cy="685800"/>
          </a:xfrm>
          <a:prstGeom prst="line">
            <a:avLst/>
          </a:prstGeom>
          <a:noFill/>
          <a:ln w="2222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110621" name="Line 64"/>
          <p:cNvSpPr>
            <a:spLocks noChangeShapeType="1"/>
          </p:cNvSpPr>
          <p:nvPr/>
        </p:nvSpPr>
        <p:spPr bwMode="auto">
          <a:xfrm flipH="1" flipV="1">
            <a:off x="8610600" y="4010025"/>
            <a:ext cx="76200" cy="914400"/>
          </a:xfrm>
          <a:prstGeom prst="line">
            <a:avLst/>
          </a:prstGeom>
          <a:noFill/>
          <a:ln w="2222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3822681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97</a:t>
            </a:fld>
            <a:endParaRPr lang="en-US" altLang="en-US" sz="1000">
              <a:solidFill>
                <a:srgbClr val="FFFFFF"/>
              </a:solidFill>
            </a:endParaRPr>
          </a:p>
        </p:txBody>
      </p:sp>
      <p:sp>
        <p:nvSpPr>
          <p:cNvPr id="111619" name="Rectangle 2"/>
          <p:cNvSpPr>
            <a:spLocks noGrp="1" noChangeArrowheads="1"/>
          </p:cNvSpPr>
          <p:nvPr>
            <p:ph type="title"/>
          </p:nvPr>
        </p:nvSpPr>
        <p:spPr/>
        <p:txBody>
          <a:bodyPr/>
          <a:lstStyle/>
          <a:p>
            <a:pPr eaLnBrk="1" hangingPunct="1"/>
            <a:r>
              <a:rPr lang="en-US" altLang="en-US" sz="2800"/>
              <a:t>Notes:</a:t>
            </a:r>
          </a:p>
        </p:txBody>
      </p:sp>
      <p:sp>
        <p:nvSpPr>
          <p:cNvPr id="111620" name="Rectangle 3"/>
          <p:cNvSpPr>
            <a:spLocks noGrp="1" noChangeArrowheads="1"/>
          </p:cNvSpPr>
          <p:nvPr>
            <p:ph type="body" idx="1"/>
          </p:nvPr>
        </p:nvSpPr>
        <p:spPr/>
        <p:txBody>
          <a:bodyPr/>
          <a:lstStyle/>
          <a:p>
            <a:pPr eaLnBrk="1" hangingPunct="1"/>
            <a:r>
              <a:rPr lang="en-GB" altLang="en-US" sz="1400"/>
              <a:t>CICS Servlet and JSP support is an implementation of the WAS Liberty Profile.  </a:t>
            </a:r>
            <a:endParaRPr lang="en-US" altLang="en-US" sz="1500"/>
          </a:p>
          <a:p>
            <a:pPr eaLnBrk="1" hangingPunct="1"/>
            <a:endParaRPr lang="en-GB" altLang="en-US" sz="1400"/>
          </a:p>
          <a:p>
            <a:pPr eaLnBrk="1" hangingPunct="1"/>
            <a:endParaRPr lang="en-GB" altLang="en-US" sz="1200"/>
          </a:p>
          <a:p>
            <a:pPr eaLnBrk="1" hangingPunct="1"/>
            <a:endParaRPr lang="en-US" altLang="en-US" sz="1400"/>
          </a:p>
        </p:txBody>
      </p:sp>
    </p:spTree>
    <p:extLst>
      <p:ext uri="{BB962C8B-B14F-4D97-AF65-F5344CB8AC3E}">
        <p14:creationId xmlns:p14="http://schemas.microsoft.com/office/powerpoint/2010/main" val="3402690720"/>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Rectangle 3"/>
          <p:cNvSpPr>
            <a:spLocks noGrp="1" noChangeArrowheads="1"/>
          </p:cNvSpPr>
          <p:nvPr>
            <p:ph type="title"/>
          </p:nvPr>
        </p:nvSpPr>
        <p:spPr/>
        <p:txBody>
          <a:bodyPr>
            <a:normAutofit/>
          </a:bodyPr>
          <a:lstStyle/>
          <a:p>
            <a:pPr eaLnBrk="1" hangingPunct="1"/>
            <a:r>
              <a:rPr lang="en-US" altLang="en-US" sz="3600" b="1" dirty="0"/>
              <a:t>Java Servlets and JSP support…</a:t>
            </a:r>
          </a:p>
        </p:txBody>
      </p:sp>
      <p:sp>
        <p:nvSpPr>
          <p:cNvPr id="112643" name="Rectangle 2"/>
          <p:cNvSpPr>
            <a:spLocks noGrp="1" noChangeArrowheads="1"/>
          </p:cNvSpPr>
          <p:nvPr>
            <p:ph idx="1"/>
          </p:nvPr>
        </p:nvSpPr>
        <p:spPr/>
        <p:txBody>
          <a:bodyPr/>
          <a:lstStyle/>
          <a:p>
            <a:pPr eaLnBrk="1" hangingPunct="1">
              <a:lnSpc>
                <a:spcPct val="90000"/>
              </a:lnSpc>
            </a:pPr>
            <a:r>
              <a:rPr lang="en-GB" altLang="en-US" sz="2000" dirty="0"/>
              <a:t>Supports Java servlets and </a:t>
            </a:r>
            <a:r>
              <a:rPr lang="en-GB" altLang="en-US" sz="2000" dirty="0" err="1"/>
              <a:t>JavaServer</a:t>
            </a:r>
            <a:r>
              <a:rPr lang="en-GB" altLang="en-US" sz="2000" dirty="0"/>
              <a:t> Pages (JSPs) and RESTful clients, connectivity to DB2 (type 2 driver)</a:t>
            </a:r>
          </a:p>
          <a:p>
            <a:pPr eaLnBrk="1" hangingPunct="1">
              <a:lnSpc>
                <a:spcPct val="90000"/>
              </a:lnSpc>
            </a:pPr>
            <a:r>
              <a:rPr lang="en-GB" altLang="en-US" sz="2000" dirty="0"/>
              <a:t>CICS TS also supports distributed transactions, a type 4 JDBC driver, and Liberty security</a:t>
            </a:r>
          </a:p>
          <a:p>
            <a:pPr eaLnBrk="1" hangingPunct="1">
              <a:lnSpc>
                <a:spcPct val="90000"/>
              </a:lnSpc>
            </a:pPr>
            <a:r>
              <a:rPr lang="en-GB" altLang="en-US" sz="2000" dirty="0"/>
              <a:t>CICS’s support built on the WAS Liberty profile technology</a:t>
            </a:r>
          </a:p>
          <a:p>
            <a:pPr eaLnBrk="1" hangingPunct="1">
              <a:lnSpc>
                <a:spcPct val="90000"/>
              </a:lnSpc>
            </a:pPr>
            <a:r>
              <a:rPr lang="en-GB" altLang="en-US" sz="2000" dirty="0"/>
              <a:t>Highly configurable </a:t>
            </a:r>
          </a:p>
          <a:p>
            <a:pPr eaLnBrk="1" hangingPunct="1">
              <a:lnSpc>
                <a:spcPct val="90000"/>
              </a:lnSpc>
            </a:pPr>
            <a:r>
              <a:rPr lang="en-GB" altLang="en-US" sz="2000" dirty="0"/>
              <a:t>Can use the JCICS and JCICSX classes along with JEE 8 and 9 and Spring Boot framework.</a:t>
            </a:r>
          </a:p>
          <a:p>
            <a:pPr eaLnBrk="1" hangingPunct="1">
              <a:lnSpc>
                <a:spcPct val="90000"/>
              </a:lnSpc>
            </a:pPr>
            <a:r>
              <a:rPr lang="en-GB" altLang="en-US" sz="2000" dirty="0"/>
              <a:t>Can use Eclipse, Rational Application Developer (RAD), and IBM Developer for System z (</a:t>
            </a:r>
            <a:r>
              <a:rPr lang="en-GB" altLang="en-US" sz="2000" dirty="0" err="1"/>
              <a:t>Idz</a:t>
            </a:r>
            <a:r>
              <a:rPr lang="en-GB" altLang="en-US" sz="2000" dirty="0"/>
              <a:t>) as well as other IDEs  to develop servlets and JSPs</a:t>
            </a:r>
          </a:p>
          <a:p>
            <a:pPr eaLnBrk="1" hangingPunct="1">
              <a:lnSpc>
                <a:spcPct val="90000"/>
              </a:lnSpc>
            </a:pPr>
            <a:r>
              <a:rPr lang="en-GB" altLang="en-US" sz="2000" dirty="0"/>
              <a:t>Define BUNDLE resource for your application</a:t>
            </a:r>
          </a:p>
          <a:p>
            <a:pPr eaLnBrk="1" hangingPunct="1">
              <a:lnSpc>
                <a:spcPct val="90000"/>
              </a:lnSpc>
            </a:pPr>
            <a:r>
              <a:rPr lang="en-GB" altLang="en-US" sz="2000" dirty="0"/>
              <a:t>Several samples</a:t>
            </a:r>
          </a:p>
        </p:txBody>
      </p:sp>
      <p:sp>
        <p:nvSpPr>
          <p:cNvPr id="11264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400" b="1">
                <a:solidFill>
                  <a:schemeClr val="tx1"/>
                </a:solidFill>
                <a:latin typeface="Arial" panose="020B0604020202020204" pitchFamily="34" charset="0"/>
                <a:cs typeface="Arial" panose="020B0604020202020204" pitchFamily="34" charset="0"/>
              </a:defRPr>
            </a:lvl1pPr>
            <a:lvl2pPr marL="742950" indent="-285750">
              <a:spcBef>
                <a:spcPct val="25000"/>
              </a:spcBef>
              <a:spcAft>
                <a:spcPct val="15000"/>
              </a:spcAft>
              <a:buClr>
                <a:schemeClr val="accent2"/>
              </a:buClr>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2000">
                <a:solidFill>
                  <a:schemeClr val="tx1"/>
                </a:solidFill>
                <a:latin typeface="Arial" panose="020B0604020202020204" pitchFamily="34" charset="0"/>
                <a:cs typeface="Arial" panose="020B0604020202020204" pitchFamily="34" charset="0"/>
              </a:defRPr>
            </a:lvl9pPr>
          </a:lstStyle>
          <a:p>
            <a:pPr>
              <a:spcBef>
                <a:spcPct val="50000"/>
              </a:spcBef>
              <a:spcAft>
                <a:spcPct val="0"/>
              </a:spcAft>
              <a:buClrTx/>
              <a:buFontTx/>
              <a:buNone/>
            </a:pPr>
            <a:fld id="{3CC8F5BD-6E7D-4207-81D4-425D7B621CFE}" type="slidenum">
              <a:rPr lang="en-US" altLang="en-US" sz="1000">
                <a:solidFill>
                  <a:srgbClr val="FFFFFF"/>
                </a:solidFill>
              </a:rPr>
              <a:pPr>
                <a:spcBef>
                  <a:spcPct val="50000"/>
                </a:spcBef>
                <a:spcAft>
                  <a:spcPct val="0"/>
                </a:spcAft>
                <a:buClrTx/>
                <a:buFontTx/>
                <a:buNone/>
              </a:pPr>
              <a:t>98</a:t>
            </a:fld>
            <a:endParaRPr lang="en-US" altLang="en-US" sz="1000">
              <a:solidFill>
                <a:srgbClr val="FFFFFF"/>
              </a:solidFill>
            </a:endParaRPr>
          </a:p>
        </p:txBody>
      </p:sp>
    </p:spTree>
    <p:extLst>
      <p:ext uri="{BB962C8B-B14F-4D97-AF65-F5344CB8AC3E}">
        <p14:creationId xmlns:p14="http://schemas.microsoft.com/office/powerpoint/2010/main" val="29323560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Slide Number Placeholder 3"/>
          <p:cNvSpPr>
            <a:spLocks noGrp="1"/>
          </p:cNvSpPr>
          <p:nvPr>
            <p:ph type="sldNum" sz="quarter" idx="10"/>
          </p:nvPr>
        </p:nvSpPr>
        <p:spPr bwMode="black">
          <a:xfrm>
            <a:off x="153988" y="6500813"/>
            <a:ext cx="760412" cy="320675"/>
          </a:xfrm>
          <a:prstGeom prst="rect">
            <a:avLst/>
          </a:prstGeom>
          <a:noFill/>
          <a:ln w="9525" algn="ctr">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50000"/>
              </a:spcBef>
              <a:spcAft>
                <a:spcPct val="0"/>
              </a:spcAft>
              <a:defRPr sz="1000" b="1"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a:lstStyle>
          <a:p>
            <a:pPr>
              <a:spcBef>
                <a:spcPct val="50000"/>
              </a:spcBef>
              <a:spcAft>
                <a:spcPct val="0"/>
              </a:spcAft>
              <a:buClrTx/>
              <a:buFontTx/>
              <a:buNone/>
              <a:defRPr/>
            </a:pPr>
            <a:fld id="{302BF612-F92F-4FCE-90C2-CC6204335EF9}" type="slidenum">
              <a:rPr lang="en-US" altLang="en-US" smtClean="0"/>
              <a:pPr>
                <a:spcBef>
                  <a:spcPct val="50000"/>
                </a:spcBef>
                <a:spcAft>
                  <a:spcPct val="0"/>
                </a:spcAft>
                <a:buClrTx/>
                <a:buFontTx/>
                <a:buNone/>
                <a:defRPr/>
              </a:pPr>
              <a:t>99</a:t>
            </a:fld>
            <a:endParaRPr lang="en-US" altLang="en-US" sz="1000">
              <a:solidFill>
                <a:srgbClr val="FFFFFF"/>
              </a:solidFill>
            </a:endParaRPr>
          </a:p>
        </p:txBody>
      </p:sp>
      <p:sp>
        <p:nvSpPr>
          <p:cNvPr id="113667" name="Rectangle 2"/>
          <p:cNvSpPr>
            <a:spLocks noGrp="1" noChangeArrowheads="1"/>
          </p:cNvSpPr>
          <p:nvPr>
            <p:ph type="title"/>
          </p:nvPr>
        </p:nvSpPr>
        <p:spPr/>
        <p:txBody>
          <a:bodyPr/>
          <a:lstStyle/>
          <a:p>
            <a:pPr eaLnBrk="1" hangingPunct="1"/>
            <a:r>
              <a:rPr lang="en-US" altLang="en-US" sz="2800"/>
              <a:t>Notes:</a:t>
            </a:r>
          </a:p>
        </p:txBody>
      </p:sp>
      <p:sp>
        <p:nvSpPr>
          <p:cNvPr id="113668" name="Rectangle 3"/>
          <p:cNvSpPr>
            <a:spLocks noGrp="1" noChangeArrowheads="1"/>
          </p:cNvSpPr>
          <p:nvPr>
            <p:ph type="body" idx="1"/>
          </p:nvPr>
        </p:nvSpPr>
        <p:spPr/>
        <p:txBody>
          <a:bodyPr/>
          <a:lstStyle/>
          <a:p>
            <a:pPr eaLnBrk="1" hangingPunct="1"/>
            <a:r>
              <a:rPr lang="en-GB" altLang="en-US" sz="1400"/>
              <a:t>CICS Servlet and JSP support is an implementation of the WAS Liberty Profile.  </a:t>
            </a:r>
            <a:endParaRPr lang="en-US" altLang="en-US" sz="1500"/>
          </a:p>
          <a:p>
            <a:pPr eaLnBrk="1" hangingPunct="1"/>
            <a:endParaRPr lang="en-GB" altLang="en-US" sz="1400"/>
          </a:p>
          <a:p>
            <a:pPr eaLnBrk="1" hangingPunct="1"/>
            <a:endParaRPr lang="en-GB" altLang="en-US" sz="1200"/>
          </a:p>
          <a:p>
            <a:pPr eaLnBrk="1" hangingPunct="1"/>
            <a:endParaRPr lang="en-US" altLang="en-US" sz="1400"/>
          </a:p>
        </p:txBody>
      </p:sp>
    </p:spTree>
    <p:extLst>
      <p:ext uri="{BB962C8B-B14F-4D97-AF65-F5344CB8AC3E}">
        <p14:creationId xmlns:p14="http://schemas.microsoft.com/office/powerpoint/2010/main" val="700973610"/>
      </p:ext>
    </p:extLst>
  </p:cSld>
  <p:clrMapOvr>
    <a:masterClrMapping/>
  </p:clrMapOvr>
  <p:transition spd="slow"/>
</p:sld>
</file>

<file path=ppt/theme/theme1.xml><?xml version="1.0" encoding="utf-8"?>
<a:theme xmlns:a="http://schemas.openxmlformats.org/drawingml/2006/main" name="2_Office Theme">
  <a:themeElements>
    <a:clrScheme name="Custom 20">
      <a:dk1>
        <a:srgbClr val="000000"/>
      </a:dk1>
      <a:lt1>
        <a:srgbClr val="FEFFFF"/>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0">
      <a:dk1>
        <a:srgbClr val="000000"/>
      </a:dk1>
      <a:lt1>
        <a:srgbClr val="FEFFFF"/>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20">
      <a:dk1>
        <a:srgbClr val="000000"/>
      </a:dk1>
      <a:lt1>
        <a:srgbClr val="FEFFFF"/>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Examples of use" id="{C40488D0-E2B1-A04E-97BC-40DAAC832675}" vid="{CCD035AF-6C33-C54D-8F35-BF9199B1FCE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2823</TotalTime>
  <Words>13882</Words>
  <Application>Microsoft Macintosh PowerPoint</Application>
  <PresentationFormat>Widescreen</PresentationFormat>
  <Paragraphs>1441</Paragraphs>
  <Slides>140</Slides>
  <Notes>6</Notes>
  <HiddenSlides>90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140</vt:i4>
      </vt:variant>
    </vt:vector>
  </HeadingPairs>
  <TitlesOfParts>
    <vt:vector size="156" baseType="lpstr">
      <vt:lpstr>MS Gothic</vt:lpstr>
      <vt:lpstr>Arial</vt:lpstr>
      <vt:lpstr>Calibri</vt:lpstr>
      <vt:lpstr>Calibri Light</vt:lpstr>
      <vt:lpstr>Courier New</vt:lpstr>
      <vt:lpstr>IBM Plex Sans</vt:lpstr>
      <vt:lpstr>Lucida Console</vt:lpstr>
      <vt:lpstr>Monotype Sorts</vt:lpstr>
      <vt:lpstr>Times New Roman</vt:lpstr>
      <vt:lpstr>Trebuchet MS</vt:lpstr>
      <vt:lpstr>Wingdings</vt:lpstr>
      <vt:lpstr>2_Office Theme</vt:lpstr>
      <vt:lpstr>3_Office Theme</vt:lpstr>
      <vt:lpstr>1_Office Theme</vt:lpstr>
      <vt:lpstr>IBM 2020 Master template (black background)</vt:lpstr>
      <vt:lpstr>Drawing</vt:lpstr>
      <vt:lpstr>Overview of CICS Integration Options</vt:lpstr>
      <vt:lpstr>Topic Abstract</vt:lpstr>
      <vt:lpstr>Trademarks</vt:lpstr>
      <vt:lpstr>Notices</vt:lpstr>
      <vt:lpstr>Agenda</vt:lpstr>
      <vt:lpstr>CICS Application Architecture</vt:lpstr>
      <vt:lpstr>Notes</vt:lpstr>
      <vt:lpstr>CICS Technologies for Connectivity</vt:lpstr>
      <vt:lpstr>Notes</vt:lpstr>
      <vt:lpstr>CICS TCPIP Connectivity Options</vt:lpstr>
      <vt:lpstr>Notes</vt:lpstr>
      <vt:lpstr>CICS TCP/IP Connectivity Options</vt:lpstr>
      <vt:lpstr>Notes</vt:lpstr>
      <vt:lpstr>The URL - Directing Requests using HTTP</vt:lpstr>
      <vt:lpstr>Notes:</vt:lpstr>
      <vt:lpstr>HTTP Request</vt:lpstr>
      <vt:lpstr>Notes:</vt:lpstr>
      <vt:lpstr>HTTP Response</vt:lpstr>
      <vt:lpstr>Notes:</vt:lpstr>
      <vt:lpstr>CICS APIs for HTTP Interaction</vt:lpstr>
      <vt:lpstr>Notes:</vt:lpstr>
      <vt:lpstr>CICS APIs for HTTP Interaction</vt:lpstr>
      <vt:lpstr>Notes:</vt:lpstr>
      <vt:lpstr>URIMAP </vt:lpstr>
      <vt:lpstr>Notes:</vt:lpstr>
      <vt:lpstr>Simple Browser-based Application Interface </vt:lpstr>
      <vt:lpstr>Notes:</vt:lpstr>
      <vt:lpstr>Modern Browser-based Application Characteristics </vt:lpstr>
      <vt:lpstr>Notes:</vt:lpstr>
      <vt:lpstr>Web Browser – Associated Technologies</vt:lpstr>
      <vt:lpstr>Notes:</vt:lpstr>
      <vt:lpstr>PowerPoint Presentation</vt:lpstr>
      <vt:lpstr>Notes:</vt:lpstr>
      <vt:lpstr>PowerPoint Presentation</vt:lpstr>
      <vt:lpstr>Notes:</vt:lpstr>
      <vt:lpstr>HTTP Enhancements in CICS TS V4.2</vt:lpstr>
      <vt:lpstr>Notes:</vt:lpstr>
      <vt:lpstr>More Information</vt:lpstr>
      <vt:lpstr>Notes:</vt:lpstr>
      <vt:lpstr>CICS TCP/IP Connectivity Options</vt:lpstr>
      <vt:lpstr>Notes:</vt:lpstr>
      <vt:lpstr>Web Services: Terminology</vt:lpstr>
      <vt:lpstr>Notes:</vt:lpstr>
      <vt:lpstr>Associated technology: Service Oriented Architecture</vt:lpstr>
      <vt:lpstr>Notes:</vt:lpstr>
      <vt:lpstr>CICS as a Web Service Provider</vt:lpstr>
      <vt:lpstr>Notes:</vt:lpstr>
      <vt:lpstr>CICS as a Web Service Provider</vt:lpstr>
      <vt:lpstr>Notes:</vt:lpstr>
      <vt:lpstr>Web services: Tooling</vt:lpstr>
      <vt:lpstr>Notes:</vt:lpstr>
      <vt:lpstr>Web services: CICS TS Web Service Standards Support</vt:lpstr>
      <vt:lpstr>Notes:</vt:lpstr>
      <vt:lpstr>More Information</vt:lpstr>
      <vt:lpstr>Notes:</vt:lpstr>
      <vt:lpstr>CICS TCP/IP Connectivity Options</vt:lpstr>
      <vt:lpstr>Notes:</vt:lpstr>
      <vt:lpstr>REST Services</vt:lpstr>
      <vt:lpstr>Notes:</vt:lpstr>
      <vt:lpstr>REST Service Requests</vt:lpstr>
      <vt:lpstr>Notes:</vt:lpstr>
      <vt:lpstr>REST Simple Sample</vt:lpstr>
      <vt:lpstr>Notes:</vt:lpstr>
      <vt:lpstr>More Information</vt:lpstr>
      <vt:lpstr>Notes:</vt:lpstr>
      <vt:lpstr>CICS TCP/IP Connectivity Options</vt:lpstr>
      <vt:lpstr>Notes:</vt:lpstr>
      <vt:lpstr>JSON (JavaScript Object Notation)…</vt:lpstr>
      <vt:lpstr>Notes:</vt:lpstr>
      <vt:lpstr>JSON (JavaScript Object Notation)…</vt:lpstr>
      <vt:lpstr>Notes:</vt:lpstr>
      <vt:lpstr>JSON (JavaScript Object Notation)…</vt:lpstr>
      <vt:lpstr>Notes:</vt:lpstr>
      <vt:lpstr>JSON with CICS TS</vt:lpstr>
      <vt:lpstr>Notes:</vt:lpstr>
      <vt:lpstr>JSON in CICS TS</vt:lpstr>
      <vt:lpstr>Notes:</vt:lpstr>
      <vt:lpstr>More Information</vt:lpstr>
      <vt:lpstr>Notes:</vt:lpstr>
      <vt:lpstr>CICS TCP/IP Connectivity Options</vt:lpstr>
      <vt:lpstr>Notes:</vt:lpstr>
      <vt:lpstr>CICS ATOM Support…</vt:lpstr>
      <vt:lpstr>Notes:</vt:lpstr>
      <vt:lpstr>CICS ATOM Support…</vt:lpstr>
      <vt:lpstr>Notes:</vt:lpstr>
      <vt:lpstr>Example Atom 1.0 Feed</vt:lpstr>
      <vt:lpstr>Notes:</vt:lpstr>
      <vt:lpstr>CICS ATOM Support</vt:lpstr>
      <vt:lpstr>Notes:</vt:lpstr>
      <vt:lpstr>CICS ATOM Support</vt:lpstr>
      <vt:lpstr>Notes:</vt:lpstr>
      <vt:lpstr>More Information</vt:lpstr>
      <vt:lpstr>Notes:</vt:lpstr>
      <vt:lpstr>CICS TCP/IP Options – Related Technology</vt:lpstr>
      <vt:lpstr>Notes:</vt:lpstr>
      <vt:lpstr>JV Servlets and JSP support…</vt:lpstr>
      <vt:lpstr>Notes:</vt:lpstr>
      <vt:lpstr>Java Servlets and JSP support…</vt:lpstr>
      <vt:lpstr>Notes:</vt:lpstr>
      <vt:lpstr>CICS Servlets and JSP support</vt:lpstr>
      <vt:lpstr>More Information</vt:lpstr>
      <vt:lpstr>Notes:</vt:lpstr>
      <vt:lpstr>CICS TCP/IP Connectivity Options</vt:lpstr>
      <vt:lpstr>Notes:</vt:lpstr>
      <vt:lpstr>CICS Transaction Gateway</vt:lpstr>
      <vt:lpstr>Notes:</vt:lpstr>
      <vt:lpstr>TCP/IP Sockets</vt:lpstr>
      <vt:lpstr>Notes:</vt:lpstr>
      <vt:lpstr>CICS &amp; MQ Connectivity Options</vt:lpstr>
      <vt:lpstr>WMQ Interoperability Options  </vt:lpstr>
      <vt:lpstr>Notes:</vt:lpstr>
      <vt:lpstr>IPIC Interoperability</vt:lpstr>
      <vt:lpstr>Notes:</vt:lpstr>
      <vt:lpstr>CICS SNA Options</vt:lpstr>
      <vt:lpstr>Notes:</vt:lpstr>
      <vt:lpstr>SNA Interoperability Options</vt:lpstr>
      <vt:lpstr>Notes:</vt:lpstr>
      <vt:lpstr>Notes:</vt:lpstr>
      <vt:lpstr>CICS Event Processing</vt:lpstr>
      <vt:lpstr>Notes:</vt:lpstr>
      <vt:lpstr>Event Processing…</vt:lpstr>
      <vt:lpstr>Notes:</vt:lpstr>
      <vt:lpstr>Event Processing…</vt:lpstr>
      <vt:lpstr>Notes:</vt:lpstr>
      <vt:lpstr>Event Processing</vt:lpstr>
      <vt:lpstr>Notes:</vt:lpstr>
      <vt:lpstr>Event Processing</vt:lpstr>
      <vt:lpstr>Notes:</vt:lpstr>
      <vt:lpstr>More Information</vt:lpstr>
      <vt:lpstr>Notes:</vt:lpstr>
      <vt:lpstr>CICS Cross Memory Communications</vt:lpstr>
      <vt:lpstr>Notes:</vt:lpstr>
      <vt:lpstr>CICS Cross Memory</vt:lpstr>
      <vt:lpstr>Notes:</vt:lpstr>
      <vt:lpstr>More Information</vt:lpstr>
      <vt:lpstr>Notes:</vt:lpstr>
      <vt:lpstr>Summary</vt:lpstr>
      <vt:lpstr>References (1 of 3)</vt:lpstr>
      <vt:lpstr>Resources (2 of 3)</vt:lpstr>
      <vt:lpstr>Resources (3 of 3)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Judy Keute</dc:creator>
  <cp:lastModifiedBy>Leigh Compton</cp:lastModifiedBy>
  <cp:revision>115</cp:revision>
  <cp:lastPrinted>2021-06-24T16:53:14Z</cp:lastPrinted>
  <dcterms:created xsi:type="dcterms:W3CDTF">2020-12-07T22:35:24Z</dcterms:created>
  <dcterms:modified xsi:type="dcterms:W3CDTF">2023-10-09T18:08:06Z</dcterms:modified>
</cp:coreProperties>
</file>